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embeddings/oleObject1.bin" ContentType="application/vnd.openxmlformats-officedocument.oleObject"/>
  <Override PartName="/ppt/notesSlides/notesSlide9.xml" ContentType="application/vnd.openxmlformats-officedocument.presentationml.notesSlide+xml"/>
  <Override PartName="/ppt/embeddings/oleObject2.bin" ContentType="application/vnd.openxmlformats-officedocument.oleObject"/>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3" r:id="rId2"/>
  </p:sldMasterIdLst>
  <p:notesMasterIdLst>
    <p:notesMasterId r:id="rId58"/>
  </p:notesMasterIdLst>
  <p:sldIdLst>
    <p:sldId id="261" r:id="rId3"/>
    <p:sldId id="262" r:id="rId4"/>
    <p:sldId id="320" r:id="rId5"/>
    <p:sldId id="321" r:id="rId6"/>
    <p:sldId id="313" r:id="rId7"/>
    <p:sldId id="314" r:id="rId8"/>
    <p:sldId id="299" r:id="rId9"/>
    <p:sldId id="305" r:id="rId10"/>
    <p:sldId id="293" r:id="rId11"/>
    <p:sldId id="323" r:id="rId12"/>
    <p:sldId id="315" r:id="rId13"/>
    <p:sldId id="292" r:id="rId14"/>
    <p:sldId id="300" r:id="rId15"/>
    <p:sldId id="322" r:id="rId16"/>
    <p:sldId id="324" r:id="rId17"/>
    <p:sldId id="325" r:id="rId18"/>
    <p:sldId id="326" r:id="rId19"/>
    <p:sldId id="328" r:id="rId20"/>
    <p:sldId id="329" r:id="rId21"/>
    <p:sldId id="330" r:id="rId22"/>
    <p:sldId id="331" r:id="rId23"/>
    <p:sldId id="333" r:id="rId24"/>
    <p:sldId id="334" r:id="rId25"/>
    <p:sldId id="335" r:id="rId26"/>
    <p:sldId id="382" r:id="rId27"/>
    <p:sldId id="383" r:id="rId28"/>
    <p:sldId id="384" r:id="rId29"/>
    <p:sldId id="385" r:id="rId30"/>
    <p:sldId id="386" r:id="rId31"/>
    <p:sldId id="387" r:id="rId32"/>
    <p:sldId id="388" r:id="rId33"/>
    <p:sldId id="390" r:id="rId34"/>
    <p:sldId id="391" r:id="rId35"/>
    <p:sldId id="396" r:id="rId36"/>
    <p:sldId id="397" r:id="rId37"/>
    <p:sldId id="398" r:id="rId38"/>
    <p:sldId id="399" r:id="rId39"/>
    <p:sldId id="400" r:id="rId40"/>
    <p:sldId id="411" r:id="rId41"/>
    <p:sldId id="406" r:id="rId42"/>
    <p:sldId id="407" r:id="rId43"/>
    <p:sldId id="408" r:id="rId44"/>
    <p:sldId id="409" r:id="rId45"/>
    <p:sldId id="410" r:id="rId46"/>
    <p:sldId id="370" r:id="rId47"/>
    <p:sldId id="413" r:id="rId48"/>
    <p:sldId id="415" r:id="rId49"/>
    <p:sldId id="414" r:id="rId50"/>
    <p:sldId id="412" r:id="rId51"/>
    <p:sldId id="338" r:id="rId52"/>
    <p:sldId id="339" r:id="rId53"/>
    <p:sldId id="340" r:id="rId54"/>
    <p:sldId id="341" r:id="rId55"/>
    <p:sldId id="342" r:id="rId56"/>
    <p:sldId id="343" r:id="rId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103" d="100"/>
          <a:sy n="103" d="100"/>
        </p:scale>
        <p:origin x="-696" y="3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304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tableStyles" Target="tableStyle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notesMaster" Target="notesMasters/notesMaster1.xml"/><Relationship Id="rId59" Type="http://schemas.openxmlformats.org/officeDocument/2006/relationships/printerSettings" Target="printerSettings/printerSettings1.bin"/><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E7A23A2-C517-8C4A-9886-7F897A20C7E3}" type="datetimeFigureOut">
              <a:rPr lang="en-US" smtClean="0"/>
              <a:t>4/17/15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5D976FD-14B1-3943-95F2-316638BB58B9}" type="slidenum">
              <a:rPr lang="en-US" smtClean="0"/>
              <a:t>‹#›</a:t>
            </a:fld>
            <a:endParaRPr lang="en-US" dirty="0"/>
          </a:p>
        </p:txBody>
      </p:sp>
    </p:spTree>
    <p:extLst>
      <p:ext uri="{BB962C8B-B14F-4D97-AF65-F5344CB8AC3E}">
        <p14:creationId xmlns:p14="http://schemas.microsoft.com/office/powerpoint/2010/main" val="333550992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D976FD-14B1-3943-95F2-316638BB58B9}" type="slidenum">
              <a:rPr lang="en-US" smtClean="0"/>
              <a:t>1</a:t>
            </a:fld>
            <a:endParaRPr lang="en-US" dirty="0"/>
          </a:p>
        </p:txBody>
      </p:sp>
    </p:spTree>
    <p:extLst>
      <p:ext uri="{BB962C8B-B14F-4D97-AF65-F5344CB8AC3E}">
        <p14:creationId xmlns:p14="http://schemas.microsoft.com/office/powerpoint/2010/main" val="223866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D5FB40-22F6-0B4E-81CB-566F3EE12018}" type="slidenum">
              <a:rPr lang="en-US"/>
              <a:pPr/>
              <a:t>34</a:t>
            </a:fld>
            <a:endParaRPr lang="en-US" dirty="0"/>
          </a:p>
        </p:txBody>
      </p:sp>
      <p:sp>
        <p:nvSpPr>
          <p:cNvPr id="12083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2083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9035D7-872F-624F-BAD1-678307533A7F}" type="slidenum">
              <a:rPr lang="en-US"/>
              <a:pPr/>
              <a:t>35</a:t>
            </a:fld>
            <a:endParaRPr lang="en-US" dirty="0"/>
          </a:p>
        </p:txBody>
      </p:sp>
      <p:sp>
        <p:nvSpPr>
          <p:cNvPr id="2928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928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D976FD-14B1-3943-95F2-316638BB58B9}" type="slidenum">
              <a:rPr lang="en-US" smtClean="0"/>
              <a:t>44</a:t>
            </a:fld>
            <a:endParaRPr lang="en-US" dirty="0"/>
          </a:p>
        </p:txBody>
      </p:sp>
    </p:spTree>
    <p:extLst>
      <p:ext uri="{BB962C8B-B14F-4D97-AF65-F5344CB8AC3E}">
        <p14:creationId xmlns:p14="http://schemas.microsoft.com/office/powerpoint/2010/main" val="1661970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a:t>
            </a:r>
            <a:r>
              <a:rPr lang="en-US" baseline="0" dirty="0" smtClean="0"/>
              <a:t> customers are at the very early side of this continuum of maturity when it comes to automating the network.  They may have a couple of expect scripts, some MOPs and SOPs, but things are not really automated in any really meaningful way.  They don’t have any sort of control framework or controller, not using OpenStack, not interested in programmability.  Most want the network to be easier to manage.</a:t>
            </a:r>
          </a:p>
          <a:p>
            <a:endParaRPr lang="en-US" baseline="0" dirty="0" smtClean="0"/>
          </a:p>
          <a:p>
            <a:r>
              <a:rPr lang="en-US" baseline="0" dirty="0" smtClean="0"/>
              <a:t>Companies such as Netflix, are at the furthest end of the spectrum using a much more fully integrated Dev/NetOps approach</a:t>
            </a:r>
          </a:p>
          <a:p>
            <a:endParaRPr lang="en-US" baseline="0" dirty="0" smtClean="0"/>
          </a:p>
          <a:p>
            <a:r>
              <a:rPr lang="en-US" baseline="0" dirty="0" smtClean="0"/>
              <a:t>Our job is not to paint a picture of our customer’s full operational maturity, our job is to show them that we know what full operational maturity looks like and then get them further down the continuum in that direction.</a:t>
            </a:r>
          </a:p>
          <a:p>
            <a:endParaRPr lang="en-US" baseline="0" dirty="0" smtClean="0"/>
          </a:p>
          <a:p>
            <a:r>
              <a:rPr lang="en-US" baseline="0" dirty="0" smtClean="0"/>
              <a:t>Present in the industry today is a huge separation between where customers are today and the “vision” that everyone is talking about. </a:t>
            </a:r>
          </a:p>
          <a:p>
            <a:endParaRPr lang="en-US" baseline="0" dirty="0" smtClean="0"/>
          </a:p>
          <a:p>
            <a:r>
              <a:rPr lang="en-US" b="1" u="sng" baseline="0" dirty="0" smtClean="0"/>
              <a:t>Your role as a sales person, is to be the TRUSTED ADVISOR that doesn’t judge the customer for where they are, but can identify their current pain point and point to a path to full operational maturity over the next several years.  </a:t>
            </a:r>
          </a:p>
          <a:p>
            <a:endParaRPr lang="en-US" b="1" u="sng" baseline="0" dirty="0" smtClean="0"/>
          </a:p>
          <a:p>
            <a:r>
              <a:rPr lang="en-US" b="0" u="none" baseline="0" dirty="0" smtClean="0"/>
              <a:t>Mike’s analogy for a 22hr treadmill session</a:t>
            </a:r>
            <a:endParaRPr lang="en-US" b="0" u="none" dirty="0"/>
          </a:p>
        </p:txBody>
      </p:sp>
      <p:sp>
        <p:nvSpPr>
          <p:cNvPr id="4" name="Slide Number Placeholder 3"/>
          <p:cNvSpPr>
            <a:spLocks noGrp="1"/>
          </p:cNvSpPr>
          <p:nvPr>
            <p:ph type="sldNum" sz="quarter" idx="10"/>
          </p:nvPr>
        </p:nvSpPr>
        <p:spPr/>
        <p:txBody>
          <a:bodyPr/>
          <a:lstStyle/>
          <a:p>
            <a:fld id="{11EA4BCA-A36A-4967-AA82-FD168F25547E}" type="slidenum">
              <a:rPr lang="en-US" smtClean="0"/>
              <a:t>7</a:t>
            </a:fld>
            <a:endParaRPr lang="en-US" dirty="0"/>
          </a:p>
        </p:txBody>
      </p:sp>
    </p:spTree>
    <p:extLst>
      <p:ext uri="{BB962C8B-B14F-4D97-AF65-F5344CB8AC3E}">
        <p14:creationId xmlns:p14="http://schemas.microsoft.com/office/powerpoint/2010/main" val="256319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320543-D00A-43EA-8072-CDA261CEFC4C}" type="slidenum">
              <a:rPr lang="en-US" smtClean="0"/>
              <a:pPr/>
              <a:t>8</a:t>
            </a:fld>
            <a:endParaRPr lang="en-US" dirty="0"/>
          </a:p>
        </p:txBody>
      </p:sp>
    </p:spTree>
    <p:extLst>
      <p:ext uri="{BB962C8B-B14F-4D97-AF65-F5344CB8AC3E}">
        <p14:creationId xmlns:p14="http://schemas.microsoft.com/office/powerpoint/2010/main" val="4093953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7E976C-CADF-D24C-9A21-00CFBBD6D9DD}" type="slidenum">
              <a:rPr lang="en-US" smtClean="0"/>
              <a:t>9</a:t>
            </a:fld>
            <a:endParaRPr lang="en-US" dirty="0"/>
          </a:p>
        </p:txBody>
      </p:sp>
    </p:spTree>
    <p:extLst>
      <p:ext uri="{BB962C8B-B14F-4D97-AF65-F5344CB8AC3E}">
        <p14:creationId xmlns:p14="http://schemas.microsoft.com/office/powerpoint/2010/main" val="1749254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CC0B4C-999B-2B45-AA30-B88380B45DBC}" type="slidenum">
              <a:rPr lang="en-US"/>
              <a:pPr/>
              <a:t>25</a:t>
            </a:fld>
            <a:endParaRPr lang="en-US" dirty="0"/>
          </a:p>
        </p:txBody>
      </p:sp>
      <p:sp>
        <p:nvSpPr>
          <p:cNvPr id="12185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2185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B59F00-F907-2347-A021-FB735C0E200F}" type="slidenum">
              <a:rPr lang="en-US"/>
              <a:pPr/>
              <a:t>26</a:t>
            </a:fld>
            <a:endParaRPr lang="en-US" dirty="0"/>
          </a:p>
        </p:txBody>
      </p:sp>
      <p:sp>
        <p:nvSpPr>
          <p:cNvPr id="12288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2288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9C3908-9789-DA4F-88FD-431F885F292A}" type="slidenum">
              <a:rPr lang="en-US"/>
              <a:pPr/>
              <a:t>27</a:t>
            </a:fld>
            <a:endParaRPr lang="en-US" dirty="0"/>
          </a:p>
        </p:txBody>
      </p:sp>
      <p:sp>
        <p:nvSpPr>
          <p:cNvPr id="12390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2390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62F774C-1CEF-C546-B3A5-D1EECE855D2B}" type="slidenum">
              <a:rPr lang="en-US"/>
              <a:pPr/>
              <a:t>31</a:t>
            </a:fld>
            <a:endParaRPr lang="en-US" dirty="0"/>
          </a:p>
        </p:txBody>
      </p:sp>
      <p:sp>
        <p:nvSpPr>
          <p:cNvPr id="28979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8979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F33987-4D4E-FA4E-959B-E28438C35762}" type="slidenum">
              <a:rPr lang="en-US"/>
              <a:pPr/>
              <a:t>32</a:t>
            </a:fld>
            <a:endParaRPr lang="en-US" dirty="0"/>
          </a:p>
        </p:txBody>
      </p:sp>
      <p:sp>
        <p:nvSpPr>
          <p:cNvPr id="11981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19811" name="Rectangle 3"/>
          <p:cNvSpPr>
            <a:spLocks noGrp="1" noChangeArrowheads="1"/>
          </p:cNvSpPr>
          <p:nvPr>
            <p:ph type="body" idx="1"/>
          </p:nvPr>
        </p:nvSpPr>
        <p:spPr/>
        <p:txBody>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D739E85-3092-BC46-B99C-4E2EC3DBB2DA}" type="datetimeFigureOut">
              <a:rPr lang="en-US" smtClean="0"/>
              <a:t>4/17/15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F955CDD-D7C6-8042-9352-EB1D3AB4B640}" type="slidenum">
              <a:rPr lang="en-US" smtClean="0"/>
              <a:t>‹#›</a:t>
            </a:fld>
            <a:endParaRPr lang="en-US" dirty="0"/>
          </a:p>
        </p:txBody>
      </p:sp>
    </p:spTree>
    <p:extLst>
      <p:ext uri="{BB962C8B-B14F-4D97-AF65-F5344CB8AC3E}">
        <p14:creationId xmlns:p14="http://schemas.microsoft.com/office/powerpoint/2010/main" val="130210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739E85-3092-BC46-B99C-4E2EC3DBB2DA}" type="datetimeFigureOut">
              <a:rPr lang="en-US" smtClean="0"/>
              <a:t>4/17/15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F955CDD-D7C6-8042-9352-EB1D3AB4B640}" type="slidenum">
              <a:rPr lang="en-US" smtClean="0"/>
              <a:t>‹#›</a:t>
            </a:fld>
            <a:endParaRPr lang="en-US" dirty="0"/>
          </a:p>
        </p:txBody>
      </p:sp>
    </p:spTree>
    <p:extLst>
      <p:ext uri="{BB962C8B-B14F-4D97-AF65-F5344CB8AC3E}">
        <p14:creationId xmlns:p14="http://schemas.microsoft.com/office/powerpoint/2010/main" val="2885152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739E85-3092-BC46-B99C-4E2EC3DBB2DA}" type="datetimeFigureOut">
              <a:rPr lang="en-US" smtClean="0"/>
              <a:t>4/17/15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F955CDD-D7C6-8042-9352-EB1D3AB4B640}" type="slidenum">
              <a:rPr lang="en-US" smtClean="0"/>
              <a:t>‹#›</a:t>
            </a:fld>
            <a:endParaRPr lang="en-US" dirty="0"/>
          </a:p>
        </p:txBody>
      </p:sp>
    </p:spTree>
    <p:extLst>
      <p:ext uri="{BB962C8B-B14F-4D97-AF65-F5344CB8AC3E}">
        <p14:creationId xmlns:p14="http://schemas.microsoft.com/office/powerpoint/2010/main" val="20860985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314" y="463296"/>
            <a:ext cx="7795337" cy="678728"/>
          </a:xfrm>
        </p:spPr>
        <p:txBody>
          <a:bodyPr lIns="0" rIns="182880" anchor="t" anchorCtr="0"/>
          <a:lstStyle>
            <a:lvl1pPr>
              <a:defRPr sz="3400">
                <a:solidFill>
                  <a:schemeClr val="bg2"/>
                </a:solidFill>
              </a:defRPr>
            </a:lvl1pPr>
          </a:lstStyle>
          <a:p>
            <a:r>
              <a:rPr lang="en-US" dirty="0" smtClean="0"/>
              <a:t>Click to edit Master title style</a:t>
            </a:r>
            <a:endParaRPr lang="en-US" dirty="0"/>
          </a:p>
        </p:txBody>
      </p:sp>
      <p:sp>
        <p:nvSpPr>
          <p:cNvPr id="8" name="Text Placeholder 7"/>
          <p:cNvSpPr>
            <a:spLocks noGrp="1"/>
          </p:cNvSpPr>
          <p:nvPr>
            <p:ph type="body" sz="quarter" idx="13"/>
          </p:nvPr>
        </p:nvSpPr>
        <p:spPr>
          <a:xfrm>
            <a:off x="595314" y="1238251"/>
            <a:ext cx="7780337" cy="361949"/>
          </a:xfrm>
        </p:spPr>
        <p:txBody>
          <a:bodyPr lIns="0" tIns="0" rIns="182880" bIns="0" anchor="t" anchorCtr="0">
            <a:noAutofit/>
          </a:bodyPr>
          <a:lstStyle>
            <a:lvl1pPr marL="0" indent="0">
              <a:buNone/>
              <a:defRPr sz="2000" cap="all" spc="-50">
                <a:solidFill>
                  <a:schemeClr val="tx2"/>
                </a:solidFill>
              </a:defRPr>
            </a:lvl1pPr>
          </a:lstStyle>
          <a:p>
            <a:pPr lvl="0"/>
            <a:endParaRPr lang="en-US" dirty="0"/>
          </a:p>
        </p:txBody>
      </p:sp>
      <p:sp>
        <p:nvSpPr>
          <p:cNvPr id="17" name="Footer Placeholder 4"/>
          <p:cNvSpPr>
            <a:spLocks noGrp="1"/>
          </p:cNvSpPr>
          <p:nvPr>
            <p:ph type="ftr" sz="quarter" idx="3"/>
          </p:nvPr>
        </p:nvSpPr>
        <p:spPr>
          <a:xfrm>
            <a:off x="4149239" y="6506342"/>
            <a:ext cx="4069750" cy="175132"/>
          </a:xfrm>
          <a:prstGeom prst="rect">
            <a:avLst/>
          </a:prstGeom>
        </p:spPr>
        <p:txBody>
          <a:bodyPr lIns="0" tIns="0" rIns="0" bIns="0" anchor="b" anchorCtr="0"/>
          <a:lstStyle>
            <a:lvl1pPr algn="r">
              <a:defRPr sz="700" cap="all">
                <a:solidFill>
                  <a:srgbClr val="5F5F5F"/>
                </a:solidFill>
              </a:defRPr>
            </a:lvl1pPr>
          </a:lstStyle>
          <a:p>
            <a:r>
              <a:rPr lang="en-US" dirty="0" smtClean="0"/>
              <a:t>© 2014 Brocade Communications Systems, Inc. CONFIDENTIAL—For Internal Use Only </a:t>
            </a:r>
            <a:endParaRPr lang="en-US" dirty="0"/>
          </a:p>
        </p:txBody>
      </p:sp>
      <p:sp>
        <p:nvSpPr>
          <p:cNvPr id="18" name="Slide Number Placeholder 5"/>
          <p:cNvSpPr>
            <a:spLocks noGrp="1"/>
          </p:cNvSpPr>
          <p:nvPr>
            <p:ph type="sldNum" sz="quarter" idx="4"/>
          </p:nvPr>
        </p:nvSpPr>
        <p:spPr>
          <a:xfrm>
            <a:off x="8558791" y="6506343"/>
            <a:ext cx="211568" cy="175132"/>
          </a:xfrm>
          <a:prstGeom prst="rect">
            <a:avLst/>
          </a:prstGeom>
        </p:spPr>
        <p:txBody>
          <a:bodyPr lIns="0" tIns="0" rIns="0" bIns="0" anchor="b" anchorCtr="0"/>
          <a:lstStyle>
            <a:lvl1pPr algn="r">
              <a:defRPr sz="700" cap="all">
                <a:solidFill>
                  <a:srgbClr val="5F5F5F"/>
                </a:solidFill>
              </a:defRPr>
            </a:lvl1pPr>
          </a:lstStyle>
          <a:p>
            <a:fld id="{DB8BB9A7-48F6-5544-BE85-4528CCD443BD}" type="slidenum">
              <a:rPr lang="en-US" smtClean="0"/>
              <a:pPr/>
              <a:t>‹#›</a:t>
            </a:fld>
            <a:endParaRPr lang="en-US" dirty="0"/>
          </a:p>
        </p:txBody>
      </p:sp>
      <p:sp>
        <p:nvSpPr>
          <p:cNvPr id="5" name="Text Placeholder 4"/>
          <p:cNvSpPr>
            <a:spLocks noGrp="1"/>
          </p:cNvSpPr>
          <p:nvPr>
            <p:ph type="body" sz="quarter" idx="14"/>
          </p:nvPr>
        </p:nvSpPr>
        <p:spPr>
          <a:xfrm>
            <a:off x="478339" y="2082800"/>
            <a:ext cx="7903661" cy="3725333"/>
          </a:xfrm>
        </p:spPr>
        <p:txBody>
          <a:bodyPr anchor="t" anchorCtr="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5"/>
          <p:cNvSpPr>
            <a:spLocks noGrp="1"/>
          </p:cNvSpPr>
          <p:nvPr>
            <p:ph type="body" sz="quarter" idx="17"/>
          </p:nvPr>
        </p:nvSpPr>
        <p:spPr>
          <a:xfrm>
            <a:off x="594360" y="6511423"/>
            <a:ext cx="2743200" cy="182880"/>
          </a:xfrm>
        </p:spPr>
        <p:txBody>
          <a:bodyPr lIns="0" tIns="0" rIns="0" bIns="0" anchor="b" anchorCtr="0"/>
          <a:lstStyle>
            <a:lvl1pPr marL="0" indent="0" algn="l">
              <a:buNone/>
              <a:defRPr sz="700" cap="all">
                <a:solidFill>
                  <a:srgbClr val="5F5F5F"/>
                </a:solidFill>
              </a:defRPr>
            </a:lvl1pPr>
            <a:lvl2pPr marL="173037" indent="0" algn="l">
              <a:buNone/>
              <a:defRPr sz="600">
                <a:solidFill>
                  <a:srgbClr val="FFFFFF"/>
                </a:solidFill>
              </a:defRPr>
            </a:lvl2pPr>
            <a:lvl3pPr marL="346075" indent="0" algn="l">
              <a:buNone/>
              <a:defRPr sz="600">
                <a:solidFill>
                  <a:srgbClr val="FFFFFF"/>
                </a:solidFill>
              </a:defRPr>
            </a:lvl3pPr>
            <a:lvl4pPr marL="512762" indent="0" algn="l">
              <a:buNone/>
              <a:defRPr sz="600">
                <a:solidFill>
                  <a:srgbClr val="FFFFFF"/>
                </a:solidFill>
              </a:defRPr>
            </a:lvl4pPr>
            <a:lvl5pPr marL="685800" indent="0" algn="l">
              <a:buNone/>
              <a:defRPr sz="600">
                <a:solidFill>
                  <a:srgbClr val="FFFFFF"/>
                </a:solidFill>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41839477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9704" y="636054"/>
            <a:ext cx="8588861" cy="634361"/>
          </a:xfrm>
        </p:spPr>
        <p:txBody>
          <a:bodyPr/>
          <a:lstStyle>
            <a:lvl1pPr>
              <a:defRPr>
                <a:gradFill>
                  <a:gsLst>
                    <a:gs pos="0">
                      <a:schemeClr val="tx1"/>
                    </a:gs>
                    <a:gs pos="44000">
                      <a:srgbClr val="01BBBB"/>
                    </a:gs>
                    <a:gs pos="100000">
                      <a:schemeClr val="accent4"/>
                    </a:gs>
                  </a:gsLst>
                  <a:lin ang="4800000" scaled="0"/>
                </a:gradFill>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3321782875"/>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981200"/>
            <a:ext cx="40386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40386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xfrm>
            <a:off x="3124200" y="6248400"/>
            <a:ext cx="2895600" cy="457200"/>
          </a:xfrm>
        </p:spPr>
        <p:txBody>
          <a:bodyPr/>
          <a:lstStyle>
            <a:lvl1pPr>
              <a:defRPr/>
            </a:lvl1pPr>
          </a:lstStyle>
          <a:p>
            <a:endParaRPr lang="en-US" dirty="0"/>
          </a:p>
        </p:txBody>
      </p:sp>
      <p:sp>
        <p:nvSpPr>
          <p:cNvPr id="6" name="Slide Number Placeholder 5"/>
          <p:cNvSpPr>
            <a:spLocks noGrp="1"/>
          </p:cNvSpPr>
          <p:nvPr>
            <p:ph type="sldNum" sz="quarter" idx="11"/>
          </p:nvPr>
        </p:nvSpPr>
        <p:spPr>
          <a:xfrm>
            <a:off x="6553200" y="6248400"/>
            <a:ext cx="2133600" cy="457200"/>
          </a:xfrm>
        </p:spPr>
        <p:txBody>
          <a:bodyPr/>
          <a:lstStyle>
            <a:lvl1pPr>
              <a:defRPr/>
            </a:lvl1pPr>
          </a:lstStyle>
          <a:p>
            <a:fld id="{1BC548DE-157F-4445-8A44-E6784E94F383}" type="slidenum">
              <a:rPr lang="en-US"/>
              <a:pPr/>
              <a:t>‹#›</a:t>
            </a:fld>
            <a:endParaRPr lang="en-US" dirty="0"/>
          </a:p>
        </p:txBody>
      </p:sp>
      <p:sp>
        <p:nvSpPr>
          <p:cNvPr id="7" name="Date Placeholder 6"/>
          <p:cNvSpPr>
            <a:spLocks noGrp="1"/>
          </p:cNvSpPr>
          <p:nvPr>
            <p:ph type="dt" sz="half" idx="12"/>
          </p:nvPr>
        </p:nvSpPr>
        <p:spPr>
          <a:xfrm>
            <a:off x="457200" y="6245225"/>
            <a:ext cx="2133600" cy="476250"/>
          </a:xfrm>
        </p:spPr>
        <p:txBody>
          <a:bodyPr/>
          <a:lstStyle>
            <a:lvl1pPr>
              <a:defRPr/>
            </a:lvl1pPr>
          </a:lstStyle>
          <a:p>
            <a:endParaRPr lang="en-US" dirty="0"/>
          </a:p>
        </p:txBody>
      </p:sp>
    </p:spTree>
    <p:extLst>
      <p:ext uri="{BB962C8B-B14F-4D97-AF65-F5344CB8AC3E}">
        <p14:creationId xmlns:p14="http://schemas.microsoft.com/office/powerpoint/2010/main" val="375181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Footer Placeholder 4"/>
          <p:cNvSpPr>
            <a:spLocks noGrp="1"/>
          </p:cNvSpPr>
          <p:nvPr>
            <p:ph type="ftr" sz="quarter" idx="3"/>
          </p:nvPr>
        </p:nvSpPr>
        <p:spPr>
          <a:xfrm>
            <a:off x="4149239" y="6506343"/>
            <a:ext cx="4069750" cy="175132"/>
          </a:xfrm>
          <a:prstGeom prst="rect">
            <a:avLst/>
          </a:prstGeom>
        </p:spPr>
        <p:txBody>
          <a:bodyPr lIns="0" tIns="0" rIns="0" bIns="0" anchor="b" anchorCtr="0"/>
          <a:lstStyle>
            <a:lvl1pPr algn="r">
              <a:defRPr sz="600" cap="all">
                <a:solidFill>
                  <a:srgbClr val="D6D6D6"/>
                </a:solidFill>
              </a:defRPr>
            </a:lvl1pPr>
          </a:lstStyle>
          <a:p>
            <a:r>
              <a:rPr lang="en-US" dirty="0" smtClean="0"/>
              <a:t>© 2014 BROCADE COMMUNICATIONS SYSTEMS, INC. CONFIDENTIAL—FOR INTERNAL USE ONLY</a:t>
            </a:r>
            <a:endParaRPr lang="en-US" dirty="0"/>
          </a:p>
        </p:txBody>
      </p:sp>
      <p:sp>
        <p:nvSpPr>
          <p:cNvPr id="7" name="Slide Number Placeholder 5"/>
          <p:cNvSpPr>
            <a:spLocks noGrp="1"/>
          </p:cNvSpPr>
          <p:nvPr>
            <p:ph type="sldNum" sz="quarter" idx="4"/>
          </p:nvPr>
        </p:nvSpPr>
        <p:spPr>
          <a:xfrm>
            <a:off x="8558791" y="6506345"/>
            <a:ext cx="211568" cy="175132"/>
          </a:xfrm>
          <a:prstGeom prst="rect">
            <a:avLst/>
          </a:prstGeom>
        </p:spPr>
        <p:txBody>
          <a:bodyPr lIns="0" tIns="0" rIns="0" bIns="0" anchor="b" anchorCtr="0"/>
          <a:lstStyle>
            <a:lvl1pPr algn="r">
              <a:defRPr sz="600" cap="all">
                <a:solidFill>
                  <a:srgbClr val="D6D6D6"/>
                </a:solidFill>
              </a:defRPr>
            </a:lvl1pPr>
          </a:lstStyle>
          <a:p>
            <a:fld id="{DB8BB9A7-48F6-5544-BE85-4528CCD443BD}" type="slidenum">
              <a:rPr lang="en-US" smtClean="0"/>
              <a:pPr/>
              <a:t>‹#›</a:t>
            </a:fld>
            <a:endParaRPr lang="en-US" dirty="0"/>
          </a:p>
        </p:txBody>
      </p:sp>
      <p:sp>
        <p:nvSpPr>
          <p:cNvPr id="8" name="Text Placeholder 5"/>
          <p:cNvSpPr>
            <a:spLocks noGrp="1"/>
          </p:cNvSpPr>
          <p:nvPr>
            <p:ph type="body" sz="quarter" idx="17"/>
          </p:nvPr>
        </p:nvSpPr>
        <p:spPr>
          <a:xfrm>
            <a:off x="594360" y="6511423"/>
            <a:ext cx="2743200" cy="182880"/>
          </a:xfrm>
        </p:spPr>
        <p:txBody>
          <a:bodyPr lIns="0" tIns="0" rIns="0" bIns="0" anchor="b" anchorCtr="0"/>
          <a:lstStyle>
            <a:lvl1pPr marL="0" indent="0" algn="l">
              <a:buNone/>
              <a:defRPr sz="600" cap="all">
                <a:solidFill>
                  <a:srgbClr val="D6D6D6"/>
                </a:solidFill>
              </a:defRPr>
            </a:lvl1pPr>
            <a:lvl2pPr marL="173030" indent="0" algn="l">
              <a:buNone/>
              <a:defRPr sz="600">
                <a:solidFill>
                  <a:srgbClr val="FFFFFF"/>
                </a:solidFill>
              </a:defRPr>
            </a:lvl2pPr>
            <a:lvl3pPr marL="346060" indent="0" algn="l">
              <a:buNone/>
              <a:defRPr sz="600">
                <a:solidFill>
                  <a:srgbClr val="FFFFFF"/>
                </a:solidFill>
              </a:defRPr>
            </a:lvl3pPr>
            <a:lvl4pPr marL="512740" indent="0" algn="l">
              <a:buNone/>
              <a:defRPr sz="600">
                <a:solidFill>
                  <a:srgbClr val="FFFFFF"/>
                </a:solidFill>
              </a:defRPr>
            </a:lvl4pPr>
            <a:lvl5pPr marL="685770" indent="0" algn="l">
              <a:buNone/>
              <a:defRPr sz="600">
                <a:solidFill>
                  <a:srgbClr val="FFFFFF"/>
                </a:solidFill>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2733902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48575BF-AE85-1D43-9191-C245D00FA83D}" type="datetimeFigureOut">
              <a:rPr lang="en-US" smtClean="0">
                <a:solidFill>
                  <a:prstClr val="black">
                    <a:tint val="75000"/>
                  </a:prstClr>
                </a:solidFill>
                <a:latin typeface="Calibri"/>
              </a:rPr>
              <a:pPr/>
              <a:t>4/17/15</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A523E49-FA4A-3B45-AB2E-464BBEFCE550}"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2508477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8575BF-AE85-1D43-9191-C245D00FA83D}" type="datetimeFigureOut">
              <a:rPr lang="en-US" smtClean="0">
                <a:solidFill>
                  <a:prstClr val="black">
                    <a:tint val="75000"/>
                  </a:prstClr>
                </a:solidFill>
                <a:latin typeface="Calibri"/>
              </a:rPr>
              <a:pPr/>
              <a:t>4/17/15</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A523E49-FA4A-3B45-AB2E-464BBEFCE550}"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1066068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48575BF-AE85-1D43-9191-C245D00FA83D}" type="datetimeFigureOut">
              <a:rPr lang="en-US" smtClean="0">
                <a:solidFill>
                  <a:prstClr val="black">
                    <a:tint val="75000"/>
                  </a:prstClr>
                </a:solidFill>
                <a:latin typeface="Calibri"/>
              </a:rPr>
              <a:pPr/>
              <a:t>4/17/15</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A523E49-FA4A-3B45-AB2E-464BBEFCE550}"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13025486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48575BF-AE85-1D43-9191-C245D00FA83D}" type="datetimeFigureOut">
              <a:rPr lang="en-US" smtClean="0">
                <a:solidFill>
                  <a:prstClr val="black">
                    <a:tint val="75000"/>
                  </a:prstClr>
                </a:solidFill>
                <a:latin typeface="Calibri"/>
              </a:rPr>
              <a:pPr/>
              <a:t>4/17/15</a:t>
            </a:fld>
            <a:endParaRPr lang="en-US"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A523E49-FA4A-3B45-AB2E-464BBEFCE550}"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226549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739E85-3092-BC46-B99C-4E2EC3DBB2DA}" type="datetimeFigureOut">
              <a:rPr lang="en-US" smtClean="0"/>
              <a:t>4/17/15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F955CDD-D7C6-8042-9352-EB1D3AB4B640}" type="slidenum">
              <a:rPr lang="en-US" smtClean="0"/>
              <a:t>‹#›</a:t>
            </a:fld>
            <a:endParaRPr lang="en-US" dirty="0"/>
          </a:p>
        </p:txBody>
      </p:sp>
    </p:spTree>
    <p:extLst>
      <p:ext uri="{BB962C8B-B14F-4D97-AF65-F5344CB8AC3E}">
        <p14:creationId xmlns:p14="http://schemas.microsoft.com/office/powerpoint/2010/main" val="15964146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48575BF-AE85-1D43-9191-C245D00FA83D}" type="datetimeFigureOut">
              <a:rPr lang="en-US" smtClean="0">
                <a:solidFill>
                  <a:prstClr val="black">
                    <a:tint val="75000"/>
                  </a:prstClr>
                </a:solidFill>
                <a:latin typeface="Calibri"/>
              </a:rPr>
              <a:pPr/>
              <a:t>4/17/15</a:t>
            </a:fld>
            <a:endParaRPr lang="en-US" dirty="0">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FA523E49-FA4A-3B45-AB2E-464BBEFCE550}"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25360735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48575BF-AE85-1D43-9191-C245D00FA83D}" type="datetimeFigureOut">
              <a:rPr lang="en-US" smtClean="0">
                <a:solidFill>
                  <a:prstClr val="black">
                    <a:tint val="75000"/>
                  </a:prstClr>
                </a:solidFill>
                <a:latin typeface="Calibri"/>
              </a:rPr>
              <a:pPr/>
              <a:t>4/17/15</a:t>
            </a:fld>
            <a:endParaRPr lang="en-US" dirty="0">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FA523E49-FA4A-3B45-AB2E-464BBEFCE550}"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26967838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8575BF-AE85-1D43-9191-C245D00FA83D}" type="datetimeFigureOut">
              <a:rPr lang="en-US" smtClean="0">
                <a:solidFill>
                  <a:prstClr val="black">
                    <a:tint val="75000"/>
                  </a:prstClr>
                </a:solidFill>
                <a:latin typeface="Calibri"/>
              </a:rPr>
              <a:pPr/>
              <a:t>4/17/15</a:t>
            </a:fld>
            <a:endParaRPr lang="en-US" dirty="0">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FA523E49-FA4A-3B45-AB2E-464BBEFCE550}"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8651260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8575BF-AE85-1D43-9191-C245D00FA83D}" type="datetimeFigureOut">
              <a:rPr lang="en-US" smtClean="0">
                <a:solidFill>
                  <a:prstClr val="black">
                    <a:tint val="75000"/>
                  </a:prstClr>
                </a:solidFill>
                <a:latin typeface="Calibri"/>
              </a:rPr>
              <a:pPr/>
              <a:t>4/17/15</a:t>
            </a:fld>
            <a:endParaRPr lang="en-US"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A523E49-FA4A-3B45-AB2E-464BBEFCE550}"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3507049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8575BF-AE85-1D43-9191-C245D00FA83D}" type="datetimeFigureOut">
              <a:rPr lang="en-US" smtClean="0">
                <a:solidFill>
                  <a:prstClr val="black">
                    <a:tint val="75000"/>
                  </a:prstClr>
                </a:solidFill>
                <a:latin typeface="Calibri"/>
              </a:rPr>
              <a:pPr/>
              <a:t>4/17/15</a:t>
            </a:fld>
            <a:endParaRPr lang="en-US"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A523E49-FA4A-3B45-AB2E-464BBEFCE550}"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14542688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8575BF-AE85-1D43-9191-C245D00FA83D}" type="datetimeFigureOut">
              <a:rPr lang="en-US" smtClean="0">
                <a:solidFill>
                  <a:prstClr val="black">
                    <a:tint val="75000"/>
                  </a:prstClr>
                </a:solidFill>
                <a:latin typeface="Calibri"/>
              </a:rPr>
              <a:pPr/>
              <a:t>4/17/15</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A523E49-FA4A-3B45-AB2E-464BBEFCE550}"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23995273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8575BF-AE85-1D43-9191-C245D00FA83D}" type="datetimeFigureOut">
              <a:rPr lang="en-US" smtClean="0">
                <a:solidFill>
                  <a:prstClr val="black">
                    <a:tint val="75000"/>
                  </a:prstClr>
                </a:solidFill>
                <a:latin typeface="Calibri"/>
              </a:rPr>
              <a:pPr/>
              <a:t>4/17/15</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A523E49-FA4A-3B45-AB2E-464BBEFCE550}"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24215760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D739E85-3092-BC46-B99C-4E2EC3DBB2DA}" type="datetimeFigureOut">
              <a:rPr lang="en-US" smtClean="0"/>
              <a:t>4/17/15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F955CDD-D7C6-8042-9352-EB1D3AB4B640}" type="slidenum">
              <a:rPr lang="en-US" smtClean="0"/>
              <a:t>‹#›</a:t>
            </a:fld>
            <a:endParaRPr lang="en-US" dirty="0"/>
          </a:p>
        </p:txBody>
      </p:sp>
    </p:spTree>
    <p:extLst>
      <p:ext uri="{BB962C8B-B14F-4D97-AF65-F5344CB8AC3E}">
        <p14:creationId xmlns:p14="http://schemas.microsoft.com/office/powerpoint/2010/main" val="3469296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D739E85-3092-BC46-B99C-4E2EC3DBB2DA}" type="datetimeFigureOut">
              <a:rPr lang="en-US" smtClean="0"/>
              <a:t>4/17/15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F955CDD-D7C6-8042-9352-EB1D3AB4B640}" type="slidenum">
              <a:rPr lang="en-US" smtClean="0"/>
              <a:t>‹#›</a:t>
            </a:fld>
            <a:endParaRPr lang="en-US" dirty="0"/>
          </a:p>
        </p:txBody>
      </p:sp>
    </p:spTree>
    <p:extLst>
      <p:ext uri="{BB962C8B-B14F-4D97-AF65-F5344CB8AC3E}">
        <p14:creationId xmlns:p14="http://schemas.microsoft.com/office/powerpoint/2010/main" val="3207952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D739E85-3092-BC46-B99C-4E2EC3DBB2DA}" type="datetimeFigureOut">
              <a:rPr lang="en-US" smtClean="0"/>
              <a:t>4/17/15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F955CDD-D7C6-8042-9352-EB1D3AB4B640}" type="slidenum">
              <a:rPr lang="en-US" smtClean="0"/>
              <a:t>‹#›</a:t>
            </a:fld>
            <a:endParaRPr lang="en-US" dirty="0"/>
          </a:p>
        </p:txBody>
      </p:sp>
    </p:spTree>
    <p:extLst>
      <p:ext uri="{BB962C8B-B14F-4D97-AF65-F5344CB8AC3E}">
        <p14:creationId xmlns:p14="http://schemas.microsoft.com/office/powerpoint/2010/main" val="579337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D739E85-3092-BC46-B99C-4E2EC3DBB2DA}" type="datetimeFigureOut">
              <a:rPr lang="en-US" smtClean="0"/>
              <a:t>4/17/15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F955CDD-D7C6-8042-9352-EB1D3AB4B640}" type="slidenum">
              <a:rPr lang="en-US" smtClean="0"/>
              <a:t>‹#›</a:t>
            </a:fld>
            <a:endParaRPr lang="en-US" dirty="0"/>
          </a:p>
        </p:txBody>
      </p:sp>
    </p:spTree>
    <p:extLst>
      <p:ext uri="{BB962C8B-B14F-4D97-AF65-F5344CB8AC3E}">
        <p14:creationId xmlns:p14="http://schemas.microsoft.com/office/powerpoint/2010/main" val="41468735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739E85-3092-BC46-B99C-4E2EC3DBB2DA}" type="datetimeFigureOut">
              <a:rPr lang="en-US" smtClean="0"/>
              <a:t>4/17/15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F955CDD-D7C6-8042-9352-EB1D3AB4B640}" type="slidenum">
              <a:rPr lang="en-US" smtClean="0"/>
              <a:t>‹#›</a:t>
            </a:fld>
            <a:endParaRPr lang="en-US" dirty="0"/>
          </a:p>
        </p:txBody>
      </p:sp>
    </p:spTree>
    <p:extLst>
      <p:ext uri="{BB962C8B-B14F-4D97-AF65-F5344CB8AC3E}">
        <p14:creationId xmlns:p14="http://schemas.microsoft.com/office/powerpoint/2010/main" val="847244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739E85-3092-BC46-B99C-4E2EC3DBB2DA}" type="datetimeFigureOut">
              <a:rPr lang="en-US" smtClean="0"/>
              <a:t>4/17/15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F955CDD-D7C6-8042-9352-EB1D3AB4B640}" type="slidenum">
              <a:rPr lang="en-US" smtClean="0"/>
              <a:t>‹#›</a:t>
            </a:fld>
            <a:endParaRPr lang="en-US" dirty="0"/>
          </a:p>
        </p:txBody>
      </p:sp>
    </p:spTree>
    <p:extLst>
      <p:ext uri="{BB962C8B-B14F-4D97-AF65-F5344CB8AC3E}">
        <p14:creationId xmlns:p14="http://schemas.microsoft.com/office/powerpoint/2010/main" val="2987747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739E85-3092-BC46-B99C-4E2EC3DBB2DA}" type="datetimeFigureOut">
              <a:rPr lang="en-US" smtClean="0"/>
              <a:t>4/17/15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F955CDD-D7C6-8042-9352-EB1D3AB4B640}" type="slidenum">
              <a:rPr lang="en-US" smtClean="0"/>
              <a:t>‹#›</a:t>
            </a:fld>
            <a:endParaRPr lang="en-US" dirty="0"/>
          </a:p>
        </p:txBody>
      </p:sp>
    </p:spTree>
    <p:extLst>
      <p:ext uri="{BB962C8B-B14F-4D97-AF65-F5344CB8AC3E}">
        <p14:creationId xmlns:p14="http://schemas.microsoft.com/office/powerpoint/2010/main" val="8899534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2" Type="http://schemas.openxmlformats.org/officeDocument/2006/relationships/theme" Target="../theme/theme2.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739E85-3092-BC46-B99C-4E2EC3DBB2DA}" type="datetimeFigureOut">
              <a:rPr lang="en-US" smtClean="0"/>
              <a:t>4/17/15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955CDD-D7C6-8042-9352-EB1D3AB4B640}" type="slidenum">
              <a:rPr lang="en-US" smtClean="0"/>
              <a:t>‹#›</a:t>
            </a:fld>
            <a:endParaRPr lang="en-US" dirty="0"/>
          </a:p>
        </p:txBody>
      </p:sp>
    </p:spTree>
    <p:extLst>
      <p:ext uri="{BB962C8B-B14F-4D97-AF65-F5344CB8AC3E}">
        <p14:creationId xmlns:p14="http://schemas.microsoft.com/office/powerpoint/2010/main" val="22942923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75" r:id="rId14"/>
    <p:sldLayoutId id="2147483676" r:id="rId1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8575BF-AE85-1D43-9191-C245D00FA83D}" type="datetimeFigureOut">
              <a:rPr lang="en-US" smtClean="0">
                <a:solidFill>
                  <a:prstClr val="black">
                    <a:tint val="75000"/>
                  </a:prstClr>
                </a:solidFill>
                <a:latin typeface="Calibri"/>
              </a:rPr>
              <a:pPr/>
              <a:t>4/17/15</a:t>
            </a:fld>
            <a:endParaRPr lang="en-US" dirty="0">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523E49-FA4A-3B45-AB2E-464BBEFCE550}"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402324293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hyperlink" Target="mailto:dmm@%7Bbrocade.com"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hyperlink" Target="http://en.wikipedia.org/wiki/Artificial_general_intelligence" TargetMode="External"/><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15.jpeg"/><Relationship Id="rId6" Type="http://schemas.openxmlformats.org/officeDocument/2006/relationships/image" Target="../media/image16.jpeg"/><Relationship Id="rId7" Type="http://schemas.openxmlformats.org/officeDocument/2006/relationships/image" Target="../media/image17.jpeg"/><Relationship Id="rId8" Type="http://schemas.openxmlformats.org/officeDocument/2006/relationships/image" Target="../media/image18.jpeg"/><Relationship Id="rId9" Type="http://schemas.openxmlformats.org/officeDocument/2006/relationships/image" Target="../media/image19.jpg"/><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15.jpeg"/><Relationship Id="rId6" Type="http://schemas.openxmlformats.org/officeDocument/2006/relationships/image" Target="../media/image16.jpeg"/><Relationship Id="rId7" Type="http://schemas.openxmlformats.org/officeDocument/2006/relationships/image" Target="../media/image17.jpeg"/><Relationship Id="rId8" Type="http://schemas.openxmlformats.org/officeDocument/2006/relationships/image" Target="../media/image18.jpeg"/><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18.xml.rels><?xml version="1.0" encoding="UTF-8" standalone="yes"?>
<Relationships xmlns="http://schemas.openxmlformats.org/package/2006/relationships"><Relationship Id="rId3" Type="http://schemas.openxmlformats.org/officeDocument/2006/relationships/hyperlink" Target="http://www.image-net.org/" TargetMode="External"/><Relationship Id="rId4" Type="http://schemas.openxmlformats.org/officeDocument/2006/relationships/hyperlink" Target="http://arxiv.org/abs/1412.5567" TargetMode="External"/><Relationship Id="rId5" Type="http://schemas.openxmlformats.org/officeDocument/2006/relationships/image" Target="../media/image22.jpg"/><Relationship Id="rId6" Type="http://schemas.openxmlformats.org/officeDocument/2006/relationships/hyperlink" Target="http://arxiv.org/pdf/1503.03832.pdf" TargetMode="External"/><Relationship Id="rId1" Type="http://schemas.openxmlformats.org/officeDocument/2006/relationships/slideLayout" Target="../slideLayouts/slideLayout2.xml"/><Relationship Id="rId2" Type="http://schemas.openxmlformats.org/officeDocument/2006/relationships/hyperlink" Target="http://arxiv.org/pdf/1112.6209.pdf"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cikit-learn.org/stable/" TargetMode="External"/><Relationship Id="rId4" Type="http://schemas.openxmlformats.org/officeDocument/2006/relationships/hyperlink" Target="https://www.gnu.org/software/octave/" TargetMode="External"/><Relationship Id="rId5" Type="http://schemas.openxmlformats.org/officeDocument/2006/relationships/hyperlink" Target="http://torch.ch/" TargetMode="External"/><Relationship Id="rId1" Type="http://schemas.openxmlformats.org/officeDocument/2006/relationships/slideLayout" Target="../slideLayouts/slideLayout2.xml"/><Relationship Id="rId2" Type="http://schemas.openxmlformats.org/officeDocument/2006/relationships/hyperlink" Target="http://www.csie.ntu.edu.tw/~cjlin/libsv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g"/><Relationship Id="rId3" Type="http://schemas.openxmlformats.org/officeDocument/2006/relationships/image" Target="../media/image2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oleObject" Target="../embeddings/oleObject1.bin"/><Relationship Id="rId5" Type="http://schemas.openxmlformats.org/officeDocument/2006/relationships/image" Target="../media/image27.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oleObject" Target="../embeddings/oleObject2.bin"/><Relationship Id="rId5" Type="http://schemas.openxmlformats.org/officeDocument/2006/relationships/image" Target="../media/image28.emf"/><Relationship Id="rId1" Type="http://schemas.openxmlformats.org/officeDocument/2006/relationships/vmlDrawing" Target="../drawings/vmlDrawing2.vml"/><Relationship Id="rId2"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gif"/><Relationship Id="rId6"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39.jpg"/><Relationship Id="rId5" Type="http://schemas.openxmlformats.org/officeDocument/2006/relationships/image" Target="../media/image40.jpg"/><Relationship Id="rId6" Type="http://schemas.openxmlformats.org/officeDocument/2006/relationships/hyperlink" Target="http://chronicle.com/article/The-Believers/190147" TargetMode="External"/><Relationship Id="rId7"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15.xml"/><Relationship Id="rId2" Type="http://schemas.openxmlformats.org/officeDocument/2006/relationships/image" Target="../media/image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gif"/><Relationship Id="rId3" Type="http://schemas.openxmlformats.org/officeDocument/2006/relationships/image" Target="../media/image43.gif"/></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58395"/>
            <a:ext cx="9144000" cy="1995737"/>
          </a:xfrm>
        </p:spPr>
        <p:txBody>
          <a:bodyPr>
            <a:normAutofit/>
          </a:bodyPr>
          <a:lstStyle/>
          <a:p>
            <a:r>
              <a:rPr lang="en-US" sz="3600" dirty="0"/>
              <a:t>SDN, NFV and Cloud, and </a:t>
            </a:r>
            <a:r>
              <a:rPr lang="en-US" sz="3600" dirty="0" smtClean="0"/>
              <a:t>Network Automation</a:t>
            </a:r>
            <a:r>
              <a:rPr lang="en-US" sz="3200" dirty="0" smtClean="0"/>
              <a:t/>
            </a:r>
            <a:br>
              <a:rPr lang="en-US" sz="3200" dirty="0" smtClean="0"/>
            </a:br>
            <a:r>
              <a:rPr lang="en-US" sz="3200" dirty="0" smtClean="0"/>
              <a:t>The Journey </a:t>
            </a:r>
            <a:r>
              <a:rPr lang="en-US" sz="3200" dirty="0"/>
              <a:t>from CLI </a:t>
            </a:r>
            <a:r>
              <a:rPr lang="en-US" sz="3200" dirty="0" smtClean="0"/>
              <a:t>to</a:t>
            </a:r>
            <a:r>
              <a:rPr lang="en-US" sz="3200" dirty="0"/>
              <a:t> </a:t>
            </a:r>
            <a:r>
              <a:rPr lang="en-US" sz="3200" dirty="0" smtClean="0"/>
              <a:t>Machine Intelligence</a:t>
            </a:r>
            <a:endParaRPr lang="en-US" sz="2800" dirty="0"/>
          </a:p>
        </p:txBody>
      </p:sp>
      <p:pic>
        <p:nvPicPr>
          <p:cNvPr id="5" name="Picture 4" descr="data-scienc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8053" y="2054132"/>
            <a:ext cx="6587895" cy="3345056"/>
          </a:xfrm>
          <a:prstGeom prst="rect">
            <a:avLst/>
          </a:prstGeom>
        </p:spPr>
      </p:pic>
      <p:sp>
        <p:nvSpPr>
          <p:cNvPr id="4" name="Subtitle 3"/>
          <p:cNvSpPr>
            <a:spLocks noGrp="1"/>
          </p:cNvSpPr>
          <p:nvPr>
            <p:ph type="subTitle" idx="1"/>
          </p:nvPr>
        </p:nvSpPr>
        <p:spPr>
          <a:xfrm>
            <a:off x="1532338" y="5510599"/>
            <a:ext cx="6079325" cy="1347401"/>
          </a:xfrm>
        </p:spPr>
        <p:txBody>
          <a:bodyPr>
            <a:normAutofit fontScale="47500" lnSpcReduction="20000"/>
          </a:bodyPr>
          <a:lstStyle/>
          <a:p>
            <a:r>
              <a:rPr lang="en-US" dirty="0" smtClean="0"/>
              <a:t>David Meyer</a:t>
            </a:r>
          </a:p>
          <a:p>
            <a:r>
              <a:rPr lang="en-US" dirty="0" smtClean="0"/>
              <a:t>IEEE Netsoft 2015</a:t>
            </a:r>
          </a:p>
          <a:p>
            <a:r>
              <a:rPr lang="en-US" dirty="0" smtClean="0"/>
              <a:t>CTO &amp; Chief Scientist, Brocade</a:t>
            </a:r>
          </a:p>
          <a:p>
            <a:r>
              <a:rPr lang="en-US" dirty="0" smtClean="0"/>
              <a:t>Research Scientist, University of Oregon</a:t>
            </a:r>
          </a:p>
          <a:p>
            <a:r>
              <a:rPr lang="en-US" u="sng" dirty="0" smtClean="0">
                <a:solidFill>
                  <a:srgbClr val="0000FF"/>
                </a:solidFill>
                <a:hlinkClick r:id="rId4"/>
              </a:rPr>
              <a:t>dmm@{brocade.com</a:t>
            </a:r>
            <a:r>
              <a:rPr lang="en-US" u="sng" dirty="0" smtClean="0">
                <a:solidFill>
                  <a:srgbClr val="0000FF"/>
                </a:solidFill>
              </a:rPr>
              <a:t>, 1-4-5.net,uoregon.edu, …}</a:t>
            </a:r>
            <a:endParaRPr lang="en-US" u="sng" dirty="0">
              <a:solidFill>
                <a:srgbClr val="0000FF"/>
              </a:solidFill>
            </a:endParaRPr>
          </a:p>
        </p:txBody>
      </p:sp>
    </p:spTree>
    <p:extLst>
      <p:ext uri="{BB962C8B-B14F-4D97-AF65-F5344CB8AC3E}">
        <p14:creationId xmlns:p14="http://schemas.microsoft.com/office/powerpoint/2010/main" val="228389960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19670"/>
          </a:xfrm>
        </p:spPr>
        <p:txBody>
          <a:bodyPr/>
          <a:lstStyle/>
          <a:p>
            <a:r>
              <a:rPr lang="en-US" dirty="0" smtClean="0"/>
              <a:t>Agenda</a:t>
            </a:r>
            <a:endParaRPr lang="en-US" dirty="0"/>
          </a:p>
        </p:txBody>
      </p:sp>
      <p:sp>
        <p:nvSpPr>
          <p:cNvPr id="3" name="Content Placeholder 2"/>
          <p:cNvSpPr>
            <a:spLocks noGrp="1"/>
          </p:cNvSpPr>
          <p:nvPr>
            <p:ph idx="1"/>
          </p:nvPr>
        </p:nvSpPr>
        <p:spPr>
          <a:xfrm>
            <a:off x="457200" y="1524227"/>
            <a:ext cx="8229600" cy="5174320"/>
          </a:xfrm>
        </p:spPr>
        <p:txBody>
          <a:bodyPr>
            <a:normAutofit fontScale="70000" lnSpcReduction="20000"/>
          </a:bodyPr>
          <a:lstStyle/>
          <a:p>
            <a:r>
              <a:rPr lang="en-US" strike="sngStrike" dirty="0"/>
              <a:t>Goals for this Talk</a:t>
            </a:r>
          </a:p>
          <a:p>
            <a:endParaRPr lang="en-US" dirty="0" smtClean="0"/>
          </a:p>
          <a:p>
            <a:r>
              <a:rPr lang="en-US" strike="sngStrike" dirty="0" smtClean="0"/>
              <a:t>Context and Framing:  Automation </a:t>
            </a:r>
            <a:r>
              <a:rPr lang="en-US" strike="sngStrike" dirty="0"/>
              <a:t>Continuum</a:t>
            </a:r>
          </a:p>
          <a:p>
            <a:endParaRPr lang="en-US" dirty="0"/>
          </a:p>
          <a:p>
            <a:r>
              <a:rPr lang="en-US" dirty="0"/>
              <a:t>Software Defined Intelligence</a:t>
            </a:r>
          </a:p>
          <a:p>
            <a:pPr lvl="1"/>
            <a:r>
              <a:rPr lang="en-US" dirty="0" smtClean="0"/>
              <a:t>What kind of architecture do we need for this?</a:t>
            </a:r>
            <a:endParaRPr lang="en-US" dirty="0"/>
          </a:p>
          <a:p>
            <a:endParaRPr lang="en-US" dirty="0"/>
          </a:p>
          <a:p>
            <a:r>
              <a:rPr lang="en-US" dirty="0" smtClean="0"/>
              <a:t>Briefly: What </a:t>
            </a:r>
            <a:r>
              <a:rPr lang="en-US" dirty="0"/>
              <a:t>is Machine Learning?</a:t>
            </a:r>
          </a:p>
          <a:p>
            <a:pPr marL="0" indent="0">
              <a:buNone/>
            </a:pPr>
            <a:endParaRPr lang="en-US" dirty="0"/>
          </a:p>
          <a:p>
            <a:r>
              <a:rPr lang="en-US" dirty="0"/>
              <a:t>Mobile Use </a:t>
            </a:r>
            <a:r>
              <a:rPr lang="en-US" dirty="0" smtClean="0"/>
              <a:t>Case</a:t>
            </a:r>
          </a:p>
          <a:p>
            <a:endParaRPr lang="en-US" dirty="0"/>
          </a:p>
          <a:p>
            <a:r>
              <a:rPr lang="en-US" dirty="0" smtClean="0"/>
              <a:t>Summary</a:t>
            </a:r>
            <a:endParaRPr lang="en-US" dirty="0"/>
          </a:p>
          <a:p>
            <a:endParaRPr lang="en-US" dirty="0"/>
          </a:p>
          <a:p>
            <a:r>
              <a:rPr lang="en-US" dirty="0"/>
              <a:t>Appendix: How can machine learning possibly work?</a:t>
            </a:r>
          </a:p>
          <a:p>
            <a:endParaRPr lang="en-US" dirty="0"/>
          </a:p>
        </p:txBody>
      </p:sp>
    </p:spTree>
    <p:extLst>
      <p:ext uri="{BB962C8B-B14F-4D97-AF65-F5344CB8AC3E}">
        <p14:creationId xmlns:p14="http://schemas.microsoft.com/office/powerpoint/2010/main" val="341138550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I Want To Go With This</a:t>
            </a:r>
            <a:endParaRPr lang="en-US" dirty="0"/>
          </a:p>
        </p:txBody>
      </p:sp>
      <p:pic>
        <p:nvPicPr>
          <p:cNvPr id="5" name="Picture 4" descr="machine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1871" y="2448171"/>
            <a:ext cx="5619750" cy="2857500"/>
          </a:xfrm>
          <a:prstGeom prst="rect">
            <a:avLst/>
          </a:prstGeom>
        </p:spPr>
      </p:pic>
      <p:grpSp>
        <p:nvGrpSpPr>
          <p:cNvPr id="7" name="Group 6"/>
          <p:cNvGrpSpPr/>
          <p:nvPr/>
        </p:nvGrpSpPr>
        <p:grpSpPr>
          <a:xfrm>
            <a:off x="1064504" y="2257966"/>
            <a:ext cx="6836312" cy="3392084"/>
            <a:chOff x="1064504" y="1604378"/>
            <a:chExt cx="6836312" cy="3392084"/>
          </a:xfrm>
        </p:grpSpPr>
        <p:pic>
          <p:nvPicPr>
            <p:cNvPr id="4" name="Picture 3" descr="terminato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504" y="1604378"/>
              <a:ext cx="4241140" cy="3392084"/>
            </a:xfrm>
            <a:prstGeom prst="rect">
              <a:avLst/>
            </a:prstGeom>
          </p:spPr>
        </p:pic>
        <p:sp>
          <p:nvSpPr>
            <p:cNvPr id="6" name="TextBox 5"/>
            <p:cNvSpPr txBox="1"/>
            <p:nvPr/>
          </p:nvSpPr>
          <p:spPr>
            <a:xfrm>
              <a:off x="6125570" y="2745067"/>
              <a:ext cx="1775246" cy="646331"/>
            </a:xfrm>
            <a:prstGeom prst="rect">
              <a:avLst/>
            </a:prstGeom>
            <a:noFill/>
          </p:spPr>
          <p:txBody>
            <a:bodyPr wrap="none" rtlCol="0">
              <a:spAutoFit/>
            </a:bodyPr>
            <a:lstStyle/>
            <a:p>
              <a:r>
                <a:rPr lang="en-US" sz="3600" b="1" dirty="0" smtClean="0"/>
                <a:t>Not This</a:t>
              </a:r>
              <a:endParaRPr lang="en-US" sz="3600" b="1" dirty="0"/>
            </a:p>
          </p:txBody>
        </p:sp>
      </p:grpSp>
      <p:sp>
        <p:nvSpPr>
          <p:cNvPr id="8" name="TextBox 7"/>
          <p:cNvSpPr txBox="1"/>
          <p:nvPr/>
        </p:nvSpPr>
        <p:spPr>
          <a:xfrm>
            <a:off x="1118846" y="6164469"/>
            <a:ext cx="7142225" cy="523220"/>
          </a:xfrm>
          <a:prstGeom prst="rect">
            <a:avLst/>
          </a:prstGeom>
          <a:noFill/>
        </p:spPr>
        <p:txBody>
          <a:bodyPr wrap="none" rtlCol="0">
            <a:spAutoFit/>
          </a:bodyPr>
          <a:lstStyle/>
          <a:p>
            <a:r>
              <a:rPr lang="en-US" sz="2800" b="1" dirty="0" smtClean="0"/>
              <a:t>What Might an Architecture for this Look Like?</a:t>
            </a:r>
            <a:endParaRPr lang="en-US" sz="2800" b="1" dirty="0"/>
          </a:p>
        </p:txBody>
      </p:sp>
      <p:sp>
        <p:nvSpPr>
          <p:cNvPr id="3" name="TextBox 2"/>
          <p:cNvSpPr txBox="1"/>
          <p:nvPr/>
        </p:nvSpPr>
        <p:spPr>
          <a:xfrm rot="19213957">
            <a:off x="-150239" y="3309824"/>
            <a:ext cx="6653865" cy="101566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4000" dirty="0" smtClean="0"/>
              <a:t>Artificial General Intelligence</a:t>
            </a:r>
          </a:p>
          <a:p>
            <a:r>
              <a:rPr lang="en-US" sz="2000" dirty="0" smtClean="0">
                <a:hlinkClick r:id="rId4"/>
              </a:rPr>
              <a:t>http://en.wikipedia.org/wiki/Artificial_general_intelligence</a:t>
            </a:r>
            <a:endParaRPr lang="en-US" sz="2000" dirty="0"/>
          </a:p>
        </p:txBody>
      </p:sp>
      <p:sp>
        <p:nvSpPr>
          <p:cNvPr id="9" name="TextBox 8"/>
          <p:cNvSpPr txBox="1"/>
          <p:nvPr/>
        </p:nvSpPr>
        <p:spPr>
          <a:xfrm>
            <a:off x="5276845" y="4782451"/>
            <a:ext cx="1964776" cy="52322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2800" dirty="0" smtClean="0"/>
              <a:t>“Narrow AI”</a:t>
            </a:r>
            <a:endParaRPr lang="en-US" sz="2800" dirty="0"/>
          </a:p>
        </p:txBody>
      </p:sp>
    </p:spTree>
    <p:extLst>
      <p:ext uri="{BB962C8B-B14F-4D97-AF65-F5344CB8AC3E}">
        <p14:creationId xmlns:p14="http://schemas.microsoft.com/office/powerpoint/2010/main" val="39553955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4380154" y="1149350"/>
            <a:ext cx="3042995" cy="4084500"/>
            <a:chOff x="4380154" y="1149350"/>
            <a:chExt cx="3042995" cy="4084500"/>
          </a:xfrm>
        </p:grpSpPr>
        <p:cxnSp>
          <p:nvCxnSpPr>
            <p:cNvPr id="29" name="Straight Connector 28"/>
            <p:cNvCxnSpPr/>
            <p:nvPr/>
          </p:nvCxnSpPr>
          <p:spPr>
            <a:xfrm>
              <a:off x="4380154" y="1149350"/>
              <a:ext cx="588740" cy="0"/>
            </a:xfrm>
            <a:prstGeom prst="line">
              <a:avLst/>
            </a:prstGeom>
            <a:ln>
              <a:solidFill>
                <a:schemeClr val="bg1">
                  <a:lumMod val="65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4968894" y="1149350"/>
              <a:ext cx="1621851" cy="4084500"/>
            </a:xfrm>
            <a:prstGeom prst="line">
              <a:avLst/>
            </a:prstGeom>
            <a:ln>
              <a:solidFill>
                <a:schemeClr val="bg1">
                  <a:lumMod val="65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6590745" y="5233850"/>
              <a:ext cx="832404" cy="0"/>
            </a:xfrm>
            <a:prstGeom prst="straightConnector1">
              <a:avLst/>
            </a:prstGeom>
            <a:ln>
              <a:solidFill>
                <a:schemeClr val="bg1">
                  <a:lumMod val="65000"/>
                </a:schemeClr>
              </a:solidFill>
              <a:prstDash val="sysDash"/>
              <a:tailEnd type="arrow"/>
            </a:ln>
          </p:spPr>
          <p:style>
            <a:lnRef idx="2">
              <a:schemeClr val="accent1"/>
            </a:lnRef>
            <a:fillRef idx="0">
              <a:schemeClr val="accent1"/>
            </a:fillRef>
            <a:effectRef idx="1">
              <a:schemeClr val="accent1"/>
            </a:effectRef>
            <a:fontRef idx="minor">
              <a:schemeClr val="tx1"/>
            </a:fontRef>
          </p:style>
        </p:cxnSp>
      </p:grpSp>
      <p:cxnSp>
        <p:nvCxnSpPr>
          <p:cNvPr id="28" name="Straight Arrow Connector 27"/>
          <p:cNvCxnSpPr>
            <a:stCxn id="11" idx="2"/>
          </p:cNvCxnSpPr>
          <p:nvPr/>
        </p:nvCxnSpPr>
        <p:spPr>
          <a:xfrm>
            <a:off x="2678113" y="1593850"/>
            <a:ext cx="798512" cy="1326458"/>
          </a:xfrm>
          <a:prstGeom prst="straightConnector1">
            <a:avLst/>
          </a:prstGeom>
          <a:ln>
            <a:solidFill>
              <a:schemeClr val="bg1">
                <a:lumMod val="50000"/>
              </a:schemeClr>
            </a:solidFill>
            <a:prstDash val="sysDash"/>
            <a:tailEnd type="arrow"/>
          </a:ln>
        </p:spPr>
        <p:style>
          <a:lnRef idx="2">
            <a:schemeClr val="accent1"/>
          </a:lnRef>
          <a:fillRef idx="0">
            <a:schemeClr val="accent1"/>
          </a:fillRef>
          <a:effectRef idx="1">
            <a:schemeClr val="accent1"/>
          </a:effectRef>
          <a:fontRef idx="minor">
            <a:schemeClr val="tx1"/>
          </a:fontRef>
        </p:style>
      </p:cxnSp>
      <p:grpSp>
        <p:nvGrpSpPr>
          <p:cNvPr id="120" name="Group 119"/>
          <p:cNvGrpSpPr/>
          <p:nvPr/>
        </p:nvGrpSpPr>
        <p:grpSpPr>
          <a:xfrm>
            <a:off x="6833344" y="1671155"/>
            <a:ext cx="620890" cy="3314343"/>
            <a:chOff x="6929259" y="1671155"/>
            <a:chExt cx="620890" cy="3314343"/>
          </a:xfrm>
        </p:grpSpPr>
        <p:cxnSp>
          <p:nvCxnSpPr>
            <p:cNvPr id="117" name="Straight Connector 116"/>
            <p:cNvCxnSpPr/>
            <p:nvPr/>
          </p:nvCxnSpPr>
          <p:spPr>
            <a:xfrm>
              <a:off x="6929259" y="1671155"/>
              <a:ext cx="0" cy="3314343"/>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6929259" y="4985498"/>
              <a:ext cx="620890" cy="0"/>
            </a:xfrm>
            <a:prstGeom prst="straightConnector1">
              <a:avLst/>
            </a:prstGeom>
            <a:ln>
              <a:solidFill>
                <a:schemeClr val="tx1">
                  <a:lumMod val="95000"/>
                  <a:lumOff val="5000"/>
                </a:schemeClr>
              </a:solidFill>
              <a:tailEnd type="arrow"/>
            </a:ln>
          </p:spPr>
          <p:style>
            <a:lnRef idx="2">
              <a:schemeClr val="accent1"/>
            </a:lnRef>
            <a:fillRef idx="0">
              <a:schemeClr val="accent1"/>
            </a:fillRef>
            <a:effectRef idx="1">
              <a:schemeClr val="accent1"/>
            </a:effectRef>
            <a:fontRef idx="minor">
              <a:schemeClr val="tx1"/>
            </a:fontRef>
          </p:style>
        </p:cxnSp>
      </p:grpSp>
      <p:cxnSp>
        <p:nvCxnSpPr>
          <p:cNvPr id="26" name="Straight Arrow Connector 25"/>
          <p:cNvCxnSpPr>
            <a:stCxn id="11" idx="2"/>
          </p:cNvCxnSpPr>
          <p:nvPr/>
        </p:nvCxnSpPr>
        <p:spPr>
          <a:xfrm flipH="1">
            <a:off x="1200578" y="1593850"/>
            <a:ext cx="1477535" cy="1326458"/>
          </a:xfrm>
          <a:prstGeom prst="straightConnector1">
            <a:avLst/>
          </a:prstGeom>
          <a:ln>
            <a:solidFill>
              <a:schemeClr val="bg1">
                <a:lumMod val="50000"/>
              </a:schemeClr>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1" idx="2"/>
          </p:cNvCxnSpPr>
          <p:nvPr/>
        </p:nvCxnSpPr>
        <p:spPr>
          <a:xfrm>
            <a:off x="2678113" y="1593850"/>
            <a:ext cx="3102706" cy="1326458"/>
          </a:xfrm>
          <a:prstGeom prst="straightConnector1">
            <a:avLst/>
          </a:prstGeom>
          <a:ln>
            <a:solidFill>
              <a:schemeClr val="bg1">
                <a:lumMod val="50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127001" y="2288853"/>
            <a:ext cx="4587874" cy="631455"/>
          </a:xfrm>
          <a:prstGeom prst="rect">
            <a:avLst/>
          </a:prstGeom>
          <a:solidFill>
            <a:srgbClr val="3366FF">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Presentation Layer</a:t>
            </a:r>
            <a:endParaRPr lang="en-US" sz="2000" dirty="0"/>
          </a:p>
        </p:txBody>
      </p:sp>
      <p:grpSp>
        <p:nvGrpSpPr>
          <p:cNvPr id="12" name="Group 11"/>
          <p:cNvGrpSpPr/>
          <p:nvPr/>
        </p:nvGrpSpPr>
        <p:grpSpPr>
          <a:xfrm>
            <a:off x="307975" y="247650"/>
            <a:ext cx="4283075" cy="1346200"/>
            <a:chOff x="460375" y="857250"/>
            <a:chExt cx="4283075" cy="1346200"/>
          </a:xfrm>
        </p:grpSpPr>
        <p:sp>
          <p:nvSpPr>
            <p:cNvPr id="8" name="Rectangle 7"/>
            <p:cNvSpPr/>
            <p:nvPr/>
          </p:nvSpPr>
          <p:spPr>
            <a:xfrm>
              <a:off x="460375" y="857250"/>
              <a:ext cx="3825875" cy="889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Domain Knowledge</a:t>
              </a:r>
              <a:endParaRPr lang="en-US" sz="2800" dirty="0"/>
            </a:p>
          </p:txBody>
        </p:sp>
        <p:sp>
          <p:nvSpPr>
            <p:cNvPr id="9" name="Rectangle 8"/>
            <p:cNvSpPr/>
            <p:nvPr/>
          </p:nvSpPr>
          <p:spPr>
            <a:xfrm>
              <a:off x="612775" y="1009650"/>
              <a:ext cx="3825875" cy="889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Domain Knowledge</a:t>
              </a:r>
              <a:endParaRPr lang="en-US" sz="2800" dirty="0"/>
            </a:p>
          </p:txBody>
        </p:sp>
        <p:sp>
          <p:nvSpPr>
            <p:cNvPr id="10" name="Rectangle 9"/>
            <p:cNvSpPr/>
            <p:nvPr/>
          </p:nvSpPr>
          <p:spPr>
            <a:xfrm>
              <a:off x="765175" y="1162050"/>
              <a:ext cx="3825875" cy="889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Domain Knowledge</a:t>
              </a:r>
              <a:endParaRPr lang="en-US" sz="2800" dirty="0"/>
            </a:p>
          </p:txBody>
        </p:sp>
        <p:sp>
          <p:nvSpPr>
            <p:cNvPr id="11" name="Rectangle 10"/>
            <p:cNvSpPr/>
            <p:nvPr/>
          </p:nvSpPr>
          <p:spPr>
            <a:xfrm>
              <a:off x="917575" y="1314450"/>
              <a:ext cx="3825875" cy="889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Domain Knowledge</a:t>
              </a:r>
              <a:endParaRPr lang="en-US" sz="2800" dirty="0"/>
            </a:p>
          </p:txBody>
        </p:sp>
      </p:grpSp>
      <p:sp>
        <p:nvSpPr>
          <p:cNvPr id="13" name="Rectangle 12"/>
          <p:cNvSpPr/>
          <p:nvPr/>
        </p:nvSpPr>
        <p:spPr>
          <a:xfrm>
            <a:off x="127001" y="3000375"/>
            <a:ext cx="2031999" cy="101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Data Collection</a:t>
            </a:r>
          </a:p>
          <a:p>
            <a:pPr algn="ctr"/>
            <a:r>
              <a:rPr lang="en-US" sz="1200" dirty="0" smtClean="0"/>
              <a:t>Packet brokers, flow data, …</a:t>
            </a:r>
            <a:endParaRPr lang="en-US" sz="1200" dirty="0"/>
          </a:p>
        </p:txBody>
      </p:sp>
      <p:sp>
        <p:nvSpPr>
          <p:cNvPr id="14" name="Rectangle 13"/>
          <p:cNvSpPr/>
          <p:nvPr/>
        </p:nvSpPr>
        <p:spPr>
          <a:xfrm>
            <a:off x="2279650" y="3000375"/>
            <a:ext cx="2435225" cy="101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Preprocessing</a:t>
            </a:r>
            <a:endParaRPr lang="en-US" sz="3200" dirty="0" smtClean="0"/>
          </a:p>
          <a:p>
            <a:pPr algn="ctr"/>
            <a:r>
              <a:rPr lang="en-US" sz="1400" dirty="0" smtClean="0"/>
              <a:t>Big Data, Hadoop, Data Science, …</a:t>
            </a:r>
            <a:endParaRPr lang="en-US" sz="1400" dirty="0"/>
          </a:p>
        </p:txBody>
      </p:sp>
      <p:sp>
        <p:nvSpPr>
          <p:cNvPr id="15" name="Rectangle 14"/>
          <p:cNvSpPr/>
          <p:nvPr/>
        </p:nvSpPr>
        <p:spPr>
          <a:xfrm>
            <a:off x="4835523" y="3000375"/>
            <a:ext cx="2587626" cy="101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Model Generation</a:t>
            </a:r>
          </a:p>
          <a:p>
            <a:pPr algn="ctr"/>
            <a:r>
              <a:rPr lang="en-US" dirty="0" smtClean="0"/>
              <a:t>Machine Learning</a:t>
            </a:r>
            <a:endParaRPr lang="en-US" dirty="0"/>
          </a:p>
        </p:txBody>
      </p:sp>
      <p:sp>
        <p:nvSpPr>
          <p:cNvPr id="17" name="Rectangle 16"/>
          <p:cNvSpPr/>
          <p:nvPr/>
        </p:nvSpPr>
        <p:spPr>
          <a:xfrm>
            <a:off x="7550149" y="3000375"/>
            <a:ext cx="1514476" cy="101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smtClean="0"/>
          </a:p>
          <a:p>
            <a:pPr algn="ctr"/>
            <a:r>
              <a:rPr lang="en-US" sz="2400" dirty="0" smtClean="0"/>
              <a:t>Oracle</a:t>
            </a:r>
            <a:endParaRPr lang="en-US" dirty="0" smtClean="0"/>
          </a:p>
          <a:p>
            <a:pPr algn="ctr"/>
            <a:r>
              <a:rPr lang="en-US" dirty="0" smtClean="0"/>
              <a:t>Model(s)</a:t>
            </a:r>
            <a:endParaRPr lang="en-US" dirty="0"/>
          </a:p>
          <a:p>
            <a:pPr algn="ctr"/>
            <a:endParaRPr lang="en-US" dirty="0" smtClean="0"/>
          </a:p>
        </p:txBody>
      </p:sp>
      <p:sp>
        <p:nvSpPr>
          <p:cNvPr id="19" name="Rectangle 18"/>
          <p:cNvSpPr/>
          <p:nvPr/>
        </p:nvSpPr>
        <p:spPr>
          <a:xfrm>
            <a:off x="7550149" y="4873625"/>
            <a:ext cx="1514476" cy="101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Oracle</a:t>
            </a:r>
          </a:p>
          <a:p>
            <a:pPr algn="ctr"/>
            <a:r>
              <a:rPr lang="en-US" sz="2400" dirty="0" smtClean="0"/>
              <a:t>Logic</a:t>
            </a:r>
          </a:p>
        </p:txBody>
      </p:sp>
      <p:grpSp>
        <p:nvGrpSpPr>
          <p:cNvPr id="16" name="Group 15"/>
          <p:cNvGrpSpPr/>
          <p:nvPr/>
        </p:nvGrpSpPr>
        <p:grpSpPr>
          <a:xfrm>
            <a:off x="765175" y="4349750"/>
            <a:ext cx="584200" cy="368300"/>
            <a:chOff x="765175" y="4222750"/>
            <a:chExt cx="584200" cy="368300"/>
          </a:xfrm>
        </p:grpSpPr>
        <p:cxnSp>
          <p:nvCxnSpPr>
            <p:cNvPr id="4" name="Straight Arrow Connector 3"/>
            <p:cNvCxnSpPr/>
            <p:nvPr/>
          </p:nvCxnSpPr>
          <p:spPr>
            <a:xfrm>
              <a:off x="765175" y="4222750"/>
              <a:ext cx="0" cy="3683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1349375" y="4222750"/>
              <a:ext cx="0" cy="3683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8124825" y="4222750"/>
            <a:ext cx="584200" cy="368300"/>
            <a:chOff x="765175" y="4222750"/>
            <a:chExt cx="584200" cy="368300"/>
          </a:xfrm>
        </p:grpSpPr>
        <p:cxnSp>
          <p:nvCxnSpPr>
            <p:cNvPr id="21" name="Straight Arrow Connector 20"/>
            <p:cNvCxnSpPr/>
            <p:nvPr/>
          </p:nvCxnSpPr>
          <p:spPr>
            <a:xfrm>
              <a:off x="765175" y="4222750"/>
              <a:ext cx="0" cy="3683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1349375" y="4222750"/>
              <a:ext cx="0" cy="3683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cxnSp>
        <p:nvCxnSpPr>
          <p:cNvPr id="23" name="Straight Arrow Connector 22"/>
          <p:cNvCxnSpPr/>
          <p:nvPr/>
        </p:nvCxnSpPr>
        <p:spPr>
          <a:xfrm flipH="1">
            <a:off x="2698751" y="5349875"/>
            <a:ext cx="4724398" cy="3175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262237" y="4864518"/>
            <a:ext cx="2931662" cy="369332"/>
          </a:xfrm>
          <a:prstGeom prst="rect">
            <a:avLst/>
          </a:prstGeom>
          <a:noFill/>
        </p:spPr>
        <p:txBody>
          <a:bodyPr wrap="none" rtlCol="0">
            <a:spAutoFit/>
          </a:bodyPr>
          <a:lstStyle/>
          <a:p>
            <a:r>
              <a:rPr lang="en-US" dirty="0" smtClean="0"/>
              <a:t>Remediation/Optimization</a:t>
            </a:r>
            <a:r>
              <a:rPr lang="en-US" dirty="0"/>
              <a:t>/</a:t>
            </a:r>
            <a:r>
              <a:rPr lang="en-US" dirty="0" smtClean="0"/>
              <a:t>…</a:t>
            </a:r>
            <a:endParaRPr lang="en-US" dirty="0"/>
          </a:p>
        </p:txBody>
      </p:sp>
      <p:cxnSp>
        <p:nvCxnSpPr>
          <p:cNvPr id="56" name="Straight Arrow Connector 55"/>
          <p:cNvCxnSpPr/>
          <p:nvPr/>
        </p:nvCxnSpPr>
        <p:spPr>
          <a:xfrm>
            <a:off x="1712885" y="4349750"/>
            <a:ext cx="965228"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4380154" y="4349750"/>
            <a:ext cx="965228"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6993891" y="4349750"/>
            <a:ext cx="965228"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5345382" y="857250"/>
            <a:ext cx="3056614" cy="736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3</a:t>
            </a:r>
            <a:r>
              <a:rPr lang="en-US" sz="2400" baseline="30000" dirty="0" smtClean="0"/>
              <a:t>rd</a:t>
            </a:r>
            <a:r>
              <a:rPr lang="en-US" sz="2400" dirty="0" smtClean="0"/>
              <a:t> party Applications</a:t>
            </a:r>
            <a:endParaRPr lang="en-US" sz="2400" dirty="0"/>
          </a:p>
        </p:txBody>
      </p:sp>
      <p:cxnSp>
        <p:nvCxnSpPr>
          <p:cNvPr id="64" name="Straight Arrow Connector 63"/>
          <p:cNvCxnSpPr/>
          <p:nvPr/>
        </p:nvCxnSpPr>
        <p:spPr>
          <a:xfrm flipV="1">
            <a:off x="4830859" y="1729900"/>
            <a:ext cx="1899920" cy="484006"/>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grpSp>
        <p:nvGrpSpPr>
          <p:cNvPr id="46" name="Group 45"/>
          <p:cNvGrpSpPr/>
          <p:nvPr/>
        </p:nvGrpSpPr>
        <p:grpSpPr bwMode="gray">
          <a:xfrm>
            <a:off x="4286250" y="1971903"/>
            <a:ext cx="4828148" cy="2135178"/>
            <a:chOff x="4714876" y="2944957"/>
            <a:chExt cx="4429124" cy="1626125"/>
          </a:xfrm>
        </p:grpSpPr>
        <p:sp>
          <p:nvSpPr>
            <p:cNvPr id="47" name="Rounded Rectangle 46"/>
            <p:cNvSpPr/>
            <p:nvPr/>
          </p:nvSpPr>
          <p:spPr bwMode="gray">
            <a:xfrm rot="16200000">
              <a:off x="6484604" y="1911686"/>
              <a:ext cx="889668" cy="4429124"/>
            </a:xfrm>
            <a:prstGeom prst="roundRect">
              <a:avLst>
                <a:gd name="adj" fmla="val 10771"/>
              </a:avLst>
            </a:prstGeom>
            <a:noFill/>
            <a:ln w="38100">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Rectangle 47"/>
            <p:cNvSpPr/>
            <p:nvPr/>
          </p:nvSpPr>
          <p:spPr bwMode="gray">
            <a:xfrm>
              <a:off x="5661532" y="2944957"/>
              <a:ext cx="1167383" cy="632877"/>
            </a:xfrm>
            <a:prstGeom prst="rect">
              <a:avLst/>
            </a:prstGeom>
          </p:spPr>
          <p:txBody>
            <a:bodyPr wrap="none">
              <a:spAutoFit/>
            </a:bodyPr>
            <a:lstStyle/>
            <a:p>
              <a:pPr algn="ctr"/>
              <a:endParaRPr lang="en-US" sz="2400" dirty="0" smtClean="0">
                <a:solidFill>
                  <a:schemeClr val="accent2">
                    <a:lumMod val="75000"/>
                  </a:schemeClr>
                </a:solidFill>
              </a:endParaRPr>
            </a:p>
            <a:p>
              <a:pPr algn="ctr"/>
              <a:r>
                <a:rPr lang="en-US" sz="2400" b="1" u="sng" dirty="0" smtClean="0">
                  <a:solidFill>
                    <a:schemeClr val="accent6">
                      <a:lumMod val="75000"/>
                    </a:schemeClr>
                  </a:solidFill>
                </a:rPr>
                <a:t>Learning</a:t>
              </a:r>
              <a:endParaRPr lang="en-US" sz="2400" b="1" u="sng" dirty="0">
                <a:solidFill>
                  <a:schemeClr val="accent6">
                    <a:lumMod val="75000"/>
                  </a:schemeClr>
                </a:solidFill>
              </a:endParaRPr>
            </a:p>
          </p:txBody>
        </p:sp>
      </p:grpSp>
      <p:grpSp>
        <p:nvGrpSpPr>
          <p:cNvPr id="49" name="Group 48"/>
          <p:cNvGrpSpPr/>
          <p:nvPr/>
        </p:nvGrpSpPr>
        <p:grpSpPr bwMode="gray">
          <a:xfrm>
            <a:off x="0" y="1593850"/>
            <a:ext cx="4714875" cy="2513233"/>
            <a:chOff x="4714876" y="3404805"/>
            <a:chExt cx="4429124" cy="1166277"/>
          </a:xfrm>
        </p:grpSpPr>
        <p:sp>
          <p:nvSpPr>
            <p:cNvPr id="50" name="Rounded Rectangle 49"/>
            <p:cNvSpPr/>
            <p:nvPr/>
          </p:nvSpPr>
          <p:spPr bwMode="gray">
            <a:xfrm rot="16200000">
              <a:off x="6484604" y="1911686"/>
              <a:ext cx="889668" cy="4429124"/>
            </a:xfrm>
            <a:prstGeom prst="roundRect">
              <a:avLst>
                <a:gd name="adj" fmla="val 10771"/>
              </a:avLst>
            </a:prstGeom>
            <a:noFill/>
            <a:ln w="38100">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Rectangle 50"/>
            <p:cNvSpPr/>
            <p:nvPr/>
          </p:nvSpPr>
          <p:spPr bwMode="gray">
            <a:xfrm>
              <a:off x="5879694" y="3404805"/>
              <a:ext cx="2369428" cy="214238"/>
            </a:xfrm>
            <a:prstGeom prst="rect">
              <a:avLst/>
            </a:prstGeom>
          </p:spPr>
          <p:txBody>
            <a:bodyPr wrap="none">
              <a:spAutoFit/>
            </a:bodyPr>
            <a:lstStyle/>
            <a:p>
              <a:pPr algn="ctr"/>
              <a:r>
                <a:rPr lang="en-US" sz="2400" b="1" u="sng" dirty="0" smtClean="0">
                  <a:solidFill>
                    <a:srgbClr val="E46C0A"/>
                  </a:solidFill>
                </a:rPr>
                <a:t>Analytics Platform</a:t>
              </a:r>
              <a:endParaRPr lang="en-US" sz="2400" b="1" u="sng" dirty="0">
                <a:solidFill>
                  <a:srgbClr val="E46C0A"/>
                </a:solidFill>
              </a:endParaRPr>
            </a:p>
          </p:txBody>
        </p:sp>
      </p:grpSp>
      <p:sp>
        <p:nvSpPr>
          <p:cNvPr id="3" name="TextBox 2"/>
          <p:cNvSpPr txBox="1"/>
          <p:nvPr/>
        </p:nvSpPr>
        <p:spPr>
          <a:xfrm>
            <a:off x="5162930" y="26253"/>
            <a:ext cx="3966200" cy="830997"/>
          </a:xfrm>
          <a:prstGeom prst="rect">
            <a:avLst/>
          </a:prstGeom>
          <a:noFill/>
        </p:spPr>
        <p:txBody>
          <a:bodyPr wrap="none" rtlCol="0">
            <a:spAutoFit/>
          </a:bodyPr>
          <a:lstStyle/>
          <a:p>
            <a:r>
              <a:rPr lang="en-US" sz="2400" b="1" dirty="0" smtClean="0"/>
              <a:t>Software Defined Intelligence</a:t>
            </a:r>
          </a:p>
          <a:p>
            <a:r>
              <a:rPr lang="en-US" sz="2400" b="1" dirty="0" smtClean="0"/>
              <a:t>      Architecture </a:t>
            </a:r>
            <a:r>
              <a:rPr lang="en-US" sz="2400" b="1" dirty="0" err="1" smtClean="0"/>
              <a:t>Strawman</a:t>
            </a:r>
            <a:endParaRPr lang="en-US" sz="2400" b="1" dirty="0"/>
          </a:p>
        </p:txBody>
      </p:sp>
      <p:grpSp>
        <p:nvGrpSpPr>
          <p:cNvPr id="52" name="Group 51"/>
          <p:cNvGrpSpPr/>
          <p:nvPr/>
        </p:nvGrpSpPr>
        <p:grpSpPr bwMode="gray">
          <a:xfrm>
            <a:off x="164111" y="4967260"/>
            <a:ext cx="2469317" cy="1728477"/>
            <a:chOff x="219318" y="5055910"/>
            <a:chExt cx="2101326" cy="1470896"/>
          </a:xfrm>
          <a:effectLst/>
        </p:grpSpPr>
        <p:cxnSp>
          <p:nvCxnSpPr>
            <p:cNvPr id="54" name="Straight Connector 53"/>
            <p:cNvCxnSpPr>
              <a:stCxn id="89" idx="0"/>
              <a:endCxn id="85" idx="13"/>
            </p:cNvCxnSpPr>
            <p:nvPr/>
          </p:nvCxnSpPr>
          <p:spPr bwMode="gray">
            <a:xfrm>
              <a:off x="1193565" y="5214121"/>
              <a:ext cx="243118" cy="133007"/>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88" idx="4"/>
              <a:endCxn id="89" idx="18"/>
            </p:cNvCxnSpPr>
            <p:nvPr/>
          </p:nvCxnSpPr>
          <p:spPr bwMode="gray">
            <a:xfrm flipV="1">
              <a:off x="583145" y="5244962"/>
              <a:ext cx="235484" cy="155621"/>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a:endCxn id="85" idx="20"/>
            </p:cNvCxnSpPr>
            <p:nvPr/>
          </p:nvCxnSpPr>
          <p:spPr bwMode="gray">
            <a:xfrm flipV="1">
              <a:off x="1284496" y="5505104"/>
              <a:ext cx="266666" cy="108791"/>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a:endCxn id="84" idx="35"/>
            </p:cNvCxnSpPr>
            <p:nvPr/>
          </p:nvCxnSpPr>
          <p:spPr bwMode="gray">
            <a:xfrm>
              <a:off x="1512333" y="5831561"/>
              <a:ext cx="125919" cy="19431"/>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bwMode="gray">
            <a:xfrm flipV="1">
              <a:off x="722320" y="5876516"/>
              <a:ext cx="227323" cy="103955"/>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a:endCxn id="83" idx="25"/>
            </p:cNvCxnSpPr>
            <p:nvPr/>
          </p:nvCxnSpPr>
          <p:spPr bwMode="gray">
            <a:xfrm flipH="1" flipV="1">
              <a:off x="1261654" y="5998796"/>
              <a:ext cx="60917" cy="188465"/>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a:endCxn id="84" idx="29"/>
            </p:cNvCxnSpPr>
            <p:nvPr/>
          </p:nvCxnSpPr>
          <p:spPr bwMode="gray">
            <a:xfrm flipV="1">
              <a:off x="1495065" y="6032442"/>
              <a:ext cx="302809" cy="214971"/>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a:endCxn id="88" idx="24"/>
            </p:cNvCxnSpPr>
            <p:nvPr/>
          </p:nvCxnSpPr>
          <p:spPr bwMode="gray">
            <a:xfrm flipH="1" flipV="1">
              <a:off x="537063" y="5681375"/>
              <a:ext cx="110961" cy="282881"/>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a:endCxn id="86" idx="36"/>
            </p:cNvCxnSpPr>
            <p:nvPr/>
          </p:nvCxnSpPr>
          <p:spPr bwMode="gray">
            <a:xfrm>
              <a:off x="977340" y="6243883"/>
              <a:ext cx="172745" cy="36167"/>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a:endCxn id="85" idx="24"/>
            </p:cNvCxnSpPr>
            <p:nvPr/>
          </p:nvCxnSpPr>
          <p:spPr bwMode="gray">
            <a:xfrm flipH="1" flipV="1">
              <a:off x="1753146" y="5585697"/>
              <a:ext cx="24078" cy="95368"/>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a:stCxn id="84" idx="39"/>
              <a:endCxn id="89" idx="56"/>
            </p:cNvCxnSpPr>
            <p:nvPr/>
          </p:nvCxnSpPr>
          <p:spPr bwMode="gray">
            <a:xfrm flipH="1" flipV="1">
              <a:off x="1137618" y="5323334"/>
              <a:ext cx="552327" cy="409792"/>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a:endCxn id="88" idx="25"/>
            </p:cNvCxnSpPr>
            <p:nvPr/>
          </p:nvCxnSpPr>
          <p:spPr bwMode="gray">
            <a:xfrm flipH="1" flipV="1">
              <a:off x="550070" y="5680412"/>
              <a:ext cx="567366" cy="555222"/>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a:endCxn id="84" idx="31"/>
            </p:cNvCxnSpPr>
            <p:nvPr/>
          </p:nvCxnSpPr>
          <p:spPr bwMode="gray">
            <a:xfrm flipV="1">
              <a:off x="954953" y="5973833"/>
              <a:ext cx="753593" cy="168687"/>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a:stCxn id="83" idx="41"/>
              <a:endCxn id="89" idx="26"/>
            </p:cNvCxnSpPr>
            <p:nvPr/>
          </p:nvCxnSpPr>
          <p:spPr bwMode="gray">
            <a:xfrm flipH="1" flipV="1">
              <a:off x="986603" y="5334816"/>
              <a:ext cx="41892" cy="207652"/>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a:stCxn id="88" idx="59"/>
              <a:endCxn id="83" idx="39"/>
            </p:cNvCxnSpPr>
            <p:nvPr/>
          </p:nvCxnSpPr>
          <p:spPr bwMode="gray">
            <a:xfrm>
              <a:off x="734713" y="5569316"/>
              <a:ext cx="146921" cy="17704"/>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pic>
          <p:nvPicPr>
            <p:cNvPr id="76" name="Picture 2" descr="C:\Users\jheuser\Documents\jim\presentations\DaveMeyer_Feb2015\gear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1549975" y="5268817"/>
              <a:ext cx="293100" cy="29310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3" descr="C:\Users\jheuser\Documents\jim\presentations\DaveMeyer_Feb2015\mai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999530" y="5634343"/>
              <a:ext cx="317866" cy="240338"/>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4" descr="C:\Users\jheuser\Documents\jim\presentations\DaveMeyer_Feb2015\peopl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290590" y="6227095"/>
              <a:ext cx="221743" cy="234787"/>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5" descr="C:\Users\jheuser\Documents\jim\presentations\DaveMeyer_Feb2015\plac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380080" y="5384992"/>
              <a:ext cx="187189" cy="250699"/>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6" descr="C:\Users\jheuser\Documents\jim\presentations\DaveMeyer_Feb2015\speech.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1790882" y="5774869"/>
              <a:ext cx="315352" cy="268385"/>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7" descr="C:\Users\jheuser\Documents\jim\presentations\DaveMeyer_Feb2015\storag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498898" y="5994698"/>
              <a:ext cx="276146" cy="276146"/>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 descr="C:\Users\jheuser\Documents\jim\presentations\DaveMeyer_Feb2015\blog.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gray">
            <a:xfrm>
              <a:off x="890457" y="5100105"/>
              <a:ext cx="227625" cy="210446"/>
            </a:xfrm>
            <a:prstGeom prst="rect">
              <a:avLst/>
            </a:prstGeom>
            <a:noFill/>
            <a:extLst>
              <a:ext uri="{909E8E84-426E-40dd-AFC4-6F175D3DCCD1}">
                <a14:hiddenFill xmlns:a14="http://schemas.microsoft.com/office/drawing/2010/main">
                  <a:solidFill>
                    <a:srgbClr val="FFFFFF"/>
                  </a:solidFill>
                </a14:hiddenFill>
              </a:ext>
            </a:extLst>
          </p:spPr>
        </p:pic>
        <p:sp>
          <p:nvSpPr>
            <p:cNvPr id="83" name="Freeform 34"/>
            <p:cNvSpPr>
              <a:spLocks noChangeArrowheads="1"/>
            </p:cNvSpPr>
            <p:nvPr/>
          </p:nvSpPr>
          <p:spPr bwMode="gray">
            <a:xfrm>
              <a:off x="816099" y="5524518"/>
              <a:ext cx="696234" cy="476873"/>
            </a:xfrm>
            <a:custGeom>
              <a:avLst/>
              <a:gdLst>
                <a:gd name="T0" fmla="*/ 3143 w 3219"/>
                <a:gd name="T1" fmla="*/ 1185 h 2205"/>
                <a:gd name="T2" fmla="*/ 2773 w 3219"/>
                <a:gd name="T3" fmla="*/ 962 h 2205"/>
                <a:gd name="T4" fmla="*/ 2657 w 3219"/>
                <a:gd name="T5" fmla="*/ 799 h 2205"/>
                <a:gd name="T6" fmla="*/ 2539 w 3219"/>
                <a:gd name="T7" fmla="*/ 644 h 2205"/>
                <a:gd name="T8" fmla="*/ 2266 w 3219"/>
                <a:gd name="T9" fmla="*/ 450 h 2205"/>
                <a:gd name="T10" fmla="*/ 2016 w 3219"/>
                <a:gd name="T11" fmla="*/ 348 h 2205"/>
                <a:gd name="T12" fmla="*/ 1681 w 3219"/>
                <a:gd name="T13" fmla="*/ 311 h 2205"/>
                <a:gd name="T14" fmla="*/ 1427 w 3219"/>
                <a:gd name="T15" fmla="*/ 198 h 2205"/>
                <a:gd name="T16" fmla="*/ 1067 w 3219"/>
                <a:gd name="T17" fmla="*/ 35 h 2205"/>
                <a:gd name="T18" fmla="*/ 770 w 3219"/>
                <a:gd name="T19" fmla="*/ 0 h 2205"/>
                <a:gd name="T20" fmla="*/ 306 w 3219"/>
                <a:gd name="T21" fmla="*/ 177 h 2205"/>
                <a:gd name="T22" fmla="*/ 225 w 3219"/>
                <a:gd name="T23" fmla="*/ 456 h 2205"/>
                <a:gd name="T24" fmla="*/ 91 w 3219"/>
                <a:gd name="T25" fmla="*/ 574 h 2205"/>
                <a:gd name="T26" fmla="*/ 8 w 3219"/>
                <a:gd name="T27" fmla="*/ 713 h 2205"/>
                <a:gd name="T28" fmla="*/ 5 w 3219"/>
                <a:gd name="T29" fmla="*/ 858 h 2205"/>
                <a:gd name="T30" fmla="*/ 62 w 3219"/>
                <a:gd name="T31" fmla="*/ 992 h 2205"/>
                <a:gd name="T32" fmla="*/ 274 w 3219"/>
                <a:gd name="T33" fmla="*/ 1169 h 2205"/>
                <a:gd name="T34" fmla="*/ 303 w 3219"/>
                <a:gd name="T35" fmla="*/ 1322 h 2205"/>
                <a:gd name="T36" fmla="*/ 335 w 3219"/>
                <a:gd name="T37" fmla="*/ 1416 h 2205"/>
                <a:gd name="T38" fmla="*/ 499 w 3219"/>
                <a:gd name="T39" fmla="*/ 1585 h 2205"/>
                <a:gd name="T40" fmla="*/ 721 w 3219"/>
                <a:gd name="T41" fmla="*/ 1697 h 2205"/>
                <a:gd name="T42" fmla="*/ 1032 w 3219"/>
                <a:gd name="T43" fmla="*/ 1756 h 2205"/>
                <a:gd name="T44" fmla="*/ 1271 w 3219"/>
                <a:gd name="T45" fmla="*/ 1915 h 2205"/>
                <a:gd name="T46" fmla="*/ 1507 w 3219"/>
                <a:gd name="T47" fmla="*/ 2078 h 2205"/>
                <a:gd name="T48" fmla="*/ 1979 w 3219"/>
                <a:gd name="T49" fmla="*/ 2199 h 2205"/>
                <a:gd name="T50" fmla="*/ 2060 w 3219"/>
                <a:gd name="T51" fmla="*/ 2193 h 2205"/>
                <a:gd name="T52" fmla="*/ 1593 w 3219"/>
                <a:gd name="T53" fmla="*/ 2089 h 2205"/>
                <a:gd name="T54" fmla="*/ 1295 w 3219"/>
                <a:gd name="T55" fmla="*/ 1891 h 2205"/>
                <a:gd name="T56" fmla="*/ 1070 w 3219"/>
                <a:gd name="T57" fmla="*/ 1719 h 2205"/>
                <a:gd name="T58" fmla="*/ 802 w 3219"/>
                <a:gd name="T59" fmla="*/ 1673 h 2205"/>
                <a:gd name="T60" fmla="*/ 542 w 3219"/>
                <a:gd name="T61" fmla="*/ 1555 h 2205"/>
                <a:gd name="T62" fmla="*/ 389 w 3219"/>
                <a:gd name="T63" fmla="*/ 1402 h 2205"/>
                <a:gd name="T64" fmla="*/ 373 w 3219"/>
                <a:gd name="T65" fmla="*/ 1231 h 2205"/>
                <a:gd name="T66" fmla="*/ 279 w 3219"/>
                <a:gd name="T67" fmla="*/ 1105 h 2205"/>
                <a:gd name="T68" fmla="*/ 97 w 3219"/>
                <a:gd name="T69" fmla="*/ 936 h 2205"/>
                <a:gd name="T70" fmla="*/ 64 w 3219"/>
                <a:gd name="T71" fmla="*/ 834 h 2205"/>
                <a:gd name="T72" fmla="*/ 91 w 3219"/>
                <a:gd name="T73" fmla="*/ 668 h 2205"/>
                <a:gd name="T74" fmla="*/ 198 w 3219"/>
                <a:gd name="T75" fmla="*/ 576 h 2205"/>
                <a:gd name="T76" fmla="*/ 290 w 3219"/>
                <a:gd name="T77" fmla="*/ 461 h 2205"/>
                <a:gd name="T78" fmla="*/ 303 w 3219"/>
                <a:gd name="T79" fmla="*/ 289 h 2205"/>
                <a:gd name="T80" fmla="*/ 633 w 3219"/>
                <a:gd name="T81" fmla="*/ 80 h 2205"/>
                <a:gd name="T82" fmla="*/ 982 w 3219"/>
                <a:gd name="T83" fmla="*/ 83 h 2205"/>
                <a:gd name="T84" fmla="*/ 1311 w 3219"/>
                <a:gd name="T85" fmla="*/ 201 h 2205"/>
                <a:gd name="T86" fmla="*/ 1558 w 3219"/>
                <a:gd name="T87" fmla="*/ 386 h 2205"/>
                <a:gd name="T88" fmla="*/ 1939 w 3219"/>
                <a:gd name="T89" fmla="*/ 391 h 2205"/>
                <a:gd name="T90" fmla="*/ 2161 w 3219"/>
                <a:gd name="T91" fmla="*/ 461 h 2205"/>
                <a:gd name="T92" fmla="*/ 2440 w 3219"/>
                <a:gd name="T93" fmla="*/ 625 h 2205"/>
                <a:gd name="T94" fmla="*/ 2607 w 3219"/>
                <a:gd name="T95" fmla="*/ 812 h 2205"/>
                <a:gd name="T96" fmla="*/ 2660 w 3219"/>
                <a:gd name="T97" fmla="*/ 968 h 2205"/>
                <a:gd name="T98" fmla="*/ 2990 w 3219"/>
                <a:gd name="T99" fmla="*/ 1102 h 2205"/>
                <a:gd name="T100" fmla="*/ 3180 w 3219"/>
                <a:gd name="T101" fmla="*/ 1341 h 2205"/>
                <a:gd name="T102" fmla="*/ 3175 w 3219"/>
                <a:gd name="T103" fmla="*/ 1512 h 2205"/>
                <a:gd name="T104" fmla="*/ 2939 w 3219"/>
                <a:gd name="T105" fmla="*/ 1729 h 2205"/>
                <a:gd name="T106" fmla="*/ 2767 w 3219"/>
                <a:gd name="T107" fmla="*/ 1893 h 2205"/>
                <a:gd name="T108" fmla="*/ 2711 w 3219"/>
                <a:gd name="T109" fmla="*/ 2009 h 2205"/>
                <a:gd name="T110" fmla="*/ 2569 w 3219"/>
                <a:gd name="T111" fmla="*/ 2108 h 2205"/>
                <a:gd name="T112" fmla="*/ 2724 w 3219"/>
                <a:gd name="T113" fmla="*/ 2003 h 2205"/>
                <a:gd name="T114" fmla="*/ 2781 w 3219"/>
                <a:gd name="T115" fmla="*/ 1882 h 2205"/>
                <a:gd name="T116" fmla="*/ 3028 w 3219"/>
                <a:gd name="T117" fmla="*/ 1713 h 2205"/>
                <a:gd name="T118" fmla="*/ 3210 w 3219"/>
                <a:gd name="T119" fmla="*/ 1501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19" h="2205">
                  <a:moveTo>
                    <a:pt x="3218" y="1359"/>
                  </a:moveTo>
                  <a:lnTo>
                    <a:pt x="3218" y="1359"/>
                  </a:lnTo>
                  <a:lnTo>
                    <a:pt x="3215" y="1349"/>
                  </a:lnTo>
                  <a:lnTo>
                    <a:pt x="3215" y="1335"/>
                  </a:lnTo>
                  <a:lnTo>
                    <a:pt x="3215" y="1335"/>
                  </a:lnTo>
                  <a:lnTo>
                    <a:pt x="3212" y="1325"/>
                  </a:lnTo>
                  <a:lnTo>
                    <a:pt x="3212" y="1325"/>
                  </a:lnTo>
                  <a:lnTo>
                    <a:pt x="3207" y="1303"/>
                  </a:lnTo>
                  <a:lnTo>
                    <a:pt x="3207" y="1303"/>
                  </a:lnTo>
                  <a:lnTo>
                    <a:pt x="3199" y="1282"/>
                  </a:lnTo>
                  <a:lnTo>
                    <a:pt x="3191" y="1260"/>
                  </a:lnTo>
                  <a:lnTo>
                    <a:pt x="3191" y="1260"/>
                  </a:lnTo>
                  <a:lnTo>
                    <a:pt x="3170" y="1220"/>
                  </a:lnTo>
                  <a:lnTo>
                    <a:pt x="3143" y="1185"/>
                  </a:lnTo>
                  <a:lnTo>
                    <a:pt x="3143" y="1185"/>
                  </a:lnTo>
                  <a:lnTo>
                    <a:pt x="3113" y="1153"/>
                  </a:lnTo>
                  <a:lnTo>
                    <a:pt x="3081" y="1121"/>
                  </a:lnTo>
                  <a:lnTo>
                    <a:pt x="3046" y="1094"/>
                  </a:lnTo>
                  <a:lnTo>
                    <a:pt x="3011" y="1070"/>
                  </a:lnTo>
                  <a:lnTo>
                    <a:pt x="3011" y="1070"/>
                  </a:lnTo>
                  <a:lnTo>
                    <a:pt x="2974" y="1046"/>
                  </a:lnTo>
                  <a:lnTo>
                    <a:pt x="2936" y="1024"/>
                  </a:lnTo>
                  <a:lnTo>
                    <a:pt x="2936" y="1024"/>
                  </a:lnTo>
                  <a:lnTo>
                    <a:pt x="2896" y="1005"/>
                  </a:lnTo>
                  <a:lnTo>
                    <a:pt x="2856" y="990"/>
                  </a:lnTo>
                  <a:lnTo>
                    <a:pt x="2856" y="990"/>
                  </a:lnTo>
                  <a:lnTo>
                    <a:pt x="2816" y="976"/>
                  </a:lnTo>
                  <a:lnTo>
                    <a:pt x="2773" y="962"/>
                  </a:lnTo>
                  <a:lnTo>
                    <a:pt x="2773" y="962"/>
                  </a:lnTo>
                  <a:lnTo>
                    <a:pt x="2706" y="946"/>
                  </a:lnTo>
                  <a:lnTo>
                    <a:pt x="2703" y="941"/>
                  </a:lnTo>
                  <a:lnTo>
                    <a:pt x="2700" y="928"/>
                  </a:lnTo>
                  <a:lnTo>
                    <a:pt x="2700" y="917"/>
                  </a:lnTo>
                  <a:lnTo>
                    <a:pt x="2700" y="917"/>
                  </a:lnTo>
                  <a:lnTo>
                    <a:pt x="2695" y="896"/>
                  </a:lnTo>
                  <a:lnTo>
                    <a:pt x="2687" y="874"/>
                  </a:lnTo>
                  <a:lnTo>
                    <a:pt x="2687" y="874"/>
                  </a:lnTo>
                  <a:lnTo>
                    <a:pt x="2684" y="863"/>
                  </a:lnTo>
                  <a:lnTo>
                    <a:pt x="2679" y="850"/>
                  </a:lnTo>
                  <a:lnTo>
                    <a:pt x="2671" y="828"/>
                  </a:lnTo>
                  <a:lnTo>
                    <a:pt x="2660" y="810"/>
                  </a:lnTo>
                  <a:lnTo>
                    <a:pt x="2657" y="799"/>
                  </a:lnTo>
                  <a:lnTo>
                    <a:pt x="2657" y="799"/>
                  </a:lnTo>
                  <a:lnTo>
                    <a:pt x="2649" y="788"/>
                  </a:lnTo>
                  <a:lnTo>
                    <a:pt x="2639" y="769"/>
                  </a:lnTo>
                  <a:lnTo>
                    <a:pt x="2639" y="769"/>
                  </a:lnTo>
                  <a:lnTo>
                    <a:pt x="2628" y="748"/>
                  </a:lnTo>
                  <a:lnTo>
                    <a:pt x="2628" y="748"/>
                  </a:lnTo>
                  <a:lnTo>
                    <a:pt x="2614" y="729"/>
                  </a:lnTo>
                  <a:lnTo>
                    <a:pt x="2601" y="710"/>
                  </a:lnTo>
                  <a:lnTo>
                    <a:pt x="2601" y="710"/>
                  </a:lnTo>
                  <a:lnTo>
                    <a:pt x="2572" y="675"/>
                  </a:lnTo>
                  <a:lnTo>
                    <a:pt x="2572" y="675"/>
                  </a:lnTo>
                  <a:lnTo>
                    <a:pt x="2555" y="660"/>
                  </a:lnTo>
                  <a:lnTo>
                    <a:pt x="2539" y="644"/>
                  </a:lnTo>
                  <a:lnTo>
                    <a:pt x="2539" y="644"/>
                  </a:lnTo>
                  <a:lnTo>
                    <a:pt x="2507" y="614"/>
                  </a:lnTo>
                  <a:lnTo>
                    <a:pt x="2507" y="614"/>
                  </a:lnTo>
                  <a:lnTo>
                    <a:pt x="2472" y="585"/>
                  </a:lnTo>
                  <a:lnTo>
                    <a:pt x="2472" y="585"/>
                  </a:lnTo>
                  <a:lnTo>
                    <a:pt x="2456" y="568"/>
                  </a:lnTo>
                  <a:lnTo>
                    <a:pt x="2438" y="558"/>
                  </a:lnTo>
                  <a:lnTo>
                    <a:pt x="2438" y="558"/>
                  </a:lnTo>
                  <a:lnTo>
                    <a:pt x="2400" y="531"/>
                  </a:lnTo>
                  <a:lnTo>
                    <a:pt x="2400" y="531"/>
                  </a:lnTo>
                  <a:lnTo>
                    <a:pt x="2362" y="507"/>
                  </a:lnTo>
                  <a:lnTo>
                    <a:pt x="2325" y="482"/>
                  </a:lnTo>
                  <a:lnTo>
                    <a:pt x="2325" y="482"/>
                  </a:lnTo>
                  <a:lnTo>
                    <a:pt x="2285" y="461"/>
                  </a:lnTo>
                  <a:lnTo>
                    <a:pt x="2266" y="450"/>
                  </a:lnTo>
                  <a:lnTo>
                    <a:pt x="2255" y="445"/>
                  </a:lnTo>
                  <a:lnTo>
                    <a:pt x="2247" y="440"/>
                  </a:lnTo>
                  <a:lnTo>
                    <a:pt x="2207" y="421"/>
                  </a:lnTo>
                  <a:lnTo>
                    <a:pt x="2207" y="421"/>
                  </a:lnTo>
                  <a:lnTo>
                    <a:pt x="2185" y="410"/>
                  </a:lnTo>
                  <a:lnTo>
                    <a:pt x="2167" y="402"/>
                  </a:lnTo>
                  <a:lnTo>
                    <a:pt x="2145" y="391"/>
                  </a:lnTo>
                  <a:lnTo>
                    <a:pt x="2145" y="391"/>
                  </a:lnTo>
                  <a:lnTo>
                    <a:pt x="2124" y="383"/>
                  </a:lnTo>
                  <a:lnTo>
                    <a:pt x="2124" y="383"/>
                  </a:lnTo>
                  <a:lnTo>
                    <a:pt x="2081" y="370"/>
                  </a:lnTo>
                  <a:lnTo>
                    <a:pt x="2038" y="357"/>
                  </a:lnTo>
                  <a:lnTo>
                    <a:pt x="2038" y="357"/>
                  </a:lnTo>
                  <a:lnTo>
                    <a:pt x="2016" y="348"/>
                  </a:lnTo>
                  <a:lnTo>
                    <a:pt x="1995" y="343"/>
                  </a:lnTo>
                  <a:lnTo>
                    <a:pt x="1995" y="343"/>
                  </a:lnTo>
                  <a:lnTo>
                    <a:pt x="1974" y="338"/>
                  </a:lnTo>
                  <a:lnTo>
                    <a:pt x="1952" y="332"/>
                  </a:lnTo>
                  <a:lnTo>
                    <a:pt x="1952" y="332"/>
                  </a:lnTo>
                  <a:lnTo>
                    <a:pt x="1907" y="324"/>
                  </a:lnTo>
                  <a:lnTo>
                    <a:pt x="1907" y="324"/>
                  </a:lnTo>
                  <a:lnTo>
                    <a:pt x="1861" y="319"/>
                  </a:lnTo>
                  <a:lnTo>
                    <a:pt x="1818" y="314"/>
                  </a:lnTo>
                  <a:lnTo>
                    <a:pt x="1818" y="314"/>
                  </a:lnTo>
                  <a:lnTo>
                    <a:pt x="1773" y="311"/>
                  </a:lnTo>
                  <a:lnTo>
                    <a:pt x="1727" y="311"/>
                  </a:lnTo>
                  <a:lnTo>
                    <a:pt x="1727" y="311"/>
                  </a:lnTo>
                  <a:lnTo>
                    <a:pt x="1681" y="311"/>
                  </a:lnTo>
                  <a:lnTo>
                    <a:pt x="1681" y="311"/>
                  </a:lnTo>
                  <a:lnTo>
                    <a:pt x="1639" y="314"/>
                  </a:lnTo>
                  <a:lnTo>
                    <a:pt x="1639" y="314"/>
                  </a:lnTo>
                  <a:lnTo>
                    <a:pt x="1566" y="322"/>
                  </a:lnTo>
                  <a:lnTo>
                    <a:pt x="1561" y="316"/>
                  </a:lnTo>
                  <a:lnTo>
                    <a:pt x="1553" y="305"/>
                  </a:lnTo>
                  <a:lnTo>
                    <a:pt x="1542" y="298"/>
                  </a:lnTo>
                  <a:lnTo>
                    <a:pt x="1526" y="279"/>
                  </a:lnTo>
                  <a:lnTo>
                    <a:pt x="1526" y="279"/>
                  </a:lnTo>
                  <a:lnTo>
                    <a:pt x="1507" y="263"/>
                  </a:lnTo>
                  <a:lnTo>
                    <a:pt x="1507" y="263"/>
                  </a:lnTo>
                  <a:lnTo>
                    <a:pt x="1467" y="230"/>
                  </a:lnTo>
                  <a:lnTo>
                    <a:pt x="1427" y="198"/>
                  </a:lnTo>
                  <a:lnTo>
                    <a:pt x="1427" y="198"/>
                  </a:lnTo>
                  <a:lnTo>
                    <a:pt x="1387" y="171"/>
                  </a:lnTo>
                  <a:lnTo>
                    <a:pt x="1387" y="171"/>
                  </a:lnTo>
                  <a:lnTo>
                    <a:pt x="1344" y="147"/>
                  </a:lnTo>
                  <a:lnTo>
                    <a:pt x="1344" y="147"/>
                  </a:lnTo>
                  <a:lnTo>
                    <a:pt x="1298" y="123"/>
                  </a:lnTo>
                  <a:lnTo>
                    <a:pt x="1298" y="123"/>
                  </a:lnTo>
                  <a:lnTo>
                    <a:pt x="1255" y="102"/>
                  </a:lnTo>
                  <a:lnTo>
                    <a:pt x="1255" y="102"/>
                  </a:lnTo>
                  <a:lnTo>
                    <a:pt x="1210" y="83"/>
                  </a:lnTo>
                  <a:lnTo>
                    <a:pt x="1210" y="83"/>
                  </a:lnTo>
                  <a:lnTo>
                    <a:pt x="1161" y="64"/>
                  </a:lnTo>
                  <a:lnTo>
                    <a:pt x="1161" y="64"/>
                  </a:lnTo>
                  <a:lnTo>
                    <a:pt x="1116" y="48"/>
                  </a:lnTo>
                  <a:lnTo>
                    <a:pt x="1067" y="35"/>
                  </a:lnTo>
                  <a:lnTo>
                    <a:pt x="1067" y="35"/>
                  </a:lnTo>
                  <a:lnTo>
                    <a:pt x="1019" y="24"/>
                  </a:lnTo>
                  <a:lnTo>
                    <a:pt x="995" y="19"/>
                  </a:lnTo>
                  <a:lnTo>
                    <a:pt x="968" y="16"/>
                  </a:lnTo>
                  <a:lnTo>
                    <a:pt x="968" y="16"/>
                  </a:lnTo>
                  <a:lnTo>
                    <a:pt x="920" y="8"/>
                  </a:lnTo>
                  <a:lnTo>
                    <a:pt x="920" y="8"/>
                  </a:lnTo>
                  <a:lnTo>
                    <a:pt x="869" y="2"/>
                  </a:lnTo>
                  <a:lnTo>
                    <a:pt x="869" y="2"/>
                  </a:lnTo>
                  <a:lnTo>
                    <a:pt x="845" y="0"/>
                  </a:lnTo>
                  <a:lnTo>
                    <a:pt x="821" y="0"/>
                  </a:lnTo>
                  <a:lnTo>
                    <a:pt x="794" y="0"/>
                  </a:lnTo>
                  <a:lnTo>
                    <a:pt x="770" y="0"/>
                  </a:lnTo>
                  <a:lnTo>
                    <a:pt x="770" y="0"/>
                  </a:lnTo>
                  <a:lnTo>
                    <a:pt x="719" y="2"/>
                  </a:lnTo>
                  <a:lnTo>
                    <a:pt x="671" y="8"/>
                  </a:lnTo>
                  <a:lnTo>
                    <a:pt x="671" y="8"/>
                  </a:lnTo>
                  <a:lnTo>
                    <a:pt x="619" y="16"/>
                  </a:lnTo>
                  <a:lnTo>
                    <a:pt x="571" y="29"/>
                  </a:lnTo>
                  <a:lnTo>
                    <a:pt x="523" y="43"/>
                  </a:lnTo>
                  <a:lnTo>
                    <a:pt x="475" y="61"/>
                  </a:lnTo>
                  <a:lnTo>
                    <a:pt x="475" y="61"/>
                  </a:lnTo>
                  <a:lnTo>
                    <a:pt x="429" y="83"/>
                  </a:lnTo>
                  <a:lnTo>
                    <a:pt x="386" y="110"/>
                  </a:lnTo>
                  <a:lnTo>
                    <a:pt x="386" y="110"/>
                  </a:lnTo>
                  <a:lnTo>
                    <a:pt x="343" y="139"/>
                  </a:lnTo>
                  <a:lnTo>
                    <a:pt x="325" y="158"/>
                  </a:lnTo>
                  <a:lnTo>
                    <a:pt x="306" y="177"/>
                  </a:lnTo>
                  <a:lnTo>
                    <a:pt x="306" y="177"/>
                  </a:lnTo>
                  <a:lnTo>
                    <a:pt x="287" y="195"/>
                  </a:lnTo>
                  <a:lnTo>
                    <a:pt x="271" y="217"/>
                  </a:lnTo>
                  <a:lnTo>
                    <a:pt x="257" y="241"/>
                  </a:lnTo>
                  <a:lnTo>
                    <a:pt x="244" y="265"/>
                  </a:lnTo>
                  <a:lnTo>
                    <a:pt x="244" y="265"/>
                  </a:lnTo>
                  <a:lnTo>
                    <a:pt x="236" y="292"/>
                  </a:lnTo>
                  <a:lnTo>
                    <a:pt x="231" y="316"/>
                  </a:lnTo>
                  <a:lnTo>
                    <a:pt x="225" y="343"/>
                  </a:lnTo>
                  <a:lnTo>
                    <a:pt x="225" y="373"/>
                  </a:lnTo>
                  <a:lnTo>
                    <a:pt x="225" y="373"/>
                  </a:lnTo>
                  <a:lnTo>
                    <a:pt x="225" y="445"/>
                  </a:lnTo>
                  <a:lnTo>
                    <a:pt x="225" y="456"/>
                  </a:lnTo>
                  <a:lnTo>
                    <a:pt x="225" y="456"/>
                  </a:lnTo>
                  <a:lnTo>
                    <a:pt x="225" y="466"/>
                  </a:lnTo>
                  <a:lnTo>
                    <a:pt x="225" y="466"/>
                  </a:lnTo>
                  <a:lnTo>
                    <a:pt x="228" y="488"/>
                  </a:lnTo>
                  <a:lnTo>
                    <a:pt x="228" y="488"/>
                  </a:lnTo>
                  <a:lnTo>
                    <a:pt x="231" y="496"/>
                  </a:lnTo>
                  <a:lnTo>
                    <a:pt x="231" y="496"/>
                  </a:lnTo>
                  <a:lnTo>
                    <a:pt x="201" y="507"/>
                  </a:lnTo>
                  <a:lnTo>
                    <a:pt x="201" y="507"/>
                  </a:lnTo>
                  <a:lnTo>
                    <a:pt x="172" y="520"/>
                  </a:lnTo>
                  <a:lnTo>
                    <a:pt x="145" y="533"/>
                  </a:lnTo>
                  <a:lnTo>
                    <a:pt x="145" y="533"/>
                  </a:lnTo>
                  <a:lnTo>
                    <a:pt x="115" y="552"/>
                  </a:lnTo>
                  <a:lnTo>
                    <a:pt x="105" y="563"/>
                  </a:lnTo>
                  <a:lnTo>
                    <a:pt x="91" y="574"/>
                  </a:lnTo>
                  <a:lnTo>
                    <a:pt x="91" y="574"/>
                  </a:lnTo>
                  <a:lnTo>
                    <a:pt x="78" y="585"/>
                  </a:lnTo>
                  <a:lnTo>
                    <a:pt x="67" y="595"/>
                  </a:lnTo>
                  <a:lnTo>
                    <a:pt x="62" y="603"/>
                  </a:lnTo>
                  <a:lnTo>
                    <a:pt x="62" y="603"/>
                  </a:lnTo>
                  <a:lnTo>
                    <a:pt x="56" y="609"/>
                  </a:lnTo>
                  <a:lnTo>
                    <a:pt x="46" y="622"/>
                  </a:lnTo>
                  <a:lnTo>
                    <a:pt x="46" y="622"/>
                  </a:lnTo>
                  <a:lnTo>
                    <a:pt x="38" y="635"/>
                  </a:lnTo>
                  <a:lnTo>
                    <a:pt x="30" y="651"/>
                  </a:lnTo>
                  <a:lnTo>
                    <a:pt x="30" y="651"/>
                  </a:lnTo>
                  <a:lnTo>
                    <a:pt x="16" y="681"/>
                  </a:lnTo>
                  <a:lnTo>
                    <a:pt x="16" y="681"/>
                  </a:lnTo>
                  <a:lnTo>
                    <a:pt x="8" y="713"/>
                  </a:lnTo>
                  <a:lnTo>
                    <a:pt x="8" y="713"/>
                  </a:lnTo>
                  <a:lnTo>
                    <a:pt x="3" y="745"/>
                  </a:lnTo>
                  <a:lnTo>
                    <a:pt x="0" y="778"/>
                  </a:lnTo>
                  <a:lnTo>
                    <a:pt x="0" y="778"/>
                  </a:lnTo>
                  <a:lnTo>
                    <a:pt x="0" y="810"/>
                  </a:lnTo>
                  <a:lnTo>
                    <a:pt x="0" y="810"/>
                  </a:lnTo>
                  <a:lnTo>
                    <a:pt x="0" y="818"/>
                  </a:lnTo>
                  <a:lnTo>
                    <a:pt x="3" y="826"/>
                  </a:lnTo>
                  <a:lnTo>
                    <a:pt x="3" y="842"/>
                  </a:lnTo>
                  <a:lnTo>
                    <a:pt x="5" y="850"/>
                  </a:lnTo>
                  <a:lnTo>
                    <a:pt x="5" y="855"/>
                  </a:lnTo>
                  <a:lnTo>
                    <a:pt x="5" y="855"/>
                  </a:lnTo>
                  <a:lnTo>
                    <a:pt x="5" y="858"/>
                  </a:lnTo>
                  <a:lnTo>
                    <a:pt x="5" y="858"/>
                  </a:lnTo>
                  <a:lnTo>
                    <a:pt x="5" y="858"/>
                  </a:lnTo>
                  <a:lnTo>
                    <a:pt x="8" y="874"/>
                  </a:lnTo>
                  <a:lnTo>
                    <a:pt x="11" y="882"/>
                  </a:lnTo>
                  <a:lnTo>
                    <a:pt x="14" y="890"/>
                  </a:lnTo>
                  <a:lnTo>
                    <a:pt x="19" y="906"/>
                  </a:lnTo>
                  <a:lnTo>
                    <a:pt x="19" y="906"/>
                  </a:lnTo>
                  <a:lnTo>
                    <a:pt x="24" y="920"/>
                  </a:lnTo>
                  <a:lnTo>
                    <a:pt x="24" y="920"/>
                  </a:lnTo>
                  <a:lnTo>
                    <a:pt x="30" y="936"/>
                  </a:lnTo>
                  <a:lnTo>
                    <a:pt x="30" y="936"/>
                  </a:lnTo>
                  <a:lnTo>
                    <a:pt x="46" y="965"/>
                  </a:lnTo>
                  <a:lnTo>
                    <a:pt x="54" y="979"/>
                  </a:lnTo>
                  <a:lnTo>
                    <a:pt x="62" y="992"/>
                  </a:lnTo>
                  <a:lnTo>
                    <a:pt x="62" y="992"/>
                  </a:lnTo>
                  <a:lnTo>
                    <a:pt x="80" y="1016"/>
                  </a:lnTo>
                  <a:lnTo>
                    <a:pt x="80" y="1016"/>
                  </a:lnTo>
                  <a:lnTo>
                    <a:pt x="102" y="1040"/>
                  </a:lnTo>
                  <a:lnTo>
                    <a:pt x="102" y="1040"/>
                  </a:lnTo>
                  <a:lnTo>
                    <a:pt x="126" y="1062"/>
                  </a:lnTo>
                  <a:lnTo>
                    <a:pt x="148" y="1083"/>
                  </a:lnTo>
                  <a:lnTo>
                    <a:pt x="148" y="1083"/>
                  </a:lnTo>
                  <a:lnTo>
                    <a:pt x="172" y="1102"/>
                  </a:lnTo>
                  <a:lnTo>
                    <a:pt x="172" y="1102"/>
                  </a:lnTo>
                  <a:lnTo>
                    <a:pt x="196" y="1121"/>
                  </a:lnTo>
                  <a:lnTo>
                    <a:pt x="196" y="1121"/>
                  </a:lnTo>
                  <a:lnTo>
                    <a:pt x="247" y="1153"/>
                  </a:lnTo>
                  <a:lnTo>
                    <a:pt x="274" y="1169"/>
                  </a:lnTo>
                  <a:lnTo>
                    <a:pt x="274" y="1169"/>
                  </a:lnTo>
                  <a:lnTo>
                    <a:pt x="300" y="1185"/>
                  </a:lnTo>
                  <a:lnTo>
                    <a:pt x="300" y="1185"/>
                  </a:lnTo>
                  <a:lnTo>
                    <a:pt x="327" y="1199"/>
                  </a:lnTo>
                  <a:lnTo>
                    <a:pt x="327" y="1199"/>
                  </a:lnTo>
                  <a:lnTo>
                    <a:pt x="325" y="1207"/>
                  </a:lnTo>
                  <a:lnTo>
                    <a:pt x="325" y="1207"/>
                  </a:lnTo>
                  <a:lnTo>
                    <a:pt x="316" y="1225"/>
                  </a:lnTo>
                  <a:lnTo>
                    <a:pt x="311" y="1244"/>
                  </a:lnTo>
                  <a:lnTo>
                    <a:pt x="311" y="1244"/>
                  </a:lnTo>
                  <a:lnTo>
                    <a:pt x="306" y="1263"/>
                  </a:lnTo>
                  <a:lnTo>
                    <a:pt x="303" y="1282"/>
                  </a:lnTo>
                  <a:lnTo>
                    <a:pt x="303" y="1303"/>
                  </a:lnTo>
                  <a:lnTo>
                    <a:pt x="303" y="1322"/>
                  </a:lnTo>
                  <a:lnTo>
                    <a:pt x="303" y="1322"/>
                  </a:lnTo>
                  <a:lnTo>
                    <a:pt x="306" y="1341"/>
                  </a:lnTo>
                  <a:lnTo>
                    <a:pt x="306" y="1341"/>
                  </a:lnTo>
                  <a:lnTo>
                    <a:pt x="311" y="1362"/>
                  </a:lnTo>
                  <a:lnTo>
                    <a:pt x="316" y="1381"/>
                  </a:lnTo>
                  <a:lnTo>
                    <a:pt x="316" y="1381"/>
                  </a:lnTo>
                  <a:lnTo>
                    <a:pt x="325" y="1397"/>
                  </a:lnTo>
                  <a:lnTo>
                    <a:pt x="330" y="1408"/>
                  </a:lnTo>
                  <a:lnTo>
                    <a:pt x="330" y="1408"/>
                  </a:lnTo>
                  <a:lnTo>
                    <a:pt x="330" y="1408"/>
                  </a:lnTo>
                  <a:lnTo>
                    <a:pt x="330" y="1408"/>
                  </a:lnTo>
                  <a:lnTo>
                    <a:pt x="330" y="1411"/>
                  </a:lnTo>
                  <a:lnTo>
                    <a:pt x="333" y="1411"/>
                  </a:lnTo>
                  <a:lnTo>
                    <a:pt x="335" y="1416"/>
                  </a:lnTo>
                  <a:lnTo>
                    <a:pt x="335" y="1416"/>
                  </a:lnTo>
                  <a:lnTo>
                    <a:pt x="343" y="1429"/>
                  </a:lnTo>
                  <a:lnTo>
                    <a:pt x="343" y="1429"/>
                  </a:lnTo>
                  <a:lnTo>
                    <a:pt x="365" y="1461"/>
                  </a:lnTo>
                  <a:lnTo>
                    <a:pt x="378" y="1475"/>
                  </a:lnTo>
                  <a:lnTo>
                    <a:pt x="378" y="1475"/>
                  </a:lnTo>
                  <a:lnTo>
                    <a:pt x="389" y="1488"/>
                  </a:lnTo>
                  <a:lnTo>
                    <a:pt x="389" y="1488"/>
                  </a:lnTo>
                  <a:lnTo>
                    <a:pt x="416" y="1515"/>
                  </a:lnTo>
                  <a:lnTo>
                    <a:pt x="426" y="1529"/>
                  </a:lnTo>
                  <a:lnTo>
                    <a:pt x="426" y="1529"/>
                  </a:lnTo>
                  <a:lnTo>
                    <a:pt x="440" y="1539"/>
                  </a:lnTo>
                  <a:lnTo>
                    <a:pt x="469" y="1563"/>
                  </a:lnTo>
                  <a:lnTo>
                    <a:pt x="469" y="1563"/>
                  </a:lnTo>
                  <a:lnTo>
                    <a:pt x="499" y="1585"/>
                  </a:lnTo>
                  <a:lnTo>
                    <a:pt x="499" y="1585"/>
                  </a:lnTo>
                  <a:lnTo>
                    <a:pt x="512" y="1595"/>
                  </a:lnTo>
                  <a:lnTo>
                    <a:pt x="528" y="1604"/>
                  </a:lnTo>
                  <a:lnTo>
                    <a:pt x="528" y="1604"/>
                  </a:lnTo>
                  <a:lnTo>
                    <a:pt x="558" y="1622"/>
                  </a:lnTo>
                  <a:lnTo>
                    <a:pt x="590" y="1641"/>
                  </a:lnTo>
                  <a:lnTo>
                    <a:pt x="606" y="1649"/>
                  </a:lnTo>
                  <a:lnTo>
                    <a:pt x="606" y="1649"/>
                  </a:lnTo>
                  <a:lnTo>
                    <a:pt x="622" y="1657"/>
                  </a:lnTo>
                  <a:lnTo>
                    <a:pt x="654" y="1670"/>
                  </a:lnTo>
                  <a:lnTo>
                    <a:pt x="654" y="1670"/>
                  </a:lnTo>
                  <a:lnTo>
                    <a:pt x="687" y="1684"/>
                  </a:lnTo>
                  <a:lnTo>
                    <a:pt x="721" y="1697"/>
                  </a:lnTo>
                  <a:lnTo>
                    <a:pt x="721" y="1697"/>
                  </a:lnTo>
                  <a:lnTo>
                    <a:pt x="789" y="1719"/>
                  </a:lnTo>
                  <a:lnTo>
                    <a:pt x="789" y="1719"/>
                  </a:lnTo>
                  <a:lnTo>
                    <a:pt x="807" y="1722"/>
                  </a:lnTo>
                  <a:lnTo>
                    <a:pt x="823" y="1727"/>
                  </a:lnTo>
                  <a:lnTo>
                    <a:pt x="858" y="1732"/>
                  </a:lnTo>
                  <a:lnTo>
                    <a:pt x="858" y="1732"/>
                  </a:lnTo>
                  <a:lnTo>
                    <a:pt x="893" y="1740"/>
                  </a:lnTo>
                  <a:lnTo>
                    <a:pt x="928" y="1746"/>
                  </a:lnTo>
                  <a:lnTo>
                    <a:pt x="947" y="1748"/>
                  </a:lnTo>
                  <a:lnTo>
                    <a:pt x="955" y="1748"/>
                  </a:lnTo>
                  <a:lnTo>
                    <a:pt x="963" y="1751"/>
                  </a:lnTo>
                  <a:lnTo>
                    <a:pt x="998" y="1754"/>
                  </a:lnTo>
                  <a:lnTo>
                    <a:pt x="998" y="1754"/>
                  </a:lnTo>
                  <a:lnTo>
                    <a:pt x="1032" y="1756"/>
                  </a:lnTo>
                  <a:lnTo>
                    <a:pt x="1070" y="1759"/>
                  </a:lnTo>
                  <a:lnTo>
                    <a:pt x="1121" y="1759"/>
                  </a:lnTo>
                  <a:lnTo>
                    <a:pt x="1121" y="1762"/>
                  </a:lnTo>
                  <a:lnTo>
                    <a:pt x="1140" y="1762"/>
                  </a:lnTo>
                  <a:lnTo>
                    <a:pt x="1148" y="1762"/>
                  </a:lnTo>
                  <a:lnTo>
                    <a:pt x="1164" y="1788"/>
                  </a:lnTo>
                  <a:lnTo>
                    <a:pt x="1164" y="1788"/>
                  </a:lnTo>
                  <a:lnTo>
                    <a:pt x="1191" y="1821"/>
                  </a:lnTo>
                  <a:lnTo>
                    <a:pt x="1191" y="1821"/>
                  </a:lnTo>
                  <a:lnTo>
                    <a:pt x="1215" y="1853"/>
                  </a:lnTo>
                  <a:lnTo>
                    <a:pt x="1215" y="1853"/>
                  </a:lnTo>
                  <a:lnTo>
                    <a:pt x="1242" y="1885"/>
                  </a:lnTo>
                  <a:lnTo>
                    <a:pt x="1242" y="1885"/>
                  </a:lnTo>
                  <a:lnTo>
                    <a:pt x="1271" y="1915"/>
                  </a:lnTo>
                  <a:lnTo>
                    <a:pt x="1271" y="1915"/>
                  </a:lnTo>
                  <a:lnTo>
                    <a:pt x="1303" y="1941"/>
                  </a:lnTo>
                  <a:lnTo>
                    <a:pt x="1303" y="1941"/>
                  </a:lnTo>
                  <a:lnTo>
                    <a:pt x="1333" y="1968"/>
                  </a:lnTo>
                  <a:lnTo>
                    <a:pt x="1333" y="1968"/>
                  </a:lnTo>
                  <a:lnTo>
                    <a:pt x="1368" y="1992"/>
                  </a:lnTo>
                  <a:lnTo>
                    <a:pt x="1368" y="1992"/>
                  </a:lnTo>
                  <a:lnTo>
                    <a:pt x="1400" y="2016"/>
                  </a:lnTo>
                  <a:lnTo>
                    <a:pt x="1400" y="2016"/>
                  </a:lnTo>
                  <a:lnTo>
                    <a:pt x="1435" y="2038"/>
                  </a:lnTo>
                  <a:lnTo>
                    <a:pt x="1472" y="2059"/>
                  </a:lnTo>
                  <a:lnTo>
                    <a:pt x="1472" y="2059"/>
                  </a:lnTo>
                  <a:lnTo>
                    <a:pt x="1507" y="2078"/>
                  </a:lnTo>
                  <a:lnTo>
                    <a:pt x="1507" y="2078"/>
                  </a:lnTo>
                  <a:lnTo>
                    <a:pt x="1582" y="2110"/>
                  </a:lnTo>
                  <a:lnTo>
                    <a:pt x="1582" y="2110"/>
                  </a:lnTo>
                  <a:lnTo>
                    <a:pt x="1620" y="2124"/>
                  </a:lnTo>
                  <a:lnTo>
                    <a:pt x="1639" y="2132"/>
                  </a:lnTo>
                  <a:lnTo>
                    <a:pt x="1660" y="2137"/>
                  </a:lnTo>
                  <a:lnTo>
                    <a:pt x="1660" y="2137"/>
                  </a:lnTo>
                  <a:lnTo>
                    <a:pt x="1738" y="2161"/>
                  </a:lnTo>
                  <a:lnTo>
                    <a:pt x="1738" y="2161"/>
                  </a:lnTo>
                  <a:lnTo>
                    <a:pt x="1818" y="2177"/>
                  </a:lnTo>
                  <a:lnTo>
                    <a:pt x="1818" y="2177"/>
                  </a:lnTo>
                  <a:lnTo>
                    <a:pt x="1898" y="2191"/>
                  </a:lnTo>
                  <a:lnTo>
                    <a:pt x="1898" y="2191"/>
                  </a:lnTo>
                  <a:lnTo>
                    <a:pt x="1979" y="2199"/>
                  </a:lnTo>
                  <a:lnTo>
                    <a:pt x="1979" y="2199"/>
                  </a:lnTo>
                  <a:lnTo>
                    <a:pt x="2060" y="2204"/>
                  </a:lnTo>
                  <a:lnTo>
                    <a:pt x="2060" y="2204"/>
                  </a:lnTo>
                  <a:lnTo>
                    <a:pt x="2100" y="2202"/>
                  </a:lnTo>
                  <a:lnTo>
                    <a:pt x="2140" y="2202"/>
                  </a:lnTo>
                  <a:lnTo>
                    <a:pt x="2140" y="2202"/>
                  </a:lnTo>
                  <a:lnTo>
                    <a:pt x="2220" y="2193"/>
                  </a:lnTo>
                  <a:lnTo>
                    <a:pt x="2301" y="2180"/>
                  </a:lnTo>
                  <a:lnTo>
                    <a:pt x="2301" y="2180"/>
                  </a:lnTo>
                  <a:lnTo>
                    <a:pt x="2220" y="2191"/>
                  </a:lnTo>
                  <a:lnTo>
                    <a:pt x="2140" y="2193"/>
                  </a:lnTo>
                  <a:lnTo>
                    <a:pt x="2140" y="2193"/>
                  </a:lnTo>
                  <a:lnTo>
                    <a:pt x="2100" y="2196"/>
                  </a:lnTo>
                  <a:lnTo>
                    <a:pt x="2060" y="2193"/>
                  </a:lnTo>
                  <a:lnTo>
                    <a:pt x="2060" y="2193"/>
                  </a:lnTo>
                  <a:lnTo>
                    <a:pt x="1979" y="2188"/>
                  </a:lnTo>
                  <a:lnTo>
                    <a:pt x="1979" y="2188"/>
                  </a:lnTo>
                  <a:lnTo>
                    <a:pt x="1898" y="2177"/>
                  </a:lnTo>
                  <a:lnTo>
                    <a:pt x="1898" y="2177"/>
                  </a:lnTo>
                  <a:lnTo>
                    <a:pt x="1821" y="2161"/>
                  </a:lnTo>
                  <a:lnTo>
                    <a:pt x="1821" y="2161"/>
                  </a:lnTo>
                  <a:lnTo>
                    <a:pt x="1743" y="2143"/>
                  </a:lnTo>
                  <a:lnTo>
                    <a:pt x="1743" y="2143"/>
                  </a:lnTo>
                  <a:lnTo>
                    <a:pt x="1665" y="2116"/>
                  </a:lnTo>
                  <a:lnTo>
                    <a:pt x="1646" y="2110"/>
                  </a:lnTo>
                  <a:lnTo>
                    <a:pt x="1628" y="2102"/>
                  </a:lnTo>
                  <a:lnTo>
                    <a:pt x="1628" y="2102"/>
                  </a:lnTo>
                  <a:lnTo>
                    <a:pt x="1593" y="2089"/>
                  </a:lnTo>
                  <a:lnTo>
                    <a:pt x="1593" y="2089"/>
                  </a:lnTo>
                  <a:lnTo>
                    <a:pt x="1521" y="2054"/>
                  </a:lnTo>
                  <a:lnTo>
                    <a:pt x="1521" y="2054"/>
                  </a:lnTo>
                  <a:lnTo>
                    <a:pt x="1486" y="2035"/>
                  </a:lnTo>
                  <a:lnTo>
                    <a:pt x="1451" y="2014"/>
                  </a:lnTo>
                  <a:lnTo>
                    <a:pt x="1451" y="2014"/>
                  </a:lnTo>
                  <a:lnTo>
                    <a:pt x="1416" y="1992"/>
                  </a:lnTo>
                  <a:lnTo>
                    <a:pt x="1416" y="1992"/>
                  </a:lnTo>
                  <a:lnTo>
                    <a:pt x="1384" y="1968"/>
                  </a:lnTo>
                  <a:lnTo>
                    <a:pt x="1384" y="1968"/>
                  </a:lnTo>
                  <a:lnTo>
                    <a:pt x="1354" y="1944"/>
                  </a:lnTo>
                  <a:lnTo>
                    <a:pt x="1354" y="1944"/>
                  </a:lnTo>
                  <a:lnTo>
                    <a:pt x="1325" y="1917"/>
                  </a:lnTo>
                  <a:lnTo>
                    <a:pt x="1325" y="1917"/>
                  </a:lnTo>
                  <a:lnTo>
                    <a:pt x="1295" y="1891"/>
                  </a:lnTo>
                  <a:lnTo>
                    <a:pt x="1295" y="1891"/>
                  </a:lnTo>
                  <a:lnTo>
                    <a:pt x="1269" y="1861"/>
                  </a:lnTo>
                  <a:lnTo>
                    <a:pt x="1269" y="1861"/>
                  </a:lnTo>
                  <a:lnTo>
                    <a:pt x="1242" y="1831"/>
                  </a:lnTo>
                  <a:lnTo>
                    <a:pt x="1242" y="1831"/>
                  </a:lnTo>
                  <a:lnTo>
                    <a:pt x="1217" y="1799"/>
                  </a:lnTo>
                  <a:lnTo>
                    <a:pt x="1217" y="1799"/>
                  </a:lnTo>
                  <a:lnTo>
                    <a:pt x="1196" y="1767"/>
                  </a:lnTo>
                  <a:lnTo>
                    <a:pt x="1175" y="1735"/>
                  </a:lnTo>
                  <a:lnTo>
                    <a:pt x="1169" y="1724"/>
                  </a:lnTo>
                  <a:lnTo>
                    <a:pt x="1159" y="1724"/>
                  </a:lnTo>
                  <a:lnTo>
                    <a:pt x="1159" y="1724"/>
                  </a:lnTo>
                  <a:lnTo>
                    <a:pt x="1140" y="1722"/>
                  </a:lnTo>
                  <a:lnTo>
                    <a:pt x="1070" y="1719"/>
                  </a:lnTo>
                  <a:lnTo>
                    <a:pt x="1070" y="1719"/>
                  </a:lnTo>
                  <a:lnTo>
                    <a:pt x="1038" y="1716"/>
                  </a:lnTo>
                  <a:lnTo>
                    <a:pt x="1003" y="1713"/>
                  </a:lnTo>
                  <a:lnTo>
                    <a:pt x="968" y="1708"/>
                  </a:lnTo>
                  <a:lnTo>
                    <a:pt x="960" y="1708"/>
                  </a:lnTo>
                  <a:lnTo>
                    <a:pt x="952" y="1705"/>
                  </a:lnTo>
                  <a:lnTo>
                    <a:pt x="936" y="1703"/>
                  </a:lnTo>
                  <a:lnTo>
                    <a:pt x="901" y="1697"/>
                  </a:lnTo>
                  <a:lnTo>
                    <a:pt x="901" y="1697"/>
                  </a:lnTo>
                  <a:lnTo>
                    <a:pt x="866" y="1692"/>
                  </a:lnTo>
                  <a:lnTo>
                    <a:pt x="834" y="1681"/>
                  </a:lnTo>
                  <a:lnTo>
                    <a:pt x="818" y="1679"/>
                  </a:lnTo>
                  <a:lnTo>
                    <a:pt x="818" y="1679"/>
                  </a:lnTo>
                  <a:lnTo>
                    <a:pt x="802" y="1673"/>
                  </a:lnTo>
                  <a:lnTo>
                    <a:pt x="802" y="1673"/>
                  </a:lnTo>
                  <a:lnTo>
                    <a:pt x="737" y="1654"/>
                  </a:lnTo>
                  <a:lnTo>
                    <a:pt x="705" y="1641"/>
                  </a:lnTo>
                  <a:lnTo>
                    <a:pt x="705" y="1641"/>
                  </a:lnTo>
                  <a:lnTo>
                    <a:pt x="673" y="1628"/>
                  </a:lnTo>
                  <a:lnTo>
                    <a:pt x="644" y="1614"/>
                  </a:lnTo>
                  <a:lnTo>
                    <a:pt x="644" y="1614"/>
                  </a:lnTo>
                  <a:lnTo>
                    <a:pt x="628" y="1606"/>
                  </a:lnTo>
                  <a:lnTo>
                    <a:pt x="612" y="1598"/>
                  </a:lnTo>
                  <a:lnTo>
                    <a:pt x="582" y="1582"/>
                  </a:lnTo>
                  <a:lnTo>
                    <a:pt x="582" y="1582"/>
                  </a:lnTo>
                  <a:lnTo>
                    <a:pt x="555" y="1563"/>
                  </a:lnTo>
                  <a:lnTo>
                    <a:pt x="542" y="1555"/>
                  </a:lnTo>
                  <a:lnTo>
                    <a:pt x="542" y="1555"/>
                  </a:lnTo>
                  <a:lnTo>
                    <a:pt x="526" y="1545"/>
                  </a:lnTo>
                  <a:lnTo>
                    <a:pt x="499" y="1523"/>
                  </a:lnTo>
                  <a:lnTo>
                    <a:pt x="475" y="1501"/>
                  </a:lnTo>
                  <a:lnTo>
                    <a:pt x="475" y="1501"/>
                  </a:lnTo>
                  <a:lnTo>
                    <a:pt x="461" y="1491"/>
                  </a:lnTo>
                  <a:lnTo>
                    <a:pt x="450" y="1480"/>
                  </a:lnTo>
                  <a:lnTo>
                    <a:pt x="450" y="1480"/>
                  </a:lnTo>
                  <a:lnTo>
                    <a:pt x="429" y="1456"/>
                  </a:lnTo>
                  <a:lnTo>
                    <a:pt x="429" y="1456"/>
                  </a:lnTo>
                  <a:lnTo>
                    <a:pt x="419" y="1442"/>
                  </a:lnTo>
                  <a:lnTo>
                    <a:pt x="408" y="1429"/>
                  </a:lnTo>
                  <a:lnTo>
                    <a:pt x="408" y="1429"/>
                  </a:lnTo>
                  <a:lnTo>
                    <a:pt x="389" y="1402"/>
                  </a:lnTo>
                  <a:lnTo>
                    <a:pt x="389" y="1402"/>
                  </a:lnTo>
                  <a:lnTo>
                    <a:pt x="381" y="1389"/>
                  </a:lnTo>
                  <a:lnTo>
                    <a:pt x="375" y="1381"/>
                  </a:lnTo>
                  <a:lnTo>
                    <a:pt x="373" y="1376"/>
                  </a:lnTo>
                  <a:lnTo>
                    <a:pt x="373" y="1376"/>
                  </a:lnTo>
                  <a:lnTo>
                    <a:pt x="367" y="1362"/>
                  </a:lnTo>
                  <a:lnTo>
                    <a:pt x="362" y="1346"/>
                  </a:lnTo>
                  <a:lnTo>
                    <a:pt x="360" y="1333"/>
                  </a:lnTo>
                  <a:lnTo>
                    <a:pt x="360" y="1333"/>
                  </a:lnTo>
                  <a:lnTo>
                    <a:pt x="357" y="1317"/>
                  </a:lnTo>
                  <a:lnTo>
                    <a:pt x="357" y="1317"/>
                  </a:lnTo>
                  <a:lnTo>
                    <a:pt x="357" y="1287"/>
                  </a:lnTo>
                  <a:lnTo>
                    <a:pt x="365" y="1258"/>
                  </a:lnTo>
                  <a:lnTo>
                    <a:pt x="365" y="1258"/>
                  </a:lnTo>
                  <a:lnTo>
                    <a:pt x="373" y="1231"/>
                  </a:lnTo>
                  <a:lnTo>
                    <a:pt x="373" y="1231"/>
                  </a:lnTo>
                  <a:lnTo>
                    <a:pt x="381" y="1217"/>
                  </a:lnTo>
                  <a:lnTo>
                    <a:pt x="381" y="1217"/>
                  </a:lnTo>
                  <a:lnTo>
                    <a:pt x="384" y="1209"/>
                  </a:lnTo>
                  <a:lnTo>
                    <a:pt x="384" y="1209"/>
                  </a:lnTo>
                  <a:lnTo>
                    <a:pt x="389" y="1204"/>
                  </a:lnTo>
                  <a:lnTo>
                    <a:pt x="408" y="1177"/>
                  </a:lnTo>
                  <a:lnTo>
                    <a:pt x="378" y="1164"/>
                  </a:lnTo>
                  <a:lnTo>
                    <a:pt x="378" y="1164"/>
                  </a:lnTo>
                  <a:lnTo>
                    <a:pt x="327" y="1134"/>
                  </a:lnTo>
                  <a:lnTo>
                    <a:pt x="327" y="1134"/>
                  </a:lnTo>
                  <a:lnTo>
                    <a:pt x="303" y="1121"/>
                  </a:lnTo>
                  <a:lnTo>
                    <a:pt x="279" y="1105"/>
                  </a:lnTo>
                  <a:lnTo>
                    <a:pt x="279" y="1105"/>
                  </a:lnTo>
                  <a:lnTo>
                    <a:pt x="231" y="1072"/>
                  </a:lnTo>
                  <a:lnTo>
                    <a:pt x="231" y="1072"/>
                  </a:lnTo>
                  <a:lnTo>
                    <a:pt x="207" y="1056"/>
                  </a:lnTo>
                  <a:lnTo>
                    <a:pt x="207" y="1056"/>
                  </a:lnTo>
                  <a:lnTo>
                    <a:pt x="185" y="1038"/>
                  </a:lnTo>
                  <a:lnTo>
                    <a:pt x="185" y="1038"/>
                  </a:lnTo>
                  <a:lnTo>
                    <a:pt x="145" y="1000"/>
                  </a:lnTo>
                  <a:lnTo>
                    <a:pt x="145" y="1000"/>
                  </a:lnTo>
                  <a:lnTo>
                    <a:pt x="126" y="979"/>
                  </a:lnTo>
                  <a:lnTo>
                    <a:pt x="126" y="979"/>
                  </a:lnTo>
                  <a:lnTo>
                    <a:pt x="110" y="957"/>
                  </a:lnTo>
                  <a:lnTo>
                    <a:pt x="102" y="946"/>
                  </a:lnTo>
                  <a:lnTo>
                    <a:pt x="97" y="936"/>
                  </a:lnTo>
                  <a:lnTo>
                    <a:pt x="97" y="936"/>
                  </a:lnTo>
                  <a:lnTo>
                    <a:pt x="83" y="912"/>
                  </a:lnTo>
                  <a:lnTo>
                    <a:pt x="83" y="912"/>
                  </a:lnTo>
                  <a:lnTo>
                    <a:pt x="80" y="898"/>
                  </a:lnTo>
                  <a:lnTo>
                    <a:pt x="80" y="898"/>
                  </a:lnTo>
                  <a:lnTo>
                    <a:pt x="75" y="887"/>
                  </a:lnTo>
                  <a:lnTo>
                    <a:pt x="70" y="874"/>
                  </a:lnTo>
                  <a:lnTo>
                    <a:pt x="70" y="869"/>
                  </a:lnTo>
                  <a:lnTo>
                    <a:pt x="67" y="861"/>
                  </a:lnTo>
                  <a:lnTo>
                    <a:pt x="64" y="847"/>
                  </a:lnTo>
                  <a:lnTo>
                    <a:pt x="64" y="847"/>
                  </a:lnTo>
                  <a:lnTo>
                    <a:pt x="64" y="847"/>
                  </a:lnTo>
                  <a:lnTo>
                    <a:pt x="64" y="844"/>
                  </a:lnTo>
                  <a:lnTo>
                    <a:pt x="64" y="842"/>
                  </a:lnTo>
                  <a:lnTo>
                    <a:pt x="64" y="834"/>
                  </a:lnTo>
                  <a:lnTo>
                    <a:pt x="62" y="820"/>
                  </a:lnTo>
                  <a:lnTo>
                    <a:pt x="62" y="815"/>
                  </a:lnTo>
                  <a:lnTo>
                    <a:pt x="62" y="815"/>
                  </a:lnTo>
                  <a:lnTo>
                    <a:pt x="62" y="807"/>
                  </a:lnTo>
                  <a:lnTo>
                    <a:pt x="62" y="807"/>
                  </a:lnTo>
                  <a:lnTo>
                    <a:pt x="59" y="780"/>
                  </a:lnTo>
                  <a:lnTo>
                    <a:pt x="62" y="753"/>
                  </a:lnTo>
                  <a:lnTo>
                    <a:pt x="67" y="727"/>
                  </a:lnTo>
                  <a:lnTo>
                    <a:pt x="67" y="727"/>
                  </a:lnTo>
                  <a:lnTo>
                    <a:pt x="75" y="703"/>
                  </a:lnTo>
                  <a:lnTo>
                    <a:pt x="75" y="703"/>
                  </a:lnTo>
                  <a:lnTo>
                    <a:pt x="86" y="678"/>
                  </a:lnTo>
                  <a:lnTo>
                    <a:pt x="91" y="668"/>
                  </a:lnTo>
                  <a:lnTo>
                    <a:pt x="91" y="668"/>
                  </a:lnTo>
                  <a:lnTo>
                    <a:pt x="99" y="657"/>
                  </a:lnTo>
                  <a:lnTo>
                    <a:pt x="105" y="649"/>
                  </a:lnTo>
                  <a:lnTo>
                    <a:pt x="105" y="649"/>
                  </a:lnTo>
                  <a:lnTo>
                    <a:pt x="110" y="644"/>
                  </a:lnTo>
                  <a:lnTo>
                    <a:pt x="115" y="638"/>
                  </a:lnTo>
                  <a:lnTo>
                    <a:pt x="123" y="627"/>
                  </a:lnTo>
                  <a:lnTo>
                    <a:pt x="123" y="627"/>
                  </a:lnTo>
                  <a:lnTo>
                    <a:pt x="132" y="619"/>
                  </a:lnTo>
                  <a:lnTo>
                    <a:pt x="142" y="611"/>
                  </a:lnTo>
                  <a:lnTo>
                    <a:pt x="153" y="603"/>
                  </a:lnTo>
                  <a:lnTo>
                    <a:pt x="153" y="603"/>
                  </a:lnTo>
                  <a:lnTo>
                    <a:pt x="174" y="590"/>
                  </a:lnTo>
                  <a:lnTo>
                    <a:pt x="174" y="590"/>
                  </a:lnTo>
                  <a:lnTo>
                    <a:pt x="198" y="576"/>
                  </a:lnTo>
                  <a:lnTo>
                    <a:pt x="225" y="566"/>
                  </a:lnTo>
                  <a:lnTo>
                    <a:pt x="225" y="566"/>
                  </a:lnTo>
                  <a:lnTo>
                    <a:pt x="250" y="558"/>
                  </a:lnTo>
                  <a:lnTo>
                    <a:pt x="276" y="550"/>
                  </a:lnTo>
                  <a:lnTo>
                    <a:pt x="282" y="547"/>
                  </a:lnTo>
                  <a:lnTo>
                    <a:pt x="284" y="544"/>
                  </a:lnTo>
                  <a:lnTo>
                    <a:pt x="287" y="544"/>
                  </a:lnTo>
                  <a:lnTo>
                    <a:pt x="308" y="531"/>
                  </a:lnTo>
                  <a:lnTo>
                    <a:pt x="300" y="507"/>
                  </a:lnTo>
                  <a:lnTo>
                    <a:pt x="300" y="507"/>
                  </a:lnTo>
                  <a:lnTo>
                    <a:pt x="295" y="491"/>
                  </a:lnTo>
                  <a:lnTo>
                    <a:pt x="290" y="477"/>
                  </a:lnTo>
                  <a:lnTo>
                    <a:pt x="290" y="477"/>
                  </a:lnTo>
                  <a:lnTo>
                    <a:pt x="290" y="461"/>
                  </a:lnTo>
                  <a:lnTo>
                    <a:pt x="290" y="461"/>
                  </a:lnTo>
                  <a:lnTo>
                    <a:pt x="290" y="453"/>
                  </a:lnTo>
                  <a:lnTo>
                    <a:pt x="290" y="445"/>
                  </a:lnTo>
                  <a:lnTo>
                    <a:pt x="290" y="373"/>
                  </a:lnTo>
                  <a:lnTo>
                    <a:pt x="287" y="373"/>
                  </a:lnTo>
                  <a:lnTo>
                    <a:pt x="290" y="373"/>
                  </a:lnTo>
                  <a:lnTo>
                    <a:pt x="290" y="370"/>
                  </a:lnTo>
                  <a:lnTo>
                    <a:pt x="290" y="370"/>
                  </a:lnTo>
                  <a:lnTo>
                    <a:pt x="290" y="370"/>
                  </a:lnTo>
                  <a:lnTo>
                    <a:pt x="290" y="351"/>
                  </a:lnTo>
                  <a:lnTo>
                    <a:pt x="292" y="330"/>
                  </a:lnTo>
                  <a:lnTo>
                    <a:pt x="298" y="311"/>
                  </a:lnTo>
                  <a:lnTo>
                    <a:pt x="303" y="289"/>
                  </a:lnTo>
                  <a:lnTo>
                    <a:pt x="303" y="289"/>
                  </a:lnTo>
                  <a:lnTo>
                    <a:pt x="314" y="271"/>
                  </a:lnTo>
                  <a:lnTo>
                    <a:pt x="325" y="255"/>
                  </a:lnTo>
                  <a:lnTo>
                    <a:pt x="338" y="236"/>
                  </a:lnTo>
                  <a:lnTo>
                    <a:pt x="351" y="220"/>
                  </a:lnTo>
                  <a:lnTo>
                    <a:pt x="351" y="220"/>
                  </a:lnTo>
                  <a:lnTo>
                    <a:pt x="384" y="190"/>
                  </a:lnTo>
                  <a:lnTo>
                    <a:pt x="421" y="164"/>
                  </a:lnTo>
                  <a:lnTo>
                    <a:pt x="421" y="164"/>
                  </a:lnTo>
                  <a:lnTo>
                    <a:pt x="459" y="139"/>
                  </a:lnTo>
                  <a:lnTo>
                    <a:pt x="502" y="120"/>
                  </a:lnTo>
                  <a:lnTo>
                    <a:pt x="502" y="120"/>
                  </a:lnTo>
                  <a:lnTo>
                    <a:pt x="544" y="105"/>
                  </a:lnTo>
                  <a:lnTo>
                    <a:pt x="587" y="91"/>
                  </a:lnTo>
                  <a:lnTo>
                    <a:pt x="633" y="80"/>
                  </a:lnTo>
                  <a:lnTo>
                    <a:pt x="678" y="72"/>
                  </a:lnTo>
                  <a:lnTo>
                    <a:pt x="678" y="72"/>
                  </a:lnTo>
                  <a:lnTo>
                    <a:pt x="724" y="67"/>
                  </a:lnTo>
                  <a:lnTo>
                    <a:pt x="772" y="64"/>
                  </a:lnTo>
                  <a:lnTo>
                    <a:pt x="794" y="64"/>
                  </a:lnTo>
                  <a:lnTo>
                    <a:pt x="818" y="64"/>
                  </a:lnTo>
                  <a:lnTo>
                    <a:pt x="842" y="64"/>
                  </a:lnTo>
                  <a:lnTo>
                    <a:pt x="842" y="64"/>
                  </a:lnTo>
                  <a:lnTo>
                    <a:pt x="866" y="67"/>
                  </a:lnTo>
                  <a:lnTo>
                    <a:pt x="866" y="67"/>
                  </a:lnTo>
                  <a:lnTo>
                    <a:pt x="912" y="72"/>
                  </a:lnTo>
                  <a:lnTo>
                    <a:pt x="912" y="72"/>
                  </a:lnTo>
                  <a:lnTo>
                    <a:pt x="957" y="77"/>
                  </a:lnTo>
                  <a:lnTo>
                    <a:pt x="982" y="83"/>
                  </a:lnTo>
                  <a:lnTo>
                    <a:pt x="1006" y="88"/>
                  </a:lnTo>
                  <a:lnTo>
                    <a:pt x="1006" y="88"/>
                  </a:lnTo>
                  <a:lnTo>
                    <a:pt x="1051" y="99"/>
                  </a:lnTo>
                  <a:lnTo>
                    <a:pt x="1051" y="99"/>
                  </a:lnTo>
                  <a:lnTo>
                    <a:pt x="1097" y="110"/>
                  </a:lnTo>
                  <a:lnTo>
                    <a:pt x="1140" y="126"/>
                  </a:lnTo>
                  <a:lnTo>
                    <a:pt x="1140" y="126"/>
                  </a:lnTo>
                  <a:lnTo>
                    <a:pt x="1185" y="142"/>
                  </a:lnTo>
                  <a:lnTo>
                    <a:pt x="1185" y="142"/>
                  </a:lnTo>
                  <a:lnTo>
                    <a:pt x="1228" y="161"/>
                  </a:lnTo>
                  <a:lnTo>
                    <a:pt x="1271" y="180"/>
                  </a:lnTo>
                  <a:lnTo>
                    <a:pt x="1271" y="180"/>
                  </a:lnTo>
                  <a:lnTo>
                    <a:pt x="1311" y="201"/>
                  </a:lnTo>
                  <a:lnTo>
                    <a:pt x="1311" y="201"/>
                  </a:lnTo>
                  <a:lnTo>
                    <a:pt x="1352" y="225"/>
                  </a:lnTo>
                  <a:lnTo>
                    <a:pt x="1352" y="225"/>
                  </a:lnTo>
                  <a:lnTo>
                    <a:pt x="1392" y="252"/>
                  </a:lnTo>
                  <a:lnTo>
                    <a:pt x="1392" y="252"/>
                  </a:lnTo>
                  <a:lnTo>
                    <a:pt x="1429" y="279"/>
                  </a:lnTo>
                  <a:lnTo>
                    <a:pt x="1464" y="308"/>
                  </a:lnTo>
                  <a:lnTo>
                    <a:pt x="1464" y="308"/>
                  </a:lnTo>
                  <a:lnTo>
                    <a:pt x="1483" y="324"/>
                  </a:lnTo>
                  <a:lnTo>
                    <a:pt x="1499" y="340"/>
                  </a:lnTo>
                  <a:lnTo>
                    <a:pt x="1507" y="348"/>
                  </a:lnTo>
                  <a:lnTo>
                    <a:pt x="1512" y="357"/>
                  </a:lnTo>
                  <a:lnTo>
                    <a:pt x="1529" y="375"/>
                  </a:lnTo>
                  <a:lnTo>
                    <a:pt x="1539" y="389"/>
                  </a:lnTo>
                  <a:lnTo>
                    <a:pt x="1558" y="386"/>
                  </a:lnTo>
                  <a:lnTo>
                    <a:pt x="1558" y="386"/>
                  </a:lnTo>
                  <a:lnTo>
                    <a:pt x="1644" y="375"/>
                  </a:lnTo>
                  <a:lnTo>
                    <a:pt x="1644" y="375"/>
                  </a:lnTo>
                  <a:lnTo>
                    <a:pt x="1684" y="373"/>
                  </a:lnTo>
                  <a:lnTo>
                    <a:pt x="1684" y="373"/>
                  </a:lnTo>
                  <a:lnTo>
                    <a:pt x="1727" y="373"/>
                  </a:lnTo>
                  <a:lnTo>
                    <a:pt x="1727" y="373"/>
                  </a:lnTo>
                  <a:lnTo>
                    <a:pt x="1770" y="373"/>
                  </a:lnTo>
                  <a:lnTo>
                    <a:pt x="1813" y="375"/>
                  </a:lnTo>
                  <a:lnTo>
                    <a:pt x="1813" y="375"/>
                  </a:lnTo>
                  <a:lnTo>
                    <a:pt x="1856" y="378"/>
                  </a:lnTo>
                  <a:lnTo>
                    <a:pt x="1898" y="383"/>
                  </a:lnTo>
                  <a:lnTo>
                    <a:pt x="1898" y="383"/>
                  </a:lnTo>
                  <a:lnTo>
                    <a:pt x="1939" y="391"/>
                  </a:lnTo>
                  <a:lnTo>
                    <a:pt x="1960" y="397"/>
                  </a:lnTo>
                  <a:lnTo>
                    <a:pt x="1960" y="397"/>
                  </a:lnTo>
                  <a:lnTo>
                    <a:pt x="1982" y="399"/>
                  </a:lnTo>
                  <a:lnTo>
                    <a:pt x="2003" y="405"/>
                  </a:lnTo>
                  <a:lnTo>
                    <a:pt x="2003" y="405"/>
                  </a:lnTo>
                  <a:lnTo>
                    <a:pt x="2022" y="410"/>
                  </a:lnTo>
                  <a:lnTo>
                    <a:pt x="2062" y="423"/>
                  </a:lnTo>
                  <a:lnTo>
                    <a:pt x="2062" y="423"/>
                  </a:lnTo>
                  <a:lnTo>
                    <a:pt x="2102" y="437"/>
                  </a:lnTo>
                  <a:lnTo>
                    <a:pt x="2102" y="437"/>
                  </a:lnTo>
                  <a:lnTo>
                    <a:pt x="2124" y="445"/>
                  </a:lnTo>
                  <a:lnTo>
                    <a:pt x="2143" y="453"/>
                  </a:lnTo>
                  <a:lnTo>
                    <a:pt x="2161" y="461"/>
                  </a:lnTo>
                  <a:lnTo>
                    <a:pt x="2161" y="461"/>
                  </a:lnTo>
                  <a:lnTo>
                    <a:pt x="2183" y="472"/>
                  </a:lnTo>
                  <a:lnTo>
                    <a:pt x="2220" y="491"/>
                  </a:lnTo>
                  <a:lnTo>
                    <a:pt x="2231" y="493"/>
                  </a:lnTo>
                  <a:lnTo>
                    <a:pt x="2239" y="499"/>
                  </a:lnTo>
                  <a:lnTo>
                    <a:pt x="2258" y="509"/>
                  </a:lnTo>
                  <a:lnTo>
                    <a:pt x="2258" y="509"/>
                  </a:lnTo>
                  <a:lnTo>
                    <a:pt x="2296" y="531"/>
                  </a:lnTo>
                  <a:lnTo>
                    <a:pt x="2333" y="552"/>
                  </a:lnTo>
                  <a:lnTo>
                    <a:pt x="2333" y="552"/>
                  </a:lnTo>
                  <a:lnTo>
                    <a:pt x="2371" y="576"/>
                  </a:lnTo>
                  <a:lnTo>
                    <a:pt x="2371" y="576"/>
                  </a:lnTo>
                  <a:lnTo>
                    <a:pt x="2405" y="600"/>
                  </a:lnTo>
                  <a:lnTo>
                    <a:pt x="2421" y="611"/>
                  </a:lnTo>
                  <a:lnTo>
                    <a:pt x="2440" y="625"/>
                  </a:lnTo>
                  <a:lnTo>
                    <a:pt x="2440" y="625"/>
                  </a:lnTo>
                  <a:lnTo>
                    <a:pt x="2472" y="651"/>
                  </a:lnTo>
                  <a:lnTo>
                    <a:pt x="2472" y="651"/>
                  </a:lnTo>
                  <a:lnTo>
                    <a:pt x="2505" y="681"/>
                  </a:lnTo>
                  <a:lnTo>
                    <a:pt x="2505" y="681"/>
                  </a:lnTo>
                  <a:lnTo>
                    <a:pt x="2534" y="710"/>
                  </a:lnTo>
                  <a:lnTo>
                    <a:pt x="2534" y="710"/>
                  </a:lnTo>
                  <a:lnTo>
                    <a:pt x="2561" y="743"/>
                  </a:lnTo>
                  <a:lnTo>
                    <a:pt x="2574" y="759"/>
                  </a:lnTo>
                  <a:lnTo>
                    <a:pt x="2574" y="759"/>
                  </a:lnTo>
                  <a:lnTo>
                    <a:pt x="2585" y="778"/>
                  </a:lnTo>
                  <a:lnTo>
                    <a:pt x="2585" y="778"/>
                  </a:lnTo>
                  <a:lnTo>
                    <a:pt x="2596" y="794"/>
                  </a:lnTo>
                  <a:lnTo>
                    <a:pt x="2607" y="812"/>
                  </a:lnTo>
                  <a:lnTo>
                    <a:pt x="2607" y="812"/>
                  </a:lnTo>
                  <a:lnTo>
                    <a:pt x="2612" y="820"/>
                  </a:lnTo>
                  <a:lnTo>
                    <a:pt x="2617" y="831"/>
                  </a:lnTo>
                  <a:lnTo>
                    <a:pt x="2625" y="850"/>
                  </a:lnTo>
                  <a:lnTo>
                    <a:pt x="2633" y="869"/>
                  </a:lnTo>
                  <a:lnTo>
                    <a:pt x="2639" y="879"/>
                  </a:lnTo>
                  <a:lnTo>
                    <a:pt x="2639" y="879"/>
                  </a:lnTo>
                  <a:lnTo>
                    <a:pt x="2641" y="887"/>
                  </a:lnTo>
                  <a:lnTo>
                    <a:pt x="2647" y="909"/>
                  </a:lnTo>
                  <a:lnTo>
                    <a:pt x="2647" y="909"/>
                  </a:lnTo>
                  <a:lnTo>
                    <a:pt x="2652" y="928"/>
                  </a:lnTo>
                  <a:lnTo>
                    <a:pt x="2655" y="938"/>
                  </a:lnTo>
                  <a:lnTo>
                    <a:pt x="2657" y="949"/>
                  </a:lnTo>
                  <a:lnTo>
                    <a:pt x="2660" y="968"/>
                  </a:lnTo>
                  <a:lnTo>
                    <a:pt x="2666" y="987"/>
                  </a:lnTo>
                  <a:lnTo>
                    <a:pt x="2679" y="990"/>
                  </a:lnTo>
                  <a:lnTo>
                    <a:pt x="2679" y="990"/>
                  </a:lnTo>
                  <a:lnTo>
                    <a:pt x="2722" y="997"/>
                  </a:lnTo>
                  <a:lnTo>
                    <a:pt x="2762" y="1005"/>
                  </a:lnTo>
                  <a:lnTo>
                    <a:pt x="2762" y="1005"/>
                  </a:lnTo>
                  <a:lnTo>
                    <a:pt x="2802" y="1019"/>
                  </a:lnTo>
                  <a:lnTo>
                    <a:pt x="2840" y="1032"/>
                  </a:lnTo>
                  <a:lnTo>
                    <a:pt x="2840" y="1032"/>
                  </a:lnTo>
                  <a:lnTo>
                    <a:pt x="2880" y="1046"/>
                  </a:lnTo>
                  <a:lnTo>
                    <a:pt x="2918" y="1065"/>
                  </a:lnTo>
                  <a:lnTo>
                    <a:pt x="2918" y="1065"/>
                  </a:lnTo>
                  <a:lnTo>
                    <a:pt x="2953" y="1083"/>
                  </a:lnTo>
                  <a:lnTo>
                    <a:pt x="2990" y="1102"/>
                  </a:lnTo>
                  <a:lnTo>
                    <a:pt x="2990" y="1102"/>
                  </a:lnTo>
                  <a:lnTo>
                    <a:pt x="3022" y="1126"/>
                  </a:lnTo>
                  <a:lnTo>
                    <a:pt x="3057" y="1150"/>
                  </a:lnTo>
                  <a:lnTo>
                    <a:pt x="3087" y="1180"/>
                  </a:lnTo>
                  <a:lnTo>
                    <a:pt x="3113" y="1209"/>
                  </a:lnTo>
                  <a:lnTo>
                    <a:pt x="3113" y="1209"/>
                  </a:lnTo>
                  <a:lnTo>
                    <a:pt x="3137" y="1242"/>
                  </a:lnTo>
                  <a:lnTo>
                    <a:pt x="3159" y="1276"/>
                  </a:lnTo>
                  <a:lnTo>
                    <a:pt x="3159" y="1276"/>
                  </a:lnTo>
                  <a:lnTo>
                    <a:pt x="3175" y="1311"/>
                  </a:lnTo>
                  <a:lnTo>
                    <a:pt x="3175" y="1311"/>
                  </a:lnTo>
                  <a:lnTo>
                    <a:pt x="3180" y="1333"/>
                  </a:lnTo>
                  <a:lnTo>
                    <a:pt x="3180" y="1333"/>
                  </a:lnTo>
                  <a:lnTo>
                    <a:pt x="3180" y="1341"/>
                  </a:lnTo>
                  <a:lnTo>
                    <a:pt x="3183" y="1349"/>
                  </a:lnTo>
                  <a:lnTo>
                    <a:pt x="3183" y="1349"/>
                  </a:lnTo>
                  <a:lnTo>
                    <a:pt x="3183" y="1359"/>
                  </a:lnTo>
                  <a:lnTo>
                    <a:pt x="3183" y="1365"/>
                  </a:lnTo>
                  <a:lnTo>
                    <a:pt x="3183" y="1370"/>
                  </a:lnTo>
                  <a:lnTo>
                    <a:pt x="3183" y="1392"/>
                  </a:lnTo>
                  <a:lnTo>
                    <a:pt x="3186" y="1435"/>
                  </a:lnTo>
                  <a:lnTo>
                    <a:pt x="3186" y="1435"/>
                  </a:lnTo>
                  <a:lnTo>
                    <a:pt x="3186" y="1456"/>
                  </a:lnTo>
                  <a:lnTo>
                    <a:pt x="3183" y="1475"/>
                  </a:lnTo>
                  <a:lnTo>
                    <a:pt x="3183" y="1475"/>
                  </a:lnTo>
                  <a:lnTo>
                    <a:pt x="3180" y="1494"/>
                  </a:lnTo>
                  <a:lnTo>
                    <a:pt x="3175" y="1512"/>
                  </a:lnTo>
                  <a:lnTo>
                    <a:pt x="3175" y="1512"/>
                  </a:lnTo>
                  <a:lnTo>
                    <a:pt x="3167" y="1531"/>
                  </a:lnTo>
                  <a:lnTo>
                    <a:pt x="3159" y="1550"/>
                  </a:lnTo>
                  <a:lnTo>
                    <a:pt x="3159" y="1550"/>
                  </a:lnTo>
                  <a:lnTo>
                    <a:pt x="3137" y="1585"/>
                  </a:lnTo>
                  <a:lnTo>
                    <a:pt x="3137" y="1585"/>
                  </a:lnTo>
                  <a:lnTo>
                    <a:pt x="3111" y="1617"/>
                  </a:lnTo>
                  <a:lnTo>
                    <a:pt x="3081" y="1644"/>
                  </a:lnTo>
                  <a:lnTo>
                    <a:pt x="3081" y="1644"/>
                  </a:lnTo>
                  <a:lnTo>
                    <a:pt x="3049" y="1670"/>
                  </a:lnTo>
                  <a:lnTo>
                    <a:pt x="3014" y="1692"/>
                  </a:lnTo>
                  <a:lnTo>
                    <a:pt x="3014" y="1692"/>
                  </a:lnTo>
                  <a:lnTo>
                    <a:pt x="2979" y="1711"/>
                  </a:lnTo>
                  <a:lnTo>
                    <a:pt x="2939" y="1729"/>
                  </a:lnTo>
                  <a:lnTo>
                    <a:pt x="2939" y="1729"/>
                  </a:lnTo>
                  <a:lnTo>
                    <a:pt x="2901" y="1743"/>
                  </a:lnTo>
                  <a:lnTo>
                    <a:pt x="2861" y="1754"/>
                  </a:lnTo>
                  <a:lnTo>
                    <a:pt x="2818" y="1762"/>
                  </a:lnTo>
                  <a:lnTo>
                    <a:pt x="2778" y="1767"/>
                  </a:lnTo>
                  <a:lnTo>
                    <a:pt x="2770" y="1767"/>
                  </a:lnTo>
                  <a:lnTo>
                    <a:pt x="2770" y="1775"/>
                  </a:lnTo>
                  <a:lnTo>
                    <a:pt x="2770" y="1829"/>
                  </a:lnTo>
                  <a:lnTo>
                    <a:pt x="2770" y="1829"/>
                  </a:lnTo>
                  <a:lnTo>
                    <a:pt x="2770" y="1856"/>
                  </a:lnTo>
                  <a:lnTo>
                    <a:pt x="2770" y="1869"/>
                  </a:lnTo>
                  <a:lnTo>
                    <a:pt x="2770" y="1874"/>
                  </a:lnTo>
                  <a:lnTo>
                    <a:pt x="2770" y="1880"/>
                  </a:lnTo>
                  <a:lnTo>
                    <a:pt x="2767" y="1893"/>
                  </a:lnTo>
                  <a:lnTo>
                    <a:pt x="2767" y="1893"/>
                  </a:lnTo>
                  <a:lnTo>
                    <a:pt x="2765" y="1906"/>
                  </a:lnTo>
                  <a:lnTo>
                    <a:pt x="2765" y="1906"/>
                  </a:lnTo>
                  <a:lnTo>
                    <a:pt x="2757" y="1931"/>
                  </a:lnTo>
                  <a:lnTo>
                    <a:pt x="2757" y="1931"/>
                  </a:lnTo>
                  <a:lnTo>
                    <a:pt x="2751" y="1944"/>
                  </a:lnTo>
                  <a:lnTo>
                    <a:pt x="2751" y="1944"/>
                  </a:lnTo>
                  <a:lnTo>
                    <a:pt x="2746" y="1955"/>
                  </a:lnTo>
                  <a:lnTo>
                    <a:pt x="2746" y="1955"/>
                  </a:lnTo>
                  <a:lnTo>
                    <a:pt x="2735" y="1979"/>
                  </a:lnTo>
                  <a:lnTo>
                    <a:pt x="2735" y="1979"/>
                  </a:lnTo>
                  <a:lnTo>
                    <a:pt x="2727" y="1990"/>
                  </a:lnTo>
                  <a:lnTo>
                    <a:pt x="2719" y="2000"/>
                  </a:lnTo>
                  <a:lnTo>
                    <a:pt x="2714" y="2006"/>
                  </a:lnTo>
                  <a:lnTo>
                    <a:pt x="2711" y="2009"/>
                  </a:lnTo>
                  <a:lnTo>
                    <a:pt x="2700" y="2019"/>
                  </a:lnTo>
                  <a:lnTo>
                    <a:pt x="2700" y="2019"/>
                  </a:lnTo>
                  <a:lnTo>
                    <a:pt x="2682" y="2038"/>
                  </a:lnTo>
                  <a:lnTo>
                    <a:pt x="2682" y="2038"/>
                  </a:lnTo>
                  <a:lnTo>
                    <a:pt x="2660" y="2054"/>
                  </a:lnTo>
                  <a:lnTo>
                    <a:pt x="2649" y="2062"/>
                  </a:lnTo>
                  <a:lnTo>
                    <a:pt x="2639" y="2070"/>
                  </a:lnTo>
                  <a:lnTo>
                    <a:pt x="2639" y="2070"/>
                  </a:lnTo>
                  <a:lnTo>
                    <a:pt x="2617" y="2084"/>
                  </a:lnTo>
                  <a:lnTo>
                    <a:pt x="2617" y="2084"/>
                  </a:lnTo>
                  <a:lnTo>
                    <a:pt x="2593" y="2097"/>
                  </a:lnTo>
                  <a:lnTo>
                    <a:pt x="2593" y="2097"/>
                  </a:lnTo>
                  <a:lnTo>
                    <a:pt x="2569" y="2108"/>
                  </a:lnTo>
                  <a:lnTo>
                    <a:pt x="2569" y="2108"/>
                  </a:lnTo>
                  <a:lnTo>
                    <a:pt x="2593" y="2097"/>
                  </a:lnTo>
                  <a:lnTo>
                    <a:pt x="2593" y="2097"/>
                  </a:lnTo>
                  <a:lnTo>
                    <a:pt x="2617" y="2086"/>
                  </a:lnTo>
                  <a:lnTo>
                    <a:pt x="2617" y="2086"/>
                  </a:lnTo>
                  <a:lnTo>
                    <a:pt x="2641" y="2073"/>
                  </a:lnTo>
                  <a:lnTo>
                    <a:pt x="2652" y="2065"/>
                  </a:lnTo>
                  <a:lnTo>
                    <a:pt x="2663" y="2057"/>
                  </a:lnTo>
                  <a:lnTo>
                    <a:pt x="2663" y="2057"/>
                  </a:lnTo>
                  <a:lnTo>
                    <a:pt x="2684" y="2040"/>
                  </a:lnTo>
                  <a:lnTo>
                    <a:pt x="2684" y="2040"/>
                  </a:lnTo>
                  <a:lnTo>
                    <a:pt x="2706" y="2025"/>
                  </a:lnTo>
                  <a:lnTo>
                    <a:pt x="2714" y="2014"/>
                  </a:lnTo>
                  <a:lnTo>
                    <a:pt x="2719" y="2009"/>
                  </a:lnTo>
                  <a:lnTo>
                    <a:pt x="2724" y="2003"/>
                  </a:lnTo>
                  <a:lnTo>
                    <a:pt x="2732" y="1992"/>
                  </a:lnTo>
                  <a:lnTo>
                    <a:pt x="2732" y="1992"/>
                  </a:lnTo>
                  <a:lnTo>
                    <a:pt x="2741" y="1981"/>
                  </a:lnTo>
                  <a:lnTo>
                    <a:pt x="2741" y="1981"/>
                  </a:lnTo>
                  <a:lnTo>
                    <a:pt x="2754" y="1960"/>
                  </a:lnTo>
                  <a:lnTo>
                    <a:pt x="2754" y="1960"/>
                  </a:lnTo>
                  <a:lnTo>
                    <a:pt x="2762" y="1947"/>
                  </a:lnTo>
                  <a:lnTo>
                    <a:pt x="2762" y="1947"/>
                  </a:lnTo>
                  <a:lnTo>
                    <a:pt x="2767" y="1936"/>
                  </a:lnTo>
                  <a:lnTo>
                    <a:pt x="2767" y="1936"/>
                  </a:lnTo>
                  <a:lnTo>
                    <a:pt x="2776" y="1909"/>
                  </a:lnTo>
                  <a:lnTo>
                    <a:pt x="2776" y="1909"/>
                  </a:lnTo>
                  <a:lnTo>
                    <a:pt x="2778" y="1896"/>
                  </a:lnTo>
                  <a:lnTo>
                    <a:pt x="2781" y="1882"/>
                  </a:lnTo>
                  <a:lnTo>
                    <a:pt x="2781" y="1874"/>
                  </a:lnTo>
                  <a:lnTo>
                    <a:pt x="2783" y="1869"/>
                  </a:lnTo>
                  <a:lnTo>
                    <a:pt x="2783" y="1856"/>
                  </a:lnTo>
                  <a:lnTo>
                    <a:pt x="2783" y="1856"/>
                  </a:lnTo>
                  <a:lnTo>
                    <a:pt x="2783" y="1829"/>
                  </a:lnTo>
                  <a:lnTo>
                    <a:pt x="2786" y="1783"/>
                  </a:lnTo>
                  <a:lnTo>
                    <a:pt x="2786" y="1783"/>
                  </a:lnTo>
                  <a:lnTo>
                    <a:pt x="2826" y="1778"/>
                  </a:lnTo>
                  <a:lnTo>
                    <a:pt x="2866" y="1770"/>
                  </a:lnTo>
                  <a:lnTo>
                    <a:pt x="2907" y="1759"/>
                  </a:lnTo>
                  <a:lnTo>
                    <a:pt x="2947" y="1748"/>
                  </a:lnTo>
                  <a:lnTo>
                    <a:pt x="2947" y="1748"/>
                  </a:lnTo>
                  <a:lnTo>
                    <a:pt x="2987" y="1732"/>
                  </a:lnTo>
                  <a:lnTo>
                    <a:pt x="3028" y="1713"/>
                  </a:lnTo>
                  <a:lnTo>
                    <a:pt x="3028" y="1713"/>
                  </a:lnTo>
                  <a:lnTo>
                    <a:pt x="3062" y="1689"/>
                  </a:lnTo>
                  <a:lnTo>
                    <a:pt x="3097" y="1663"/>
                  </a:lnTo>
                  <a:lnTo>
                    <a:pt x="3097" y="1663"/>
                  </a:lnTo>
                  <a:lnTo>
                    <a:pt x="3132" y="1633"/>
                  </a:lnTo>
                  <a:lnTo>
                    <a:pt x="3159" y="1601"/>
                  </a:lnTo>
                  <a:lnTo>
                    <a:pt x="3159" y="1601"/>
                  </a:lnTo>
                  <a:lnTo>
                    <a:pt x="3172" y="1582"/>
                  </a:lnTo>
                  <a:lnTo>
                    <a:pt x="3183" y="1563"/>
                  </a:lnTo>
                  <a:lnTo>
                    <a:pt x="3183" y="1563"/>
                  </a:lnTo>
                  <a:lnTo>
                    <a:pt x="3194" y="1545"/>
                  </a:lnTo>
                  <a:lnTo>
                    <a:pt x="3202" y="1523"/>
                  </a:lnTo>
                  <a:lnTo>
                    <a:pt x="3202" y="1523"/>
                  </a:lnTo>
                  <a:lnTo>
                    <a:pt x="3210" y="1501"/>
                  </a:lnTo>
                  <a:lnTo>
                    <a:pt x="3212" y="1477"/>
                  </a:lnTo>
                  <a:lnTo>
                    <a:pt x="3212" y="1477"/>
                  </a:lnTo>
                  <a:lnTo>
                    <a:pt x="3215" y="1456"/>
                  </a:lnTo>
                  <a:lnTo>
                    <a:pt x="3215" y="1435"/>
                  </a:lnTo>
                  <a:lnTo>
                    <a:pt x="3218" y="1392"/>
                  </a:lnTo>
                  <a:lnTo>
                    <a:pt x="3218" y="1370"/>
                  </a:lnTo>
                  <a:lnTo>
                    <a:pt x="3218" y="1365"/>
                  </a:lnTo>
                  <a:lnTo>
                    <a:pt x="3218" y="1359"/>
                  </a:lnTo>
                </a:path>
              </a:pathLst>
            </a:custGeom>
            <a:solidFill>
              <a:schemeClr val="tx1">
                <a:lumMod val="65000"/>
                <a:lumOff val="35000"/>
              </a:schemeClr>
            </a:solidFill>
            <a:ln>
              <a:noFill/>
            </a:ln>
            <a:effectLst/>
          </p:spPr>
          <p:txBody>
            <a:bodyPr wrap="none" anchor="ctr"/>
            <a:lstStyle/>
            <a:p>
              <a:endParaRPr lang="en-US" dirty="0"/>
            </a:p>
          </p:txBody>
        </p:sp>
        <p:sp>
          <p:nvSpPr>
            <p:cNvPr id="84" name="Freeform 34"/>
            <p:cNvSpPr>
              <a:spLocks noChangeArrowheads="1"/>
            </p:cNvSpPr>
            <p:nvPr/>
          </p:nvSpPr>
          <p:spPr bwMode="gray">
            <a:xfrm>
              <a:off x="1624410" y="5670624"/>
              <a:ext cx="696234" cy="476873"/>
            </a:xfrm>
            <a:custGeom>
              <a:avLst/>
              <a:gdLst>
                <a:gd name="T0" fmla="*/ 3143 w 3219"/>
                <a:gd name="T1" fmla="*/ 1185 h 2205"/>
                <a:gd name="T2" fmla="*/ 2773 w 3219"/>
                <a:gd name="T3" fmla="*/ 962 h 2205"/>
                <a:gd name="T4" fmla="*/ 2657 w 3219"/>
                <a:gd name="T5" fmla="*/ 799 h 2205"/>
                <a:gd name="T6" fmla="*/ 2539 w 3219"/>
                <a:gd name="T7" fmla="*/ 644 h 2205"/>
                <a:gd name="T8" fmla="*/ 2266 w 3219"/>
                <a:gd name="T9" fmla="*/ 450 h 2205"/>
                <a:gd name="T10" fmla="*/ 2016 w 3219"/>
                <a:gd name="T11" fmla="*/ 348 h 2205"/>
                <a:gd name="T12" fmla="*/ 1681 w 3219"/>
                <a:gd name="T13" fmla="*/ 311 h 2205"/>
                <a:gd name="T14" fmla="*/ 1427 w 3219"/>
                <a:gd name="T15" fmla="*/ 198 h 2205"/>
                <a:gd name="T16" fmla="*/ 1067 w 3219"/>
                <a:gd name="T17" fmla="*/ 35 h 2205"/>
                <a:gd name="T18" fmla="*/ 770 w 3219"/>
                <a:gd name="T19" fmla="*/ 0 h 2205"/>
                <a:gd name="T20" fmla="*/ 306 w 3219"/>
                <a:gd name="T21" fmla="*/ 177 h 2205"/>
                <a:gd name="T22" fmla="*/ 225 w 3219"/>
                <a:gd name="T23" fmla="*/ 456 h 2205"/>
                <a:gd name="T24" fmla="*/ 91 w 3219"/>
                <a:gd name="T25" fmla="*/ 574 h 2205"/>
                <a:gd name="T26" fmla="*/ 8 w 3219"/>
                <a:gd name="T27" fmla="*/ 713 h 2205"/>
                <a:gd name="T28" fmla="*/ 5 w 3219"/>
                <a:gd name="T29" fmla="*/ 858 h 2205"/>
                <a:gd name="T30" fmla="*/ 62 w 3219"/>
                <a:gd name="T31" fmla="*/ 992 h 2205"/>
                <a:gd name="T32" fmla="*/ 274 w 3219"/>
                <a:gd name="T33" fmla="*/ 1169 h 2205"/>
                <a:gd name="T34" fmla="*/ 303 w 3219"/>
                <a:gd name="T35" fmla="*/ 1322 h 2205"/>
                <a:gd name="T36" fmla="*/ 335 w 3219"/>
                <a:gd name="T37" fmla="*/ 1416 h 2205"/>
                <a:gd name="T38" fmla="*/ 499 w 3219"/>
                <a:gd name="T39" fmla="*/ 1585 h 2205"/>
                <a:gd name="T40" fmla="*/ 721 w 3219"/>
                <a:gd name="T41" fmla="*/ 1697 h 2205"/>
                <a:gd name="T42" fmla="*/ 1032 w 3219"/>
                <a:gd name="T43" fmla="*/ 1756 h 2205"/>
                <a:gd name="T44" fmla="*/ 1271 w 3219"/>
                <a:gd name="T45" fmla="*/ 1915 h 2205"/>
                <a:gd name="T46" fmla="*/ 1507 w 3219"/>
                <a:gd name="T47" fmla="*/ 2078 h 2205"/>
                <a:gd name="T48" fmla="*/ 1979 w 3219"/>
                <a:gd name="T49" fmla="*/ 2199 h 2205"/>
                <a:gd name="T50" fmla="*/ 2060 w 3219"/>
                <a:gd name="T51" fmla="*/ 2193 h 2205"/>
                <a:gd name="T52" fmla="*/ 1593 w 3219"/>
                <a:gd name="T53" fmla="*/ 2089 h 2205"/>
                <a:gd name="T54" fmla="*/ 1295 w 3219"/>
                <a:gd name="T55" fmla="*/ 1891 h 2205"/>
                <a:gd name="T56" fmla="*/ 1070 w 3219"/>
                <a:gd name="T57" fmla="*/ 1719 h 2205"/>
                <a:gd name="T58" fmla="*/ 802 w 3219"/>
                <a:gd name="T59" fmla="*/ 1673 h 2205"/>
                <a:gd name="T60" fmla="*/ 542 w 3219"/>
                <a:gd name="T61" fmla="*/ 1555 h 2205"/>
                <a:gd name="T62" fmla="*/ 389 w 3219"/>
                <a:gd name="T63" fmla="*/ 1402 h 2205"/>
                <a:gd name="T64" fmla="*/ 373 w 3219"/>
                <a:gd name="T65" fmla="*/ 1231 h 2205"/>
                <a:gd name="T66" fmla="*/ 279 w 3219"/>
                <a:gd name="T67" fmla="*/ 1105 h 2205"/>
                <a:gd name="T68" fmla="*/ 97 w 3219"/>
                <a:gd name="T69" fmla="*/ 936 h 2205"/>
                <a:gd name="T70" fmla="*/ 64 w 3219"/>
                <a:gd name="T71" fmla="*/ 834 h 2205"/>
                <a:gd name="T72" fmla="*/ 91 w 3219"/>
                <a:gd name="T73" fmla="*/ 668 h 2205"/>
                <a:gd name="T74" fmla="*/ 198 w 3219"/>
                <a:gd name="T75" fmla="*/ 576 h 2205"/>
                <a:gd name="T76" fmla="*/ 290 w 3219"/>
                <a:gd name="T77" fmla="*/ 461 h 2205"/>
                <a:gd name="T78" fmla="*/ 303 w 3219"/>
                <a:gd name="T79" fmla="*/ 289 h 2205"/>
                <a:gd name="T80" fmla="*/ 633 w 3219"/>
                <a:gd name="T81" fmla="*/ 80 h 2205"/>
                <a:gd name="T82" fmla="*/ 982 w 3219"/>
                <a:gd name="T83" fmla="*/ 83 h 2205"/>
                <a:gd name="T84" fmla="*/ 1311 w 3219"/>
                <a:gd name="T85" fmla="*/ 201 h 2205"/>
                <a:gd name="T86" fmla="*/ 1558 w 3219"/>
                <a:gd name="T87" fmla="*/ 386 h 2205"/>
                <a:gd name="T88" fmla="*/ 1939 w 3219"/>
                <a:gd name="T89" fmla="*/ 391 h 2205"/>
                <a:gd name="T90" fmla="*/ 2161 w 3219"/>
                <a:gd name="T91" fmla="*/ 461 h 2205"/>
                <a:gd name="T92" fmla="*/ 2440 w 3219"/>
                <a:gd name="T93" fmla="*/ 625 h 2205"/>
                <a:gd name="T94" fmla="*/ 2607 w 3219"/>
                <a:gd name="T95" fmla="*/ 812 h 2205"/>
                <a:gd name="T96" fmla="*/ 2660 w 3219"/>
                <a:gd name="T97" fmla="*/ 968 h 2205"/>
                <a:gd name="T98" fmla="*/ 2990 w 3219"/>
                <a:gd name="T99" fmla="*/ 1102 h 2205"/>
                <a:gd name="T100" fmla="*/ 3180 w 3219"/>
                <a:gd name="T101" fmla="*/ 1341 h 2205"/>
                <a:gd name="T102" fmla="*/ 3175 w 3219"/>
                <a:gd name="T103" fmla="*/ 1512 h 2205"/>
                <a:gd name="T104" fmla="*/ 2939 w 3219"/>
                <a:gd name="T105" fmla="*/ 1729 h 2205"/>
                <a:gd name="T106" fmla="*/ 2767 w 3219"/>
                <a:gd name="T107" fmla="*/ 1893 h 2205"/>
                <a:gd name="T108" fmla="*/ 2711 w 3219"/>
                <a:gd name="T109" fmla="*/ 2009 h 2205"/>
                <a:gd name="T110" fmla="*/ 2569 w 3219"/>
                <a:gd name="T111" fmla="*/ 2108 h 2205"/>
                <a:gd name="T112" fmla="*/ 2724 w 3219"/>
                <a:gd name="T113" fmla="*/ 2003 h 2205"/>
                <a:gd name="T114" fmla="*/ 2781 w 3219"/>
                <a:gd name="T115" fmla="*/ 1882 h 2205"/>
                <a:gd name="T116" fmla="*/ 3028 w 3219"/>
                <a:gd name="T117" fmla="*/ 1713 h 2205"/>
                <a:gd name="T118" fmla="*/ 3210 w 3219"/>
                <a:gd name="T119" fmla="*/ 1501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19" h="2205">
                  <a:moveTo>
                    <a:pt x="3218" y="1359"/>
                  </a:moveTo>
                  <a:lnTo>
                    <a:pt x="3218" y="1359"/>
                  </a:lnTo>
                  <a:lnTo>
                    <a:pt x="3215" y="1349"/>
                  </a:lnTo>
                  <a:lnTo>
                    <a:pt x="3215" y="1335"/>
                  </a:lnTo>
                  <a:lnTo>
                    <a:pt x="3215" y="1335"/>
                  </a:lnTo>
                  <a:lnTo>
                    <a:pt x="3212" y="1325"/>
                  </a:lnTo>
                  <a:lnTo>
                    <a:pt x="3212" y="1325"/>
                  </a:lnTo>
                  <a:lnTo>
                    <a:pt x="3207" y="1303"/>
                  </a:lnTo>
                  <a:lnTo>
                    <a:pt x="3207" y="1303"/>
                  </a:lnTo>
                  <a:lnTo>
                    <a:pt x="3199" y="1282"/>
                  </a:lnTo>
                  <a:lnTo>
                    <a:pt x="3191" y="1260"/>
                  </a:lnTo>
                  <a:lnTo>
                    <a:pt x="3191" y="1260"/>
                  </a:lnTo>
                  <a:lnTo>
                    <a:pt x="3170" y="1220"/>
                  </a:lnTo>
                  <a:lnTo>
                    <a:pt x="3143" y="1185"/>
                  </a:lnTo>
                  <a:lnTo>
                    <a:pt x="3143" y="1185"/>
                  </a:lnTo>
                  <a:lnTo>
                    <a:pt x="3113" y="1153"/>
                  </a:lnTo>
                  <a:lnTo>
                    <a:pt x="3081" y="1121"/>
                  </a:lnTo>
                  <a:lnTo>
                    <a:pt x="3046" y="1094"/>
                  </a:lnTo>
                  <a:lnTo>
                    <a:pt x="3011" y="1070"/>
                  </a:lnTo>
                  <a:lnTo>
                    <a:pt x="3011" y="1070"/>
                  </a:lnTo>
                  <a:lnTo>
                    <a:pt x="2974" y="1046"/>
                  </a:lnTo>
                  <a:lnTo>
                    <a:pt x="2936" y="1024"/>
                  </a:lnTo>
                  <a:lnTo>
                    <a:pt x="2936" y="1024"/>
                  </a:lnTo>
                  <a:lnTo>
                    <a:pt x="2896" y="1005"/>
                  </a:lnTo>
                  <a:lnTo>
                    <a:pt x="2856" y="990"/>
                  </a:lnTo>
                  <a:lnTo>
                    <a:pt x="2856" y="990"/>
                  </a:lnTo>
                  <a:lnTo>
                    <a:pt x="2816" y="976"/>
                  </a:lnTo>
                  <a:lnTo>
                    <a:pt x="2773" y="962"/>
                  </a:lnTo>
                  <a:lnTo>
                    <a:pt x="2773" y="962"/>
                  </a:lnTo>
                  <a:lnTo>
                    <a:pt x="2706" y="946"/>
                  </a:lnTo>
                  <a:lnTo>
                    <a:pt x="2703" y="941"/>
                  </a:lnTo>
                  <a:lnTo>
                    <a:pt x="2700" y="928"/>
                  </a:lnTo>
                  <a:lnTo>
                    <a:pt x="2700" y="917"/>
                  </a:lnTo>
                  <a:lnTo>
                    <a:pt x="2700" y="917"/>
                  </a:lnTo>
                  <a:lnTo>
                    <a:pt x="2695" y="896"/>
                  </a:lnTo>
                  <a:lnTo>
                    <a:pt x="2687" y="874"/>
                  </a:lnTo>
                  <a:lnTo>
                    <a:pt x="2687" y="874"/>
                  </a:lnTo>
                  <a:lnTo>
                    <a:pt x="2684" y="863"/>
                  </a:lnTo>
                  <a:lnTo>
                    <a:pt x="2679" y="850"/>
                  </a:lnTo>
                  <a:lnTo>
                    <a:pt x="2671" y="828"/>
                  </a:lnTo>
                  <a:lnTo>
                    <a:pt x="2660" y="810"/>
                  </a:lnTo>
                  <a:lnTo>
                    <a:pt x="2657" y="799"/>
                  </a:lnTo>
                  <a:lnTo>
                    <a:pt x="2657" y="799"/>
                  </a:lnTo>
                  <a:lnTo>
                    <a:pt x="2649" y="788"/>
                  </a:lnTo>
                  <a:lnTo>
                    <a:pt x="2639" y="769"/>
                  </a:lnTo>
                  <a:lnTo>
                    <a:pt x="2639" y="769"/>
                  </a:lnTo>
                  <a:lnTo>
                    <a:pt x="2628" y="748"/>
                  </a:lnTo>
                  <a:lnTo>
                    <a:pt x="2628" y="748"/>
                  </a:lnTo>
                  <a:lnTo>
                    <a:pt x="2614" y="729"/>
                  </a:lnTo>
                  <a:lnTo>
                    <a:pt x="2601" y="710"/>
                  </a:lnTo>
                  <a:lnTo>
                    <a:pt x="2601" y="710"/>
                  </a:lnTo>
                  <a:lnTo>
                    <a:pt x="2572" y="675"/>
                  </a:lnTo>
                  <a:lnTo>
                    <a:pt x="2572" y="675"/>
                  </a:lnTo>
                  <a:lnTo>
                    <a:pt x="2555" y="660"/>
                  </a:lnTo>
                  <a:lnTo>
                    <a:pt x="2539" y="644"/>
                  </a:lnTo>
                  <a:lnTo>
                    <a:pt x="2539" y="644"/>
                  </a:lnTo>
                  <a:lnTo>
                    <a:pt x="2507" y="614"/>
                  </a:lnTo>
                  <a:lnTo>
                    <a:pt x="2507" y="614"/>
                  </a:lnTo>
                  <a:lnTo>
                    <a:pt x="2472" y="585"/>
                  </a:lnTo>
                  <a:lnTo>
                    <a:pt x="2472" y="585"/>
                  </a:lnTo>
                  <a:lnTo>
                    <a:pt x="2456" y="568"/>
                  </a:lnTo>
                  <a:lnTo>
                    <a:pt x="2438" y="558"/>
                  </a:lnTo>
                  <a:lnTo>
                    <a:pt x="2438" y="558"/>
                  </a:lnTo>
                  <a:lnTo>
                    <a:pt x="2400" y="531"/>
                  </a:lnTo>
                  <a:lnTo>
                    <a:pt x="2400" y="531"/>
                  </a:lnTo>
                  <a:lnTo>
                    <a:pt x="2362" y="507"/>
                  </a:lnTo>
                  <a:lnTo>
                    <a:pt x="2325" y="482"/>
                  </a:lnTo>
                  <a:lnTo>
                    <a:pt x="2325" y="482"/>
                  </a:lnTo>
                  <a:lnTo>
                    <a:pt x="2285" y="461"/>
                  </a:lnTo>
                  <a:lnTo>
                    <a:pt x="2266" y="450"/>
                  </a:lnTo>
                  <a:lnTo>
                    <a:pt x="2255" y="445"/>
                  </a:lnTo>
                  <a:lnTo>
                    <a:pt x="2247" y="440"/>
                  </a:lnTo>
                  <a:lnTo>
                    <a:pt x="2207" y="421"/>
                  </a:lnTo>
                  <a:lnTo>
                    <a:pt x="2207" y="421"/>
                  </a:lnTo>
                  <a:lnTo>
                    <a:pt x="2185" y="410"/>
                  </a:lnTo>
                  <a:lnTo>
                    <a:pt x="2167" y="402"/>
                  </a:lnTo>
                  <a:lnTo>
                    <a:pt x="2145" y="391"/>
                  </a:lnTo>
                  <a:lnTo>
                    <a:pt x="2145" y="391"/>
                  </a:lnTo>
                  <a:lnTo>
                    <a:pt x="2124" y="383"/>
                  </a:lnTo>
                  <a:lnTo>
                    <a:pt x="2124" y="383"/>
                  </a:lnTo>
                  <a:lnTo>
                    <a:pt x="2081" y="370"/>
                  </a:lnTo>
                  <a:lnTo>
                    <a:pt x="2038" y="357"/>
                  </a:lnTo>
                  <a:lnTo>
                    <a:pt x="2038" y="357"/>
                  </a:lnTo>
                  <a:lnTo>
                    <a:pt x="2016" y="348"/>
                  </a:lnTo>
                  <a:lnTo>
                    <a:pt x="1995" y="343"/>
                  </a:lnTo>
                  <a:lnTo>
                    <a:pt x="1995" y="343"/>
                  </a:lnTo>
                  <a:lnTo>
                    <a:pt x="1974" y="338"/>
                  </a:lnTo>
                  <a:lnTo>
                    <a:pt x="1952" y="332"/>
                  </a:lnTo>
                  <a:lnTo>
                    <a:pt x="1952" y="332"/>
                  </a:lnTo>
                  <a:lnTo>
                    <a:pt x="1907" y="324"/>
                  </a:lnTo>
                  <a:lnTo>
                    <a:pt x="1907" y="324"/>
                  </a:lnTo>
                  <a:lnTo>
                    <a:pt x="1861" y="319"/>
                  </a:lnTo>
                  <a:lnTo>
                    <a:pt x="1818" y="314"/>
                  </a:lnTo>
                  <a:lnTo>
                    <a:pt x="1818" y="314"/>
                  </a:lnTo>
                  <a:lnTo>
                    <a:pt x="1773" y="311"/>
                  </a:lnTo>
                  <a:lnTo>
                    <a:pt x="1727" y="311"/>
                  </a:lnTo>
                  <a:lnTo>
                    <a:pt x="1727" y="311"/>
                  </a:lnTo>
                  <a:lnTo>
                    <a:pt x="1681" y="311"/>
                  </a:lnTo>
                  <a:lnTo>
                    <a:pt x="1681" y="311"/>
                  </a:lnTo>
                  <a:lnTo>
                    <a:pt x="1639" y="314"/>
                  </a:lnTo>
                  <a:lnTo>
                    <a:pt x="1639" y="314"/>
                  </a:lnTo>
                  <a:lnTo>
                    <a:pt x="1566" y="322"/>
                  </a:lnTo>
                  <a:lnTo>
                    <a:pt x="1561" y="316"/>
                  </a:lnTo>
                  <a:lnTo>
                    <a:pt x="1553" y="305"/>
                  </a:lnTo>
                  <a:lnTo>
                    <a:pt x="1542" y="298"/>
                  </a:lnTo>
                  <a:lnTo>
                    <a:pt x="1526" y="279"/>
                  </a:lnTo>
                  <a:lnTo>
                    <a:pt x="1526" y="279"/>
                  </a:lnTo>
                  <a:lnTo>
                    <a:pt x="1507" y="263"/>
                  </a:lnTo>
                  <a:lnTo>
                    <a:pt x="1507" y="263"/>
                  </a:lnTo>
                  <a:lnTo>
                    <a:pt x="1467" y="230"/>
                  </a:lnTo>
                  <a:lnTo>
                    <a:pt x="1427" y="198"/>
                  </a:lnTo>
                  <a:lnTo>
                    <a:pt x="1427" y="198"/>
                  </a:lnTo>
                  <a:lnTo>
                    <a:pt x="1387" y="171"/>
                  </a:lnTo>
                  <a:lnTo>
                    <a:pt x="1387" y="171"/>
                  </a:lnTo>
                  <a:lnTo>
                    <a:pt x="1344" y="147"/>
                  </a:lnTo>
                  <a:lnTo>
                    <a:pt x="1344" y="147"/>
                  </a:lnTo>
                  <a:lnTo>
                    <a:pt x="1298" y="123"/>
                  </a:lnTo>
                  <a:lnTo>
                    <a:pt x="1298" y="123"/>
                  </a:lnTo>
                  <a:lnTo>
                    <a:pt x="1255" y="102"/>
                  </a:lnTo>
                  <a:lnTo>
                    <a:pt x="1255" y="102"/>
                  </a:lnTo>
                  <a:lnTo>
                    <a:pt x="1210" y="83"/>
                  </a:lnTo>
                  <a:lnTo>
                    <a:pt x="1210" y="83"/>
                  </a:lnTo>
                  <a:lnTo>
                    <a:pt x="1161" y="64"/>
                  </a:lnTo>
                  <a:lnTo>
                    <a:pt x="1161" y="64"/>
                  </a:lnTo>
                  <a:lnTo>
                    <a:pt x="1116" y="48"/>
                  </a:lnTo>
                  <a:lnTo>
                    <a:pt x="1067" y="35"/>
                  </a:lnTo>
                  <a:lnTo>
                    <a:pt x="1067" y="35"/>
                  </a:lnTo>
                  <a:lnTo>
                    <a:pt x="1019" y="24"/>
                  </a:lnTo>
                  <a:lnTo>
                    <a:pt x="995" y="19"/>
                  </a:lnTo>
                  <a:lnTo>
                    <a:pt x="968" y="16"/>
                  </a:lnTo>
                  <a:lnTo>
                    <a:pt x="968" y="16"/>
                  </a:lnTo>
                  <a:lnTo>
                    <a:pt x="920" y="8"/>
                  </a:lnTo>
                  <a:lnTo>
                    <a:pt x="920" y="8"/>
                  </a:lnTo>
                  <a:lnTo>
                    <a:pt x="869" y="2"/>
                  </a:lnTo>
                  <a:lnTo>
                    <a:pt x="869" y="2"/>
                  </a:lnTo>
                  <a:lnTo>
                    <a:pt x="845" y="0"/>
                  </a:lnTo>
                  <a:lnTo>
                    <a:pt x="821" y="0"/>
                  </a:lnTo>
                  <a:lnTo>
                    <a:pt x="794" y="0"/>
                  </a:lnTo>
                  <a:lnTo>
                    <a:pt x="770" y="0"/>
                  </a:lnTo>
                  <a:lnTo>
                    <a:pt x="770" y="0"/>
                  </a:lnTo>
                  <a:lnTo>
                    <a:pt x="719" y="2"/>
                  </a:lnTo>
                  <a:lnTo>
                    <a:pt x="671" y="8"/>
                  </a:lnTo>
                  <a:lnTo>
                    <a:pt x="671" y="8"/>
                  </a:lnTo>
                  <a:lnTo>
                    <a:pt x="619" y="16"/>
                  </a:lnTo>
                  <a:lnTo>
                    <a:pt x="571" y="29"/>
                  </a:lnTo>
                  <a:lnTo>
                    <a:pt x="523" y="43"/>
                  </a:lnTo>
                  <a:lnTo>
                    <a:pt x="475" y="61"/>
                  </a:lnTo>
                  <a:lnTo>
                    <a:pt x="475" y="61"/>
                  </a:lnTo>
                  <a:lnTo>
                    <a:pt x="429" y="83"/>
                  </a:lnTo>
                  <a:lnTo>
                    <a:pt x="386" y="110"/>
                  </a:lnTo>
                  <a:lnTo>
                    <a:pt x="386" y="110"/>
                  </a:lnTo>
                  <a:lnTo>
                    <a:pt x="343" y="139"/>
                  </a:lnTo>
                  <a:lnTo>
                    <a:pt x="325" y="158"/>
                  </a:lnTo>
                  <a:lnTo>
                    <a:pt x="306" y="177"/>
                  </a:lnTo>
                  <a:lnTo>
                    <a:pt x="306" y="177"/>
                  </a:lnTo>
                  <a:lnTo>
                    <a:pt x="287" y="195"/>
                  </a:lnTo>
                  <a:lnTo>
                    <a:pt x="271" y="217"/>
                  </a:lnTo>
                  <a:lnTo>
                    <a:pt x="257" y="241"/>
                  </a:lnTo>
                  <a:lnTo>
                    <a:pt x="244" y="265"/>
                  </a:lnTo>
                  <a:lnTo>
                    <a:pt x="244" y="265"/>
                  </a:lnTo>
                  <a:lnTo>
                    <a:pt x="236" y="292"/>
                  </a:lnTo>
                  <a:lnTo>
                    <a:pt x="231" y="316"/>
                  </a:lnTo>
                  <a:lnTo>
                    <a:pt x="225" y="343"/>
                  </a:lnTo>
                  <a:lnTo>
                    <a:pt x="225" y="373"/>
                  </a:lnTo>
                  <a:lnTo>
                    <a:pt x="225" y="373"/>
                  </a:lnTo>
                  <a:lnTo>
                    <a:pt x="225" y="445"/>
                  </a:lnTo>
                  <a:lnTo>
                    <a:pt x="225" y="456"/>
                  </a:lnTo>
                  <a:lnTo>
                    <a:pt x="225" y="456"/>
                  </a:lnTo>
                  <a:lnTo>
                    <a:pt x="225" y="466"/>
                  </a:lnTo>
                  <a:lnTo>
                    <a:pt x="225" y="466"/>
                  </a:lnTo>
                  <a:lnTo>
                    <a:pt x="228" y="488"/>
                  </a:lnTo>
                  <a:lnTo>
                    <a:pt x="228" y="488"/>
                  </a:lnTo>
                  <a:lnTo>
                    <a:pt x="231" y="496"/>
                  </a:lnTo>
                  <a:lnTo>
                    <a:pt x="231" y="496"/>
                  </a:lnTo>
                  <a:lnTo>
                    <a:pt x="201" y="507"/>
                  </a:lnTo>
                  <a:lnTo>
                    <a:pt x="201" y="507"/>
                  </a:lnTo>
                  <a:lnTo>
                    <a:pt x="172" y="520"/>
                  </a:lnTo>
                  <a:lnTo>
                    <a:pt x="145" y="533"/>
                  </a:lnTo>
                  <a:lnTo>
                    <a:pt x="145" y="533"/>
                  </a:lnTo>
                  <a:lnTo>
                    <a:pt x="115" y="552"/>
                  </a:lnTo>
                  <a:lnTo>
                    <a:pt x="105" y="563"/>
                  </a:lnTo>
                  <a:lnTo>
                    <a:pt x="91" y="574"/>
                  </a:lnTo>
                  <a:lnTo>
                    <a:pt x="91" y="574"/>
                  </a:lnTo>
                  <a:lnTo>
                    <a:pt x="78" y="585"/>
                  </a:lnTo>
                  <a:lnTo>
                    <a:pt x="67" y="595"/>
                  </a:lnTo>
                  <a:lnTo>
                    <a:pt x="62" y="603"/>
                  </a:lnTo>
                  <a:lnTo>
                    <a:pt x="62" y="603"/>
                  </a:lnTo>
                  <a:lnTo>
                    <a:pt x="56" y="609"/>
                  </a:lnTo>
                  <a:lnTo>
                    <a:pt x="46" y="622"/>
                  </a:lnTo>
                  <a:lnTo>
                    <a:pt x="46" y="622"/>
                  </a:lnTo>
                  <a:lnTo>
                    <a:pt x="38" y="635"/>
                  </a:lnTo>
                  <a:lnTo>
                    <a:pt x="30" y="651"/>
                  </a:lnTo>
                  <a:lnTo>
                    <a:pt x="30" y="651"/>
                  </a:lnTo>
                  <a:lnTo>
                    <a:pt x="16" y="681"/>
                  </a:lnTo>
                  <a:lnTo>
                    <a:pt x="16" y="681"/>
                  </a:lnTo>
                  <a:lnTo>
                    <a:pt x="8" y="713"/>
                  </a:lnTo>
                  <a:lnTo>
                    <a:pt x="8" y="713"/>
                  </a:lnTo>
                  <a:lnTo>
                    <a:pt x="3" y="745"/>
                  </a:lnTo>
                  <a:lnTo>
                    <a:pt x="0" y="778"/>
                  </a:lnTo>
                  <a:lnTo>
                    <a:pt x="0" y="778"/>
                  </a:lnTo>
                  <a:lnTo>
                    <a:pt x="0" y="810"/>
                  </a:lnTo>
                  <a:lnTo>
                    <a:pt x="0" y="810"/>
                  </a:lnTo>
                  <a:lnTo>
                    <a:pt x="0" y="818"/>
                  </a:lnTo>
                  <a:lnTo>
                    <a:pt x="3" y="826"/>
                  </a:lnTo>
                  <a:lnTo>
                    <a:pt x="3" y="842"/>
                  </a:lnTo>
                  <a:lnTo>
                    <a:pt x="5" y="850"/>
                  </a:lnTo>
                  <a:lnTo>
                    <a:pt x="5" y="855"/>
                  </a:lnTo>
                  <a:lnTo>
                    <a:pt x="5" y="855"/>
                  </a:lnTo>
                  <a:lnTo>
                    <a:pt x="5" y="858"/>
                  </a:lnTo>
                  <a:lnTo>
                    <a:pt x="5" y="858"/>
                  </a:lnTo>
                  <a:lnTo>
                    <a:pt x="5" y="858"/>
                  </a:lnTo>
                  <a:lnTo>
                    <a:pt x="8" y="874"/>
                  </a:lnTo>
                  <a:lnTo>
                    <a:pt x="11" y="882"/>
                  </a:lnTo>
                  <a:lnTo>
                    <a:pt x="14" y="890"/>
                  </a:lnTo>
                  <a:lnTo>
                    <a:pt x="19" y="906"/>
                  </a:lnTo>
                  <a:lnTo>
                    <a:pt x="19" y="906"/>
                  </a:lnTo>
                  <a:lnTo>
                    <a:pt x="24" y="920"/>
                  </a:lnTo>
                  <a:lnTo>
                    <a:pt x="24" y="920"/>
                  </a:lnTo>
                  <a:lnTo>
                    <a:pt x="30" y="936"/>
                  </a:lnTo>
                  <a:lnTo>
                    <a:pt x="30" y="936"/>
                  </a:lnTo>
                  <a:lnTo>
                    <a:pt x="46" y="965"/>
                  </a:lnTo>
                  <a:lnTo>
                    <a:pt x="54" y="979"/>
                  </a:lnTo>
                  <a:lnTo>
                    <a:pt x="62" y="992"/>
                  </a:lnTo>
                  <a:lnTo>
                    <a:pt x="62" y="992"/>
                  </a:lnTo>
                  <a:lnTo>
                    <a:pt x="80" y="1016"/>
                  </a:lnTo>
                  <a:lnTo>
                    <a:pt x="80" y="1016"/>
                  </a:lnTo>
                  <a:lnTo>
                    <a:pt x="102" y="1040"/>
                  </a:lnTo>
                  <a:lnTo>
                    <a:pt x="102" y="1040"/>
                  </a:lnTo>
                  <a:lnTo>
                    <a:pt x="126" y="1062"/>
                  </a:lnTo>
                  <a:lnTo>
                    <a:pt x="148" y="1083"/>
                  </a:lnTo>
                  <a:lnTo>
                    <a:pt x="148" y="1083"/>
                  </a:lnTo>
                  <a:lnTo>
                    <a:pt x="172" y="1102"/>
                  </a:lnTo>
                  <a:lnTo>
                    <a:pt x="172" y="1102"/>
                  </a:lnTo>
                  <a:lnTo>
                    <a:pt x="196" y="1121"/>
                  </a:lnTo>
                  <a:lnTo>
                    <a:pt x="196" y="1121"/>
                  </a:lnTo>
                  <a:lnTo>
                    <a:pt x="247" y="1153"/>
                  </a:lnTo>
                  <a:lnTo>
                    <a:pt x="274" y="1169"/>
                  </a:lnTo>
                  <a:lnTo>
                    <a:pt x="274" y="1169"/>
                  </a:lnTo>
                  <a:lnTo>
                    <a:pt x="300" y="1185"/>
                  </a:lnTo>
                  <a:lnTo>
                    <a:pt x="300" y="1185"/>
                  </a:lnTo>
                  <a:lnTo>
                    <a:pt x="327" y="1199"/>
                  </a:lnTo>
                  <a:lnTo>
                    <a:pt x="327" y="1199"/>
                  </a:lnTo>
                  <a:lnTo>
                    <a:pt x="325" y="1207"/>
                  </a:lnTo>
                  <a:lnTo>
                    <a:pt x="325" y="1207"/>
                  </a:lnTo>
                  <a:lnTo>
                    <a:pt x="316" y="1225"/>
                  </a:lnTo>
                  <a:lnTo>
                    <a:pt x="311" y="1244"/>
                  </a:lnTo>
                  <a:lnTo>
                    <a:pt x="311" y="1244"/>
                  </a:lnTo>
                  <a:lnTo>
                    <a:pt x="306" y="1263"/>
                  </a:lnTo>
                  <a:lnTo>
                    <a:pt x="303" y="1282"/>
                  </a:lnTo>
                  <a:lnTo>
                    <a:pt x="303" y="1303"/>
                  </a:lnTo>
                  <a:lnTo>
                    <a:pt x="303" y="1322"/>
                  </a:lnTo>
                  <a:lnTo>
                    <a:pt x="303" y="1322"/>
                  </a:lnTo>
                  <a:lnTo>
                    <a:pt x="306" y="1341"/>
                  </a:lnTo>
                  <a:lnTo>
                    <a:pt x="306" y="1341"/>
                  </a:lnTo>
                  <a:lnTo>
                    <a:pt x="311" y="1362"/>
                  </a:lnTo>
                  <a:lnTo>
                    <a:pt x="316" y="1381"/>
                  </a:lnTo>
                  <a:lnTo>
                    <a:pt x="316" y="1381"/>
                  </a:lnTo>
                  <a:lnTo>
                    <a:pt x="325" y="1397"/>
                  </a:lnTo>
                  <a:lnTo>
                    <a:pt x="330" y="1408"/>
                  </a:lnTo>
                  <a:lnTo>
                    <a:pt x="330" y="1408"/>
                  </a:lnTo>
                  <a:lnTo>
                    <a:pt x="330" y="1408"/>
                  </a:lnTo>
                  <a:lnTo>
                    <a:pt x="330" y="1408"/>
                  </a:lnTo>
                  <a:lnTo>
                    <a:pt x="330" y="1411"/>
                  </a:lnTo>
                  <a:lnTo>
                    <a:pt x="333" y="1411"/>
                  </a:lnTo>
                  <a:lnTo>
                    <a:pt x="335" y="1416"/>
                  </a:lnTo>
                  <a:lnTo>
                    <a:pt x="335" y="1416"/>
                  </a:lnTo>
                  <a:lnTo>
                    <a:pt x="343" y="1429"/>
                  </a:lnTo>
                  <a:lnTo>
                    <a:pt x="343" y="1429"/>
                  </a:lnTo>
                  <a:lnTo>
                    <a:pt x="365" y="1461"/>
                  </a:lnTo>
                  <a:lnTo>
                    <a:pt x="378" y="1475"/>
                  </a:lnTo>
                  <a:lnTo>
                    <a:pt x="378" y="1475"/>
                  </a:lnTo>
                  <a:lnTo>
                    <a:pt x="389" y="1488"/>
                  </a:lnTo>
                  <a:lnTo>
                    <a:pt x="389" y="1488"/>
                  </a:lnTo>
                  <a:lnTo>
                    <a:pt x="416" y="1515"/>
                  </a:lnTo>
                  <a:lnTo>
                    <a:pt x="426" y="1529"/>
                  </a:lnTo>
                  <a:lnTo>
                    <a:pt x="426" y="1529"/>
                  </a:lnTo>
                  <a:lnTo>
                    <a:pt x="440" y="1539"/>
                  </a:lnTo>
                  <a:lnTo>
                    <a:pt x="469" y="1563"/>
                  </a:lnTo>
                  <a:lnTo>
                    <a:pt x="469" y="1563"/>
                  </a:lnTo>
                  <a:lnTo>
                    <a:pt x="499" y="1585"/>
                  </a:lnTo>
                  <a:lnTo>
                    <a:pt x="499" y="1585"/>
                  </a:lnTo>
                  <a:lnTo>
                    <a:pt x="512" y="1595"/>
                  </a:lnTo>
                  <a:lnTo>
                    <a:pt x="528" y="1604"/>
                  </a:lnTo>
                  <a:lnTo>
                    <a:pt x="528" y="1604"/>
                  </a:lnTo>
                  <a:lnTo>
                    <a:pt x="558" y="1622"/>
                  </a:lnTo>
                  <a:lnTo>
                    <a:pt x="590" y="1641"/>
                  </a:lnTo>
                  <a:lnTo>
                    <a:pt x="606" y="1649"/>
                  </a:lnTo>
                  <a:lnTo>
                    <a:pt x="606" y="1649"/>
                  </a:lnTo>
                  <a:lnTo>
                    <a:pt x="622" y="1657"/>
                  </a:lnTo>
                  <a:lnTo>
                    <a:pt x="654" y="1670"/>
                  </a:lnTo>
                  <a:lnTo>
                    <a:pt x="654" y="1670"/>
                  </a:lnTo>
                  <a:lnTo>
                    <a:pt x="687" y="1684"/>
                  </a:lnTo>
                  <a:lnTo>
                    <a:pt x="721" y="1697"/>
                  </a:lnTo>
                  <a:lnTo>
                    <a:pt x="721" y="1697"/>
                  </a:lnTo>
                  <a:lnTo>
                    <a:pt x="789" y="1719"/>
                  </a:lnTo>
                  <a:lnTo>
                    <a:pt x="789" y="1719"/>
                  </a:lnTo>
                  <a:lnTo>
                    <a:pt x="807" y="1722"/>
                  </a:lnTo>
                  <a:lnTo>
                    <a:pt x="823" y="1727"/>
                  </a:lnTo>
                  <a:lnTo>
                    <a:pt x="858" y="1732"/>
                  </a:lnTo>
                  <a:lnTo>
                    <a:pt x="858" y="1732"/>
                  </a:lnTo>
                  <a:lnTo>
                    <a:pt x="893" y="1740"/>
                  </a:lnTo>
                  <a:lnTo>
                    <a:pt x="928" y="1746"/>
                  </a:lnTo>
                  <a:lnTo>
                    <a:pt x="947" y="1748"/>
                  </a:lnTo>
                  <a:lnTo>
                    <a:pt x="955" y="1748"/>
                  </a:lnTo>
                  <a:lnTo>
                    <a:pt x="963" y="1751"/>
                  </a:lnTo>
                  <a:lnTo>
                    <a:pt x="998" y="1754"/>
                  </a:lnTo>
                  <a:lnTo>
                    <a:pt x="998" y="1754"/>
                  </a:lnTo>
                  <a:lnTo>
                    <a:pt x="1032" y="1756"/>
                  </a:lnTo>
                  <a:lnTo>
                    <a:pt x="1070" y="1759"/>
                  </a:lnTo>
                  <a:lnTo>
                    <a:pt x="1121" y="1759"/>
                  </a:lnTo>
                  <a:lnTo>
                    <a:pt x="1121" y="1762"/>
                  </a:lnTo>
                  <a:lnTo>
                    <a:pt x="1140" y="1762"/>
                  </a:lnTo>
                  <a:lnTo>
                    <a:pt x="1148" y="1762"/>
                  </a:lnTo>
                  <a:lnTo>
                    <a:pt x="1164" y="1788"/>
                  </a:lnTo>
                  <a:lnTo>
                    <a:pt x="1164" y="1788"/>
                  </a:lnTo>
                  <a:lnTo>
                    <a:pt x="1191" y="1821"/>
                  </a:lnTo>
                  <a:lnTo>
                    <a:pt x="1191" y="1821"/>
                  </a:lnTo>
                  <a:lnTo>
                    <a:pt x="1215" y="1853"/>
                  </a:lnTo>
                  <a:lnTo>
                    <a:pt x="1215" y="1853"/>
                  </a:lnTo>
                  <a:lnTo>
                    <a:pt x="1242" y="1885"/>
                  </a:lnTo>
                  <a:lnTo>
                    <a:pt x="1242" y="1885"/>
                  </a:lnTo>
                  <a:lnTo>
                    <a:pt x="1271" y="1915"/>
                  </a:lnTo>
                  <a:lnTo>
                    <a:pt x="1271" y="1915"/>
                  </a:lnTo>
                  <a:lnTo>
                    <a:pt x="1303" y="1941"/>
                  </a:lnTo>
                  <a:lnTo>
                    <a:pt x="1303" y="1941"/>
                  </a:lnTo>
                  <a:lnTo>
                    <a:pt x="1333" y="1968"/>
                  </a:lnTo>
                  <a:lnTo>
                    <a:pt x="1333" y="1968"/>
                  </a:lnTo>
                  <a:lnTo>
                    <a:pt x="1368" y="1992"/>
                  </a:lnTo>
                  <a:lnTo>
                    <a:pt x="1368" y="1992"/>
                  </a:lnTo>
                  <a:lnTo>
                    <a:pt x="1400" y="2016"/>
                  </a:lnTo>
                  <a:lnTo>
                    <a:pt x="1400" y="2016"/>
                  </a:lnTo>
                  <a:lnTo>
                    <a:pt x="1435" y="2038"/>
                  </a:lnTo>
                  <a:lnTo>
                    <a:pt x="1472" y="2059"/>
                  </a:lnTo>
                  <a:lnTo>
                    <a:pt x="1472" y="2059"/>
                  </a:lnTo>
                  <a:lnTo>
                    <a:pt x="1507" y="2078"/>
                  </a:lnTo>
                  <a:lnTo>
                    <a:pt x="1507" y="2078"/>
                  </a:lnTo>
                  <a:lnTo>
                    <a:pt x="1582" y="2110"/>
                  </a:lnTo>
                  <a:lnTo>
                    <a:pt x="1582" y="2110"/>
                  </a:lnTo>
                  <a:lnTo>
                    <a:pt x="1620" y="2124"/>
                  </a:lnTo>
                  <a:lnTo>
                    <a:pt x="1639" y="2132"/>
                  </a:lnTo>
                  <a:lnTo>
                    <a:pt x="1660" y="2137"/>
                  </a:lnTo>
                  <a:lnTo>
                    <a:pt x="1660" y="2137"/>
                  </a:lnTo>
                  <a:lnTo>
                    <a:pt x="1738" y="2161"/>
                  </a:lnTo>
                  <a:lnTo>
                    <a:pt x="1738" y="2161"/>
                  </a:lnTo>
                  <a:lnTo>
                    <a:pt x="1818" y="2177"/>
                  </a:lnTo>
                  <a:lnTo>
                    <a:pt x="1818" y="2177"/>
                  </a:lnTo>
                  <a:lnTo>
                    <a:pt x="1898" y="2191"/>
                  </a:lnTo>
                  <a:lnTo>
                    <a:pt x="1898" y="2191"/>
                  </a:lnTo>
                  <a:lnTo>
                    <a:pt x="1979" y="2199"/>
                  </a:lnTo>
                  <a:lnTo>
                    <a:pt x="1979" y="2199"/>
                  </a:lnTo>
                  <a:lnTo>
                    <a:pt x="2060" y="2204"/>
                  </a:lnTo>
                  <a:lnTo>
                    <a:pt x="2060" y="2204"/>
                  </a:lnTo>
                  <a:lnTo>
                    <a:pt x="2100" y="2202"/>
                  </a:lnTo>
                  <a:lnTo>
                    <a:pt x="2140" y="2202"/>
                  </a:lnTo>
                  <a:lnTo>
                    <a:pt x="2140" y="2202"/>
                  </a:lnTo>
                  <a:lnTo>
                    <a:pt x="2220" y="2193"/>
                  </a:lnTo>
                  <a:lnTo>
                    <a:pt x="2301" y="2180"/>
                  </a:lnTo>
                  <a:lnTo>
                    <a:pt x="2301" y="2180"/>
                  </a:lnTo>
                  <a:lnTo>
                    <a:pt x="2220" y="2191"/>
                  </a:lnTo>
                  <a:lnTo>
                    <a:pt x="2140" y="2193"/>
                  </a:lnTo>
                  <a:lnTo>
                    <a:pt x="2140" y="2193"/>
                  </a:lnTo>
                  <a:lnTo>
                    <a:pt x="2100" y="2196"/>
                  </a:lnTo>
                  <a:lnTo>
                    <a:pt x="2060" y="2193"/>
                  </a:lnTo>
                  <a:lnTo>
                    <a:pt x="2060" y="2193"/>
                  </a:lnTo>
                  <a:lnTo>
                    <a:pt x="1979" y="2188"/>
                  </a:lnTo>
                  <a:lnTo>
                    <a:pt x="1979" y="2188"/>
                  </a:lnTo>
                  <a:lnTo>
                    <a:pt x="1898" y="2177"/>
                  </a:lnTo>
                  <a:lnTo>
                    <a:pt x="1898" y="2177"/>
                  </a:lnTo>
                  <a:lnTo>
                    <a:pt x="1821" y="2161"/>
                  </a:lnTo>
                  <a:lnTo>
                    <a:pt x="1821" y="2161"/>
                  </a:lnTo>
                  <a:lnTo>
                    <a:pt x="1743" y="2143"/>
                  </a:lnTo>
                  <a:lnTo>
                    <a:pt x="1743" y="2143"/>
                  </a:lnTo>
                  <a:lnTo>
                    <a:pt x="1665" y="2116"/>
                  </a:lnTo>
                  <a:lnTo>
                    <a:pt x="1646" y="2110"/>
                  </a:lnTo>
                  <a:lnTo>
                    <a:pt x="1628" y="2102"/>
                  </a:lnTo>
                  <a:lnTo>
                    <a:pt x="1628" y="2102"/>
                  </a:lnTo>
                  <a:lnTo>
                    <a:pt x="1593" y="2089"/>
                  </a:lnTo>
                  <a:lnTo>
                    <a:pt x="1593" y="2089"/>
                  </a:lnTo>
                  <a:lnTo>
                    <a:pt x="1521" y="2054"/>
                  </a:lnTo>
                  <a:lnTo>
                    <a:pt x="1521" y="2054"/>
                  </a:lnTo>
                  <a:lnTo>
                    <a:pt x="1486" y="2035"/>
                  </a:lnTo>
                  <a:lnTo>
                    <a:pt x="1451" y="2014"/>
                  </a:lnTo>
                  <a:lnTo>
                    <a:pt x="1451" y="2014"/>
                  </a:lnTo>
                  <a:lnTo>
                    <a:pt x="1416" y="1992"/>
                  </a:lnTo>
                  <a:lnTo>
                    <a:pt x="1416" y="1992"/>
                  </a:lnTo>
                  <a:lnTo>
                    <a:pt x="1384" y="1968"/>
                  </a:lnTo>
                  <a:lnTo>
                    <a:pt x="1384" y="1968"/>
                  </a:lnTo>
                  <a:lnTo>
                    <a:pt x="1354" y="1944"/>
                  </a:lnTo>
                  <a:lnTo>
                    <a:pt x="1354" y="1944"/>
                  </a:lnTo>
                  <a:lnTo>
                    <a:pt x="1325" y="1917"/>
                  </a:lnTo>
                  <a:lnTo>
                    <a:pt x="1325" y="1917"/>
                  </a:lnTo>
                  <a:lnTo>
                    <a:pt x="1295" y="1891"/>
                  </a:lnTo>
                  <a:lnTo>
                    <a:pt x="1295" y="1891"/>
                  </a:lnTo>
                  <a:lnTo>
                    <a:pt x="1269" y="1861"/>
                  </a:lnTo>
                  <a:lnTo>
                    <a:pt x="1269" y="1861"/>
                  </a:lnTo>
                  <a:lnTo>
                    <a:pt x="1242" y="1831"/>
                  </a:lnTo>
                  <a:lnTo>
                    <a:pt x="1242" y="1831"/>
                  </a:lnTo>
                  <a:lnTo>
                    <a:pt x="1217" y="1799"/>
                  </a:lnTo>
                  <a:lnTo>
                    <a:pt x="1217" y="1799"/>
                  </a:lnTo>
                  <a:lnTo>
                    <a:pt x="1196" y="1767"/>
                  </a:lnTo>
                  <a:lnTo>
                    <a:pt x="1175" y="1735"/>
                  </a:lnTo>
                  <a:lnTo>
                    <a:pt x="1169" y="1724"/>
                  </a:lnTo>
                  <a:lnTo>
                    <a:pt x="1159" y="1724"/>
                  </a:lnTo>
                  <a:lnTo>
                    <a:pt x="1159" y="1724"/>
                  </a:lnTo>
                  <a:lnTo>
                    <a:pt x="1140" y="1722"/>
                  </a:lnTo>
                  <a:lnTo>
                    <a:pt x="1070" y="1719"/>
                  </a:lnTo>
                  <a:lnTo>
                    <a:pt x="1070" y="1719"/>
                  </a:lnTo>
                  <a:lnTo>
                    <a:pt x="1038" y="1716"/>
                  </a:lnTo>
                  <a:lnTo>
                    <a:pt x="1003" y="1713"/>
                  </a:lnTo>
                  <a:lnTo>
                    <a:pt x="968" y="1708"/>
                  </a:lnTo>
                  <a:lnTo>
                    <a:pt x="960" y="1708"/>
                  </a:lnTo>
                  <a:lnTo>
                    <a:pt x="952" y="1705"/>
                  </a:lnTo>
                  <a:lnTo>
                    <a:pt x="936" y="1703"/>
                  </a:lnTo>
                  <a:lnTo>
                    <a:pt x="901" y="1697"/>
                  </a:lnTo>
                  <a:lnTo>
                    <a:pt x="901" y="1697"/>
                  </a:lnTo>
                  <a:lnTo>
                    <a:pt x="866" y="1692"/>
                  </a:lnTo>
                  <a:lnTo>
                    <a:pt x="834" y="1681"/>
                  </a:lnTo>
                  <a:lnTo>
                    <a:pt x="818" y="1679"/>
                  </a:lnTo>
                  <a:lnTo>
                    <a:pt x="818" y="1679"/>
                  </a:lnTo>
                  <a:lnTo>
                    <a:pt x="802" y="1673"/>
                  </a:lnTo>
                  <a:lnTo>
                    <a:pt x="802" y="1673"/>
                  </a:lnTo>
                  <a:lnTo>
                    <a:pt x="737" y="1654"/>
                  </a:lnTo>
                  <a:lnTo>
                    <a:pt x="705" y="1641"/>
                  </a:lnTo>
                  <a:lnTo>
                    <a:pt x="705" y="1641"/>
                  </a:lnTo>
                  <a:lnTo>
                    <a:pt x="673" y="1628"/>
                  </a:lnTo>
                  <a:lnTo>
                    <a:pt x="644" y="1614"/>
                  </a:lnTo>
                  <a:lnTo>
                    <a:pt x="644" y="1614"/>
                  </a:lnTo>
                  <a:lnTo>
                    <a:pt x="628" y="1606"/>
                  </a:lnTo>
                  <a:lnTo>
                    <a:pt x="612" y="1598"/>
                  </a:lnTo>
                  <a:lnTo>
                    <a:pt x="582" y="1582"/>
                  </a:lnTo>
                  <a:lnTo>
                    <a:pt x="582" y="1582"/>
                  </a:lnTo>
                  <a:lnTo>
                    <a:pt x="555" y="1563"/>
                  </a:lnTo>
                  <a:lnTo>
                    <a:pt x="542" y="1555"/>
                  </a:lnTo>
                  <a:lnTo>
                    <a:pt x="542" y="1555"/>
                  </a:lnTo>
                  <a:lnTo>
                    <a:pt x="526" y="1545"/>
                  </a:lnTo>
                  <a:lnTo>
                    <a:pt x="499" y="1523"/>
                  </a:lnTo>
                  <a:lnTo>
                    <a:pt x="475" y="1501"/>
                  </a:lnTo>
                  <a:lnTo>
                    <a:pt x="475" y="1501"/>
                  </a:lnTo>
                  <a:lnTo>
                    <a:pt x="461" y="1491"/>
                  </a:lnTo>
                  <a:lnTo>
                    <a:pt x="450" y="1480"/>
                  </a:lnTo>
                  <a:lnTo>
                    <a:pt x="450" y="1480"/>
                  </a:lnTo>
                  <a:lnTo>
                    <a:pt x="429" y="1456"/>
                  </a:lnTo>
                  <a:lnTo>
                    <a:pt x="429" y="1456"/>
                  </a:lnTo>
                  <a:lnTo>
                    <a:pt x="419" y="1442"/>
                  </a:lnTo>
                  <a:lnTo>
                    <a:pt x="408" y="1429"/>
                  </a:lnTo>
                  <a:lnTo>
                    <a:pt x="408" y="1429"/>
                  </a:lnTo>
                  <a:lnTo>
                    <a:pt x="389" y="1402"/>
                  </a:lnTo>
                  <a:lnTo>
                    <a:pt x="389" y="1402"/>
                  </a:lnTo>
                  <a:lnTo>
                    <a:pt x="381" y="1389"/>
                  </a:lnTo>
                  <a:lnTo>
                    <a:pt x="375" y="1381"/>
                  </a:lnTo>
                  <a:lnTo>
                    <a:pt x="373" y="1376"/>
                  </a:lnTo>
                  <a:lnTo>
                    <a:pt x="373" y="1376"/>
                  </a:lnTo>
                  <a:lnTo>
                    <a:pt x="367" y="1362"/>
                  </a:lnTo>
                  <a:lnTo>
                    <a:pt x="362" y="1346"/>
                  </a:lnTo>
                  <a:lnTo>
                    <a:pt x="360" y="1333"/>
                  </a:lnTo>
                  <a:lnTo>
                    <a:pt x="360" y="1333"/>
                  </a:lnTo>
                  <a:lnTo>
                    <a:pt x="357" y="1317"/>
                  </a:lnTo>
                  <a:lnTo>
                    <a:pt x="357" y="1317"/>
                  </a:lnTo>
                  <a:lnTo>
                    <a:pt x="357" y="1287"/>
                  </a:lnTo>
                  <a:lnTo>
                    <a:pt x="365" y="1258"/>
                  </a:lnTo>
                  <a:lnTo>
                    <a:pt x="365" y="1258"/>
                  </a:lnTo>
                  <a:lnTo>
                    <a:pt x="373" y="1231"/>
                  </a:lnTo>
                  <a:lnTo>
                    <a:pt x="373" y="1231"/>
                  </a:lnTo>
                  <a:lnTo>
                    <a:pt x="381" y="1217"/>
                  </a:lnTo>
                  <a:lnTo>
                    <a:pt x="381" y="1217"/>
                  </a:lnTo>
                  <a:lnTo>
                    <a:pt x="384" y="1209"/>
                  </a:lnTo>
                  <a:lnTo>
                    <a:pt x="384" y="1209"/>
                  </a:lnTo>
                  <a:lnTo>
                    <a:pt x="389" y="1204"/>
                  </a:lnTo>
                  <a:lnTo>
                    <a:pt x="408" y="1177"/>
                  </a:lnTo>
                  <a:lnTo>
                    <a:pt x="378" y="1164"/>
                  </a:lnTo>
                  <a:lnTo>
                    <a:pt x="378" y="1164"/>
                  </a:lnTo>
                  <a:lnTo>
                    <a:pt x="327" y="1134"/>
                  </a:lnTo>
                  <a:lnTo>
                    <a:pt x="327" y="1134"/>
                  </a:lnTo>
                  <a:lnTo>
                    <a:pt x="303" y="1121"/>
                  </a:lnTo>
                  <a:lnTo>
                    <a:pt x="279" y="1105"/>
                  </a:lnTo>
                  <a:lnTo>
                    <a:pt x="279" y="1105"/>
                  </a:lnTo>
                  <a:lnTo>
                    <a:pt x="231" y="1072"/>
                  </a:lnTo>
                  <a:lnTo>
                    <a:pt x="231" y="1072"/>
                  </a:lnTo>
                  <a:lnTo>
                    <a:pt x="207" y="1056"/>
                  </a:lnTo>
                  <a:lnTo>
                    <a:pt x="207" y="1056"/>
                  </a:lnTo>
                  <a:lnTo>
                    <a:pt x="185" y="1038"/>
                  </a:lnTo>
                  <a:lnTo>
                    <a:pt x="185" y="1038"/>
                  </a:lnTo>
                  <a:lnTo>
                    <a:pt x="145" y="1000"/>
                  </a:lnTo>
                  <a:lnTo>
                    <a:pt x="145" y="1000"/>
                  </a:lnTo>
                  <a:lnTo>
                    <a:pt x="126" y="979"/>
                  </a:lnTo>
                  <a:lnTo>
                    <a:pt x="126" y="979"/>
                  </a:lnTo>
                  <a:lnTo>
                    <a:pt x="110" y="957"/>
                  </a:lnTo>
                  <a:lnTo>
                    <a:pt x="102" y="946"/>
                  </a:lnTo>
                  <a:lnTo>
                    <a:pt x="97" y="936"/>
                  </a:lnTo>
                  <a:lnTo>
                    <a:pt x="97" y="936"/>
                  </a:lnTo>
                  <a:lnTo>
                    <a:pt x="83" y="912"/>
                  </a:lnTo>
                  <a:lnTo>
                    <a:pt x="83" y="912"/>
                  </a:lnTo>
                  <a:lnTo>
                    <a:pt x="80" y="898"/>
                  </a:lnTo>
                  <a:lnTo>
                    <a:pt x="80" y="898"/>
                  </a:lnTo>
                  <a:lnTo>
                    <a:pt x="75" y="887"/>
                  </a:lnTo>
                  <a:lnTo>
                    <a:pt x="70" y="874"/>
                  </a:lnTo>
                  <a:lnTo>
                    <a:pt x="70" y="869"/>
                  </a:lnTo>
                  <a:lnTo>
                    <a:pt x="67" y="861"/>
                  </a:lnTo>
                  <a:lnTo>
                    <a:pt x="64" y="847"/>
                  </a:lnTo>
                  <a:lnTo>
                    <a:pt x="64" y="847"/>
                  </a:lnTo>
                  <a:lnTo>
                    <a:pt x="64" y="847"/>
                  </a:lnTo>
                  <a:lnTo>
                    <a:pt x="64" y="844"/>
                  </a:lnTo>
                  <a:lnTo>
                    <a:pt x="64" y="842"/>
                  </a:lnTo>
                  <a:lnTo>
                    <a:pt x="64" y="834"/>
                  </a:lnTo>
                  <a:lnTo>
                    <a:pt x="62" y="820"/>
                  </a:lnTo>
                  <a:lnTo>
                    <a:pt x="62" y="815"/>
                  </a:lnTo>
                  <a:lnTo>
                    <a:pt x="62" y="815"/>
                  </a:lnTo>
                  <a:lnTo>
                    <a:pt x="62" y="807"/>
                  </a:lnTo>
                  <a:lnTo>
                    <a:pt x="62" y="807"/>
                  </a:lnTo>
                  <a:lnTo>
                    <a:pt x="59" y="780"/>
                  </a:lnTo>
                  <a:lnTo>
                    <a:pt x="62" y="753"/>
                  </a:lnTo>
                  <a:lnTo>
                    <a:pt x="67" y="727"/>
                  </a:lnTo>
                  <a:lnTo>
                    <a:pt x="67" y="727"/>
                  </a:lnTo>
                  <a:lnTo>
                    <a:pt x="75" y="703"/>
                  </a:lnTo>
                  <a:lnTo>
                    <a:pt x="75" y="703"/>
                  </a:lnTo>
                  <a:lnTo>
                    <a:pt x="86" y="678"/>
                  </a:lnTo>
                  <a:lnTo>
                    <a:pt x="91" y="668"/>
                  </a:lnTo>
                  <a:lnTo>
                    <a:pt x="91" y="668"/>
                  </a:lnTo>
                  <a:lnTo>
                    <a:pt x="99" y="657"/>
                  </a:lnTo>
                  <a:lnTo>
                    <a:pt x="105" y="649"/>
                  </a:lnTo>
                  <a:lnTo>
                    <a:pt x="105" y="649"/>
                  </a:lnTo>
                  <a:lnTo>
                    <a:pt x="110" y="644"/>
                  </a:lnTo>
                  <a:lnTo>
                    <a:pt x="115" y="638"/>
                  </a:lnTo>
                  <a:lnTo>
                    <a:pt x="123" y="627"/>
                  </a:lnTo>
                  <a:lnTo>
                    <a:pt x="123" y="627"/>
                  </a:lnTo>
                  <a:lnTo>
                    <a:pt x="132" y="619"/>
                  </a:lnTo>
                  <a:lnTo>
                    <a:pt x="142" y="611"/>
                  </a:lnTo>
                  <a:lnTo>
                    <a:pt x="153" y="603"/>
                  </a:lnTo>
                  <a:lnTo>
                    <a:pt x="153" y="603"/>
                  </a:lnTo>
                  <a:lnTo>
                    <a:pt x="174" y="590"/>
                  </a:lnTo>
                  <a:lnTo>
                    <a:pt x="174" y="590"/>
                  </a:lnTo>
                  <a:lnTo>
                    <a:pt x="198" y="576"/>
                  </a:lnTo>
                  <a:lnTo>
                    <a:pt x="225" y="566"/>
                  </a:lnTo>
                  <a:lnTo>
                    <a:pt x="225" y="566"/>
                  </a:lnTo>
                  <a:lnTo>
                    <a:pt x="250" y="558"/>
                  </a:lnTo>
                  <a:lnTo>
                    <a:pt x="276" y="550"/>
                  </a:lnTo>
                  <a:lnTo>
                    <a:pt x="282" y="547"/>
                  </a:lnTo>
                  <a:lnTo>
                    <a:pt x="284" y="544"/>
                  </a:lnTo>
                  <a:lnTo>
                    <a:pt x="287" y="544"/>
                  </a:lnTo>
                  <a:lnTo>
                    <a:pt x="308" y="531"/>
                  </a:lnTo>
                  <a:lnTo>
                    <a:pt x="300" y="507"/>
                  </a:lnTo>
                  <a:lnTo>
                    <a:pt x="300" y="507"/>
                  </a:lnTo>
                  <a:lnTo>
                    <a:pt x="295" y="491"/>
                  </a:lnTo>
                  <a:lnTo>
                    <a:pt x="290" y="477"/>
                  </a:lnTo>
                  <a:lnTo>
                    <a:pt x="290" y="477"/>
                  </a:lnTo>
                  <a:lnTo>
                    <a:pt x="290" y="461"/>
                  </a:lnTo>
                  <a:lnTo>
                    <a:pt x="290" y="461"/>
                  </a:lnTo>
                  <a:lnTo>
                    <a:pt x="290" y="453"/>
                  </a:lnTo>
                  <a:lnTo>
                    <a:pt x="290" y="445"/>
                  </a:lnTo>
                  <a:lnTo>
                    <a:pt x="290" y="373"/>
                  </a:lnTo>
                  <a:lnTo>
                    <a:pt x="287" y="373"/>
                  </a:lnTo>
                  <a:lnTo>
                    <a:pt x="290" y="373"/>
                  </a:lnTo>
                  <a:lnTo>
                    <a:pt x="290" y="370"/>
                  </a:lnTo>
                  <a:lnTo>
                    <a:pt x="290" y="370"/>
                  </a:lnTo>
                  <a:lnTo>
                    <a:pt x="290" y="370"/>
                  </a:lnTo>
                  <a:lnTo>
                    <a:pt x="290" y="351"/>
                  </a:lnTo>
                  <a:lnTo>
                    <a:pt x="292" y="330"/>
                  </a:lnTo>
                  <a:lnTo>
                    <a:pt x="298" y="311"/>
                  </a:lnTo>
                  <a:lnTo>
                    <a:pt x="303" y="289"/>
                  </a:lnTo>
                  <a:lnTo>
                    <a:pt x="303" y="289"/>
                  </a:lnTo>
                  <a:lnTo>
                    <a:pt x="314" y="271"/>
                  </a:lnTo>
                  <a:lnTo>
                    <a:pt x="325" y="255"/>
                  </a:lnTo>
                  <a:lnTo>
                    <a:pt x="338" y="236"/>
                  </a:lnTo>
                  <a:lnTo>
                    <a:pt x="351" y="220"/>
                  </a:lnTo>
                  <a:lnTo>
                    <a:pt x="351" y="220"/>
                  </a:lnTo>
                  <a:lnTo>
                    <a:pt x="384" y="190"/>
                  </a:lnTo>
                  <a:lnTo>
                    <a:pt x="421" y="164"/>
                  </a:lnTo>
                  <a:lnTo>
                    <a:pt x="421" y="164"/>
                  </a:lnTo>
                  <a:lnTo>
                    <a:pt x="459" y="139"/>
                  </a:lnTo>
                  <a:lnTo>
                    <a:pt x="502" y="120"/>
                  </a:lnTo>
                  <a:lnTo>
                    <a:pt x="502" y="120"/>
                  </a:lnTo>
                  <a:lnTo>
                    <a:pt x="544" y="105"/>
                  </a:lnTo>
                  <a:lnTo>
                    <a:pt x="587" y="91"/>
                  </a:lnTo>
                  <a:lnTo>
                    <a:pt x="633" y="80"/>
                  </a:lnTo>
                  <a:lnTo>
                    <a:pt x="678" y="72"/>
                  </a:lnTo>
                  <a:lnTo>
                    <a:pt x="678" y="72"/>
                  </a:lnTo>
                  <a:lnTo>
                    <a:pt x="724" y="67"/>
                  </a:lnTo>
                  <a:lnTo>
                    <a:pt x="772" y="64"/>
                  </a:lnTo>
                  <a:lnTo>
                    <a:pt x="794" y="64"/>
                  </a:lnTo>
                  <a:lnTo>
                    <a:pt x="818" y="64"/>
                  </a:lnTo>
                  <a:lnTo>
                    <a:pt x="842" y="64"/>
                  </a:lnTo>
                  <a:lnTo>
                    <a:pt x="842" y="64"/>
                  </a:lnTo>
                  <a:lnTo>
                    <a:pt x="866" y="67"/>
                  </a:lnTo>
                  <a:lnTo>
                    <a:pt x="866" y="67"/>
                  </a:lnTo>
                  <a:lnTo>
                    <a:pt x="912" y="72"/>
                  </a:lnTo>
                  <a:lnTo>
                    <a:pt x="912" y="72"/>
                  </a:lnTo>
                  <a:lnTo>
                    <a:pt x="957" y="77"/>
                  </a:lnTo>
                  <a:lnTo>
                    <a:pt x="982" y="83"/>
                  </a:lnTo>
                  <a:lnTo>
                    <a:pt x="1006" y="88"/>
                  </a:lnTo>
                  <a:lnTo>
                    <a:pt x="1006" y="88"/>
                  </a:lnTo>
                  <a:lnTo>
                    <a:pt x="1051" y="99"/>
                  </a:lnTo>
                  <a:lnTo>
                    <a:pt x="1051" y="99"/>
                  </a:lnTo>
                  <a:lnTo>
                    <a:pt x="1097" y="110"/>
                  </a:lnTo>
                  <a:lnTo>
                    <a:pt x="1140" y="126"/>
                  </a:lnTo>
                  <a:lnTo>
                    <a:pt x="1140" y="126"/>
                  </a:lnTo>
                  <a:lnTo>
                    <a:pt x="1185" y="142"/>
                  </a:lnTo>
                  <a:lnTo>
                    <a:pt x="1185" y="142"/>
                  </a:lnTo>
                  <a:lnTo>
                    <a:pt x="1228" y="161"/>
                  </a:lnTo>
                  <a:lnTo>
                    <a:pt x="1271" y="180"/>
                  </a:lnTo>
                  <a:lnTo>
                    <a:pt x="1271" y="180"/>
                  </a:lnTo>
                  <a:lnTo>
                    <a:pt x="1311" y="201"/>
                  </a:lnTo>
                  <a:lnTo>
                    <a:pt x="1311" y="201"/>
                  </a:lnTo>
                  <a:lnTo>
                    <a:pt x="1352" y="225"/>
                  </a:lnTo>
                  <a:lnTo>
                    <a:pt x="1352" y="225"/>
                  </a:lnTo>
                  <a:lnTo>
                    <a:pt x="1392" y="252"/>
                  </a:lnTo>
                  <a:lnTo>
                    <a:pt x="1392" y="252"/>
                  </a:lnTo>
                  <a:lnTo>
                    <a:pt x="1429" y="279"/>
                  </a:lnTo>
                  <a:lnTo>
                    <a:pt x="1464" y="308"/>
                  </a:lnTo>
                  <a:lnTo>
                    <a:pt x="1464" y="308"/>
                  </a:lnTo>
                  <a:lnTo>
                    <a:pt x="1483" y="324"/>
                  </a:lnTo>
                  <a:lnTo>
                    <a:pt x="1499" y="340"/>
                  </a:lnTo>
                  <a:lnTo>
                    <a:pt x="1507" y="348"/>
                  </a:lnTo>
                  <a:lnTo>
                    <a:pt x="1512" y="357"/>
                  </a:lnTo>
                  <a:lnTo>
                    <a:pt x="1529" y="375"/>
                  </a:lnTo>
                  <a:lnTo>
                    <a:pt x="1539" y="389"/>
                  </a:lnTo>
                  <a:lnTo>
                    <a:pt x="1558" y="386"/>
                  </a:lnTo>
                  <a:lnTo>
                    <a:pt x="1558" y="386"/>
                  </a:lnTo>
                  <a:lnTo>
                    <a:pt x="1644" y="375"/>
                  </a:lnTo>
                  <a:lnTo>
                    <a:pt x="1644" y="375"/>
                  </a:lnTo>
                  <a:lnTo>
                    <a:pt x="1684" y="373"/>
                  </a:lnTo>
                  <a:lnTo>
                    <a:pt x="1684" y="373"/>
                  </a:lnTo>
                  <a:lnTo>
                    <a:pt x="1727" y="373"/>
                  </a:lnTo>
                  <a:lnTo>
                    <a:pt x="1727" y="373"/>
                  </a:lnTo>
                  <a:lnTo>
                    <a:pt x="1770" y="373"/>
                  </a:lnTo>
                  <a:lnTo>
                    <a:pt x="1813" y="375"/>
                  </a:lnTo>
                  <a:lnTo>
                    <a:pt x="1813" y="375"/>
                  </a:lnTo>
                  <a:lnTo>
                    <a:pt x="1856" y="378"/>
                  </a:lnTo>
                  <a:lnTo>
                    <a:pt x="1898" y="383"/>
                  </a:lnTo>
                  <a:lnTo>
                    <a:pt x="1898" y="383"/>
                  </a:lnTo>
                  <a:lnTo>
                    <a:pt x="1939" y="391"/>
                  </a:lnTo>
                  <a:lnTo>
                    <a:pt x="1960" y="397"/>
                  </a:lnTo>
                  <a:lnTo>
                    <a:pt x="1960" y="397"/>
                  </a:lnTo>
                  <a:lnTo>
                    <a:pt x="1982" y="399"/>
                  </a:lnTo>
                  <a:lnTo>
                    <a:pt x="2003" y="405"/>
                  </a:lnTo>
                  <a:lnTo>
                    <a:pt x="2003" y="405"/>
                  </a:lnTo>
                  <a:lnTo>
                    <a:pt x="2022" y="410"/>
                  </a:lnTo>
                  <a:lnTo>
                    <a:pt x="2062" y="423"/>
                  </a:lnTo>
                  <a:lnTo>
                    <a:pt x="2062" y="423"/>
                  </a:lnTo>
                  <a:lnTo>
                    <a:pt x="2102" y="437"/>
                  </a:lnTo>
                  <a:lnTo>
                    <a:pt x="2102" y="437"/>
                  </a:lnTo>
                  <a:lnTo>
                    <a:pt x="2124" y="445"/>
                  </a:lnTo>
                  <a:lnTo>
                    <a:pt x="2143" y="453"/>
                  </a:lnTo>
                  <a:lnTo>
                    <a:pt x="2161" y="461"/>
                  </a:lnTo>
                  <a:lnTo>
                    <a:pt x="2161" y="461"/>
                  </a:lnTo>
                  <a:lnTo>
                    <a:pt x="2183" y="472"/>
                  </a:lnTo>
                  <a:lnTo>
                    <a:pt x="2220" y="491"/>
                  </a:lnTo>
                  <a:lnTo>
                    <a:pt x="2231" y="493"/>
                  </a:lnTo>
                  <a:lnTo>
                    <a:pt x="2239" y="499"/>
                  </a:lnTo>
                  <a:lnTo>
                    <a:pt x="2258" y="509"/>
                  </a:lnTo>
                  <a:lnTo>
                    <a:pt x="2258" y="509"/>
                  </a:lnTo>
                  <a:lnTo>
                    <a:pt x="2296" y="531"/>
                  </a:lnTo>
                  <a:lnTo>
                    <a:pt x="2333" y="552"/>
                  </a:lnTo>
                  <a:lnTo>
                    <a:pt x="2333" y="552"/>
                  </a:lnTo>
                  <a:lnTo>
                    <a:pt x="2371" y="576"/>
                  </a:lnTo>
                  <a:lnTo>
                    <a:pt x="2371" y="576"/>
                  </a:lnTo>
                  <a:lnTo>
                    <a:pt x="2405" y="600"/>
                  </a:lnTo>
                  <a:lnTo>
                    <a:pt x="2421" y="611"/>
                  </a:lnTo>
                  <a:lnTo>
                    <a:pt x="2440" y="625"/>
                  </a:lnTo>
                  <a:lnTo>
                    <a:pt x="2440" y="625"/>
                  </a:lnTo>
                  <a:lnTo>
                    <a:pt x="2472" y="651"/>
                  </a:lnTo>
                  <a:lnTo>
                    <a:pt x="2472" y="651"/>
                  </a:lnTo>
                  <a:lnTo>
                    <a:pt x="2505" y="681"/>
                  </a:lnTo>
                  <a:lnTo>
                    <a:pt x="2505" y="681"/>
                  </a:lnTo>
                  <a:lnTo>
                    <a:pt x="2534" y="710"/>
                  </a:lnTo>
                  <a:lnTo>
                    <a:pt x="2534" y="710"/>
                  </a:lnTo>
                  <a:lnTo>
                    <a:pt x="2561" y="743"/>
                  </a:lnTo>
                  <a:lnTo>
                    <a:pt x="2574" y="759"/>
                  </a:lnTo>
                  <a:lnTo>
                    <a:pt x="2574" y="759"/>
                  </a:lnTo>
                  <a:lnTo>
                    <a:pt x="2585" y="778"/>
                  </a:lnTo>
                  <a:lnTo>
                    <a:pt x="2585" y="778"/>
                  </a:lnTo>
                  <a:lnTo>
                    <a:pt x="2596" y="794"/>
                  </a:lnTo>
                  <a:lnTo>
                    <a:pt x="2607" y="812"/>
                  </a:lnTo>
                  <a:lnTo>
                    <a:pt x="2607" y="812"/>
                  </a:lnTo>
                  <a:lnTo>
                    <a:pt x="2612" y="820"/>
                  </a:lnTo>
                  <a:lnTo>
                    <a:pt x="2617" y="831"/>
                  </a:lnTo>
                  <a:lnTo>
                    <a:pt x="2625" y="850"/>
                  </a:lnTo>
                  <a:lnTo>
                    <a:pt x="2633" y="869"/>
                  </a:lnTo>
                  <a:lnTo>
                    <a:pt x="2639" y="879"/>
                  </a:lnTo>
                  <a:lnTo>
                    <a:pt x="2639" y="879"/>
                  </a:lnTo>
                  <a:lnTo>
                    <a:pt x="2641" y="887"/>
                  </a:lnTo>
                  <a:lnTo>
                    <a:pt x="2647" y="909"/>
                  </a:lnTo>
                  <a:lnTo>
                    <a:pt x="2647" y="909"/>
                  </a:lnTo>
                  <a:lnTo>
                    <a:pt x="2652" y="928"/>
                  </a:lnTo>
                  <a:lnTo>
                    <a:pt x="2655" y="938"/>
                  </a:lnTo>
                  <a:lnTo>
                    <a:pt x="2657" y="949"/>
                  </a:lnTo>
                  <a:lnTo>
                    <a:pt x="2660" y="968"/>
                  </a:lnTo>
                  <a:lnTo>
                    <a:pt x="2666" y="987"/>
                  </a:lnTo>
                  <a:lnTo>
                    <a:pt x="2679" y="990"/>
                  </a:lnTo>
                  <a:lnTo>
                    <a:pt x="2679" y="990"/>
                  </a:lnTo>
                  <a:lnTo>
                    <a:pt x="2722" y="997"/>
                  </a:lnTo>
                  <a:lnTo>
                    <a:pt x="2762" y="1005"/>
                  </a:lnTo>
                  <a:lnTo>
                    <a:pt x="2762" y="1005"/>
                  </a:lnTo>
                  <a:lnTo>
                    <a:pt x="2802" y="1019"/>
                  </a:lnTo>
                  <a:lnTo>
                    <a:pt x="2840" y="1032"/>
                  </a:lnTo>
                  <a:lnTo>
                    <a:pt x="2840" y="1032"/>
                  </a:lnTo>
                  <a:lnTo>
                    <a:pt x="2880" y="1046"/>
                  </a:lnTo>
                  <a:lnTo>
                    <a:pt x="2918" y="1065"/>
                  </a:lnTo>
                  <a:lnTo>
                    <a:pt x="2918" y="1065"/>
                  </a:lnTo>
                  <a:lnTo>
                    <a:pt x="2953" y="1083"/>
                  </a:lnTo>
                  <a:lnTo>
                    <a:pt x="2990" y="1102"/>
                  </a:lnTo>
                  <a:lnTo>
                    <a:pt x="2990" y="1102"/>
                  </a:lnTo>
                  <a:lnTo>
                    <a:pt x="3022" y="1126"/>
                  </a:lnTo>
                  <a:lnTo>
                    <a:pt x="3057" y="1150"/>
                  </a:lnTo>
                  <a:lnTo>
                    <a:pt x="3087" y="1180"/>
                  </a:lnTo>
                  <a:lnTo>
                    <a:pt x="3113" y="1209"/>
                  </a:lnTo>
                  <a:lnTo>
                    <a:pt x="3113" y="1209"/>
                  </a:lnTo>
                  <a:lnTo>
                    <a:pt x="3137" y="1242"/>
                  </a:lnTo>
                  <a:lnTo>
                    <a:pt x="3159" y="1276"/>
                  </a:lnTo>
                  <a:lnTo>
                    <a:pt x="3159" y="1276"/>
                  </a:lnTo>
                  <a:lnTo>
                    <a:pt x="3175" y="1311"/>
                  </a:lnTo>
                  <a:lnTo>
                    <a:pt x="3175" y="1311"/>
                  </a:lnTo>
                  <a:lnTo>
                    <a:pt x="3180" y="1333"/>
                  </a:lnTo>
                  <a:lnTo>
                    <a:pt x="3180" y="1333"/>
                  </a:lnTo>
                  <a:lnTo>
                    <a:pt x="3180" y="1341"/>
                  </a:lnTo>
                  <a:lnTo>
                    <a:pt x="3183" y="1349"/>
                  </a:lnTo>
                  <a:lnTo>
                    <a:pt x="3183" y="1349"/>
                  </a:lnTo>
                  <a:lnTo>
                    <a:pt x="3183" y="1359"/>
                  </a:lnTo>
                  <a:lnTo>
                    <a:pt x="3183" y="1365"/>
                  </a:lnTo>
                  <a:lnTo>
                    <a:pt x="3183" y="1370"/>
                  </a:lnTo>
                  <a:lnTo>
                    <a:pt x="3183" y="1392"/>
                  </a:lnTo>
                  <a:lnTo>
                    <a:pt x="3186" y="1435"/>
                  </a:lnTo>
                  <a:lnTo>
                    <a:pt x="3186" y="1435"/>
                  </a:lnTo>
                  <a:lnTo>
                    <a:pt x="3186" y="1456"/>
                  </a:lnTo>
                  <a:lnTo>
                    <a:pt x="3183" y="1475"/>
                  </a:lnTo>
                  <a:lnTo>
                    <a:pt x="3183" y="1475"/>
                  </a:lnTo>
                  <a:lnTo>
                    <a:pt x="3180" y="1494"/>
                  </a:lnTo>
                  <a:lnTo>
                    <a:pt x="3175" y="1512"/>
                  </a:lnTo>
                  <a:lnTo>
                    <a:pt x="3175" y="1512"/>
                  </a:lnTo>
                  <a:lnTo>
                    <a:pt x="3167" y="1531"/>
                  </a:lnTo>
                  <a:lnTo>
                    <a:pt x="3159" y="1550"/>
                  </a:lnTo>
                  <a:lnTo>
                    <a:pt x="3159" y="1550"/>
                  </a:lnTo>
                  <a:lnTo>
                    <a:pt x="3137" y="1585"/>
                  </a:lnTo>
                  <a:lnTo>
                    <a:pt x="3137" y="1585"/>
                  </a:lnTo>
                  <a:lnTo>
                    <a:pt x="3111" y="1617"/>
                  </a:lnTo>
                  <a:lnTo>
                    <a:pt x="3081" y="1644"/>
                  </a:lnTo>
                  <a:lnTo>
                    <a:pt x="3081" y="1644"/>
                  </a:lnTo>
                  <a:lnTo>
                    <a:pt x="3049" y="1670"/>
                  </a:lnTo>
                  <a:lnTo>
                    <a:pt x="3014" y="1692"/>
                  </a:lnTo>
                  <a:lnTo>
                    <a:pt x="3014" y="1692"/>
                  </a:lnTo>
                  <a:lnTo>
                    <a:pt x="2979" y="1711"/>
                  </a:lnTo>
                  <a:lnTo>
                    <a:pt x="2939" y="1729"/>
                  </a:lnTo>
                  <a:lnTo>
                    <a:pt x="2939" y="1729"/>
                  </a:lnTo>
                  <a:lnTo>
                    <a:pt x="2901" y="1743"/>
                  </a:lnTo>
                  <a:lnTo>
                    <a:pt x="2861" y="1754"/>
                  </a:lnTo>
                  <a:lnTo>
                    <a:pt x="2818" y="1762"/>
                  </a:lnTo>
                  <a:lnTo>
                    <a:pt x="2778" y="1767"/>
                  </a:lnTo>
                  <a:lnTo>
                    <a:pt x="2770" y="1767"/>
                  </a:lnTo>
                  <a:lnTo>
                    <a:pt x="2770" y="1775"/>
                  </a:lnTo>
                  <a:lnTo>
                    <a:pt x="2770" y="1829"/>
                  </a:lnTo>
                  <a:lnTo>
                    <a:pt x="2770" y="1829"/>
                  </a:lnTo>
                  <a:lnTo>
                    <a:pt x="2770" y="1856"/>
                  </a:lnTo>
                  <a:lnTo>
                    <a:pt x="2770" y="1869"/>
                  </a:lnTo>
                  <a:lnTo>
                    <a:pt x="2770" y="1874"/>
                  </a:lnTo>
                  <a:lnTo>
                    <a:pt x="2770" y="1880"/>
                  </a:lnTo>
                  <a:lnTo>
                    <a:pt x="2767" y="1893"/>
                  </a:lnTo>
                  <a:lnTo>
                    <a:pt x="2767" y="1893"/>
                  </a:lnTo>
                  <a:lnTo>
                    <a:pt x="2765" y="1906"/>
                  </a:lnTo>
                  <a:lnTo>
                    <a:pt x="2765" y="1906"/>
                  </a:lnTo>
                  <a:lnTo>
                    <a:pt x="2757" y="1931"/>
                  </a:lnTo>
                  <a:lnTo>
                    <a:pt x="2757" y="1931"/>
                  </a:lnTo>
                  <a:lnTo>
                    <a:pt x="2751" y="1944"/>
                  </a:lnTo>
                  <a:lnTo>
                    <a:pt x="2751" y="1944"/>
                  </a:lnTo>
                  <a:lnTo>
                    <a:pt x="2746" y="1955"/>
                  </a:lnTo>
                  <a:lnTo>
                    <a:pt x="2746" y="1955"/>
                  </a:lnTo>
                  <a:lnTo>
                    <a:pt x="2735" y="1979"/>
                  </a:lnTo>
                  <a:lnTo>
                    <a:pt x="2735" y="1979"/>
                  </a:lnTo>
                  <a:lnTo>
                    <a:pt x="2727" y="1990"/>
                  </a:lnTo>
                  <a:lnTo>
                    <a:pt x="2719" y="2000"/>
                  </a:lnTo>
                  <a:lnTo>
                    <a:pt x="2714" y="2006"/>
                  </a:lnTo>
                  <a:lnTo>
                    <a:pt x="2711" y="2009"/>
                  </a:lnTo>
                  <a:lnTo>
                    <a:pt x="2700" y="2019"/>
                  </a:lnTo>
                  <a:lnTo>
                    <a:pt x="2700" y="2019"/>
                  </a:lnTo>
                  <a:lnTo>
                    <a:pt x="2682" y="2038"/>
                  </a:lnTo>
                  <a:lnTo>
                    <a:pt x="2682" y="2038"/>
                  </a:lnTo>
                  <a:lnTo>
                    <a:pt x="2660" y="2054"/>
                  </a:lnTo>
                  <a:lnTo>
                    <a:pt x="2649" y="2062"/>
                  </a:lnTo>
                  <a:lnTo>
                    <a:pt x="2639" y="2070"/>
                  </a:lnTo>
                  <a:lnTo>
                    <a:pt x="2639" y="2070"/>
                  </a:lnTo>
                  <a:lnTo>
                    <a:pt x="2617" y="2084"/>
                  </a:lnTo>
                  <a:lnTo>
                    <a:pt x="2617" y="2084"/>
                  </a:lnTo>
                  <a:lnTo>
                    <a:pt x="2593" y="2097"/>
                  </a:lnTo>
                  <a:lnTo>
                    <a:pt x="2593" y="2097"/>
                  </a:lnTo>
                  <a:lnTo>
                    <a:pt x="2569" y="2108"/>
                  </a:lnTo>
                  <a:lnTo>
                    <a:pt x="2569" y="2108"/>
                  </a:lnTo>
                  <a:lnTo>
                    <a:pt x="2593" y="2097"/>
                  </a:lnTo>
                  <a:lnTo>
                    <a:pt x="2593" y="2097"/>
                  </a:lnTo>
                  <a:lnTo>
                    <a:pt x="2617" y="2086"/>
                  </a:lnTo>
                  <a:lnTo>
                    <a:pt x="2617" y="2086"/>
                  </a:lnTo>
                  <a:lnTo>
                    <a:pt x="2641" y="2073"/>
                  </a:lnTo>
                  <a:lnTo>
                    <a:pt x="2652" y="2065"/>
                  </a:lnTo>
                  <a:lnTo>
                    <a:pt x="2663" y="2057"/>
                  </a:lnTo>
                  <a:lnTo>
                    <a:pt x="2663" y="2057"/>
                  </a:lnTo>
                  <a:lnTo>
                    <a:pt x="2684" y="2040"/>
                  </a:lnTo>
                  <a:lnTo>
                    <a:pt x="2684" y="2040"/>
                  </a:lnTo>
                  <a:lnTo>
                    <a:pt x="2706" y="2025"/>
                  </a:lnTo>
                  <a:lnTo>
                    <a:pt x="2714" y="2014"/>
                  </a:lnTo>
                  <a:lnTo>
                    <a:pt x="2719" y="2009"/>
                  </a:lnTo>
                  <a:lnTo>
                    <a:pt x="2724" y="2003"/>
                  </a:lnTo>
                  <a:lnTo>
                    <a:pt x="2732" y="1992"/>
                  </a:lnTo>
                  <a:lnTo>
                    <a:pt x="2732" y="1992"/>
                  </a:lnTo>
                  <a:lnTo>
                    <a:pt x="2741" y="1981"/>
                  </a:lnTo>
                  <a:lnTo>
                    <a:pt x="2741" y="1981"/>
                  </a:lnTo>
                  <a:lnTo>
                    <a:pt x="2754" y="1960"/>
                  </a:lnTo>
                  <a:lnTo>
                    <a:pt x="2754" y="1960"/>
                  </a:lnTo>
                  <a:lnTo>
                    <a:pt x="2762" y="1947"/>
                  </a:lnTo>
                  <a:lnTo>
                    <a:pt x="2762" y="1947"/>
                  </a:lnTo>
                  <a:lnTo>
                    <a:pt x="2767" y="1936"/>
                  </a:lnTo>
                  <a:lnTo>
                    <a:pt x="2767" y="1936"/>
                  </a:lnTo>
                  <a:lnTo>
                    <a:pt x="2776" y="1909"/>
                  </a:lnTo>
                  <a:lnTo>
                    <a:pt x="2776" y="1909"/>
                  </a:lnTo>
                  <a:lnTo>
                    <a:pt x="2778" y="1896"/>
                  </a:lnTo>
                  <a:lnTo>
                    <a:pt x="2781" y="1882"/>
                  </a:lnTo>
                  <a:lnTo>
                    <a:pt x="2781" y="1874"/>
                  </a:lnTo>
                  <a:lnTo>
                    <a:pt x="2783" y="1869"/>
                  </a:lnTo>
                  <a:lnTo>
                    <a:pt x="2783" y="1856"/>
                  </a:lnTo>
                  <a:lnTo>
                    <a:pt x="2783" y="1856"/>
                  </a:lnTo>
                  <a:lnTo>
                    <a:pt x="2783" y="1829"/>
                  </a:lnTo>
                  <a:lnTo>
                    <a:pt x="2786" y="1783"/>
                  </a:lnTo>
                  <a:lnTo>
                    <a:pt x="2786" y="1783"/>
                  </a:lnTo>
                  <a:lnTo>
                    <a:pt x="2826" y="1778"/>
                  </a:lnTo>
                  <a:lnTo>
                    <a:pt x="2866" y="1770"/>
                  </a:lnTo>
                  <a:lnTo>
                    <a:pt x="2907" y="1759"/>
                  </a:lnTo>
                  <a:lnTo>
                    <a:pt x="2947" y="1748"/>
                  </a:lnTo>
                  <a:lnTo>
                    <a:pt x="2947" y="1748"/>
                  </a:lnTo>
                  <a:lnTo>
                    <a:pt x="2987" y="1732"/>
                  </a:lnTo>
                  <a:lnTo>
                    <a:pt x="3028" y="1713"/>
                  </a:lnTo>
                  <a:lnTo>
                    <a:pt x="3028" y="1713"/>
                  </a:lnTo>
                  <a:lnTo>
                    <a:pt x="3062" y="1689"/>
                  </a:lnTo>
                  <a:lnTo>
                    <a:pt x="3097" y="1663"/>
                  </a:lnTo>
                  <a:lnTo>
                    <a:pt x="3097" y="1663"/>
                  </a:lnTo>
                  <a:lnTo>
                    <a:pt x="3132" y="1633"/>
                  </a:lnTo>
                  <a:lnTo>
                    <a:pt x="3159" y="1601"/>
                  </a:lnTo>
                  <a:lnTo>
                    <a:pt x="3159" y="1601"/>
                  </a:lnTo>
                  <a:lnTo>
                    <a:pt x="3172" y="1582"/>
                  </a:lnTo>
                  <a:lnTo>
                    <a:pt x="3183" y="1563"/>
                  </a:lnTo>
                  <a:lnTo>
                    <a:pt x="3183" y="1563"/>
                  </a:lnTo>
                  <a:lnTo>
                    <a:pt x="3194" y="1545"/>
                  </a:lnTo>
                  <a:lnTo>
                    <a:pt x="3202" y="1523"/>
                  </a:lnTo>
                  <a:lnTo>
                    <a:pt x="3202" y="1523"/>
                  </a:lnTo>
                  <a:lnTo>
                    <a:pt x="3210" y="1501"/>
                  </a:lnTo>
                  <a:lnTo>
                    <a:pt x="3212" y="1477"/>
                  </a:lnTo>
                  <a:lnTo>
                    <a:pt x="3212" y="1477"/>
                  </a:lnTo>
                  <a:lnTo>
                    <a:pt x="3215" y="1456"/>
                  </a:lnTo>
                  <a:lnTo>
                    <a:pt x="3215" y="1435"/>
                  </a:lnTo>
                  <a:lnTo>
                    <a:pt x="3218" y="1392"/>
                  </a:lnTo>
                  <a:lnTo>
                    <a:pt x="3218" y="1370"/>
                  </a:lnTo>
                  <a:lnTo>
                    <a:pt x="3218" y="1365"/>
                  </a:lnTo>
                  <a:lnTo>
                    <a:pt x="3218" y="1359"/>
                  </a:lnTo>
                </a:path>
              </a:pathLst>
            </a:custGeom>
            <a:solidFill>
              <a:schemeClr val="tx1">
                <a:lumMod val="65000"/>
                <a:lumOff val="35000"/>
              </a:schemeClr>
            </a:solidFill>
            <a:ln>
              <a:noFill/>
            </a:ln>
            <a:effectLst/>
          </p:spPr>
          <p:txBody>
            <a:bodyPr wrap="none" anchor="ctr"/>
            <a:lstStyle/>
            <a:p>
              <a:endParaRPr lang="en-US" dirty="0"/>
            </a:p>
          </p:txBody>
        </p:sp>
        <p:sp>
          <p:nvSpPr>
            <p:cNvPr id="85" name="Freeform 34"/>
            <p:cNvSpPr>
              <a:spLocks noChangeArrowheads="1"/>
            </p:cNvSpPr>
            <p:nvPr/>
          </p:nvSpPr>
          <p:spPr bwMode="gray">
            <a:xfrm>
              <a:off x="1435399" y="5232660"/>
              <a:ext cx="516840" cy="354000"/>
            </a:xfrm>
            <a:custGeom>
              <a:avLst/>
              <a:gdLst>
                <a:gd name="T0" fmla="*/ 3143 w 3219"/>
                <a:gd name="T1" fmla="*/ 1185 h 2205"/>
                <a:gd name="T2" fmla="*/ 2773 w 3219"/>
                <a:gd name="T3" fmla="*/ 962 h 2205"/>
                <a:gd name="T4" fmla="*/ 2657 w 3219"/>
                <a:gd name="T5" fmla="*/ 799 h 2205"/>
                <a:gd name="T6" fmla="*/ 2539 w 3219"/>
                <a:gd name="T7" fmla="*/ 644 h 2205"/>
                <a:gd name="T8" fmla="*/ 2266 w 3219"/>
                <a:gd name="T9" fmla="*/ 450 h 2205"/>
                <a:gd name="T10" fmla="*/ 2016 w 3219"/>
                <a:gd name="T11" fmla="*/ 348 h 2205"/>
                <a:gd name="T12" fmla="*/ 1681 w 3219"/>
                <a:gd name="T13" fmla="*/ 311 h 2205"/>
                <a:gd name="T14" fmla="*/ 1427 w 3219"/>
                <a:gd name="T15" fmla="*/ 198 h 2205"/>
                <a:gd name="T16" fmla="*/ 1067 w 3219"/>
                <a:gd name="T17" fmla="*/ 35 h 2205"/>
                <a:gd name="T18" fmla="*/ 770 w 3219"/>
                <a:gd name="T19" fmla="*/ 0 h 2205"/>
                <a:gd name="T20" fmla="*/ 306 w 3219"/>
                <a:gd name="T21" fmla="*/ 177 h 2205"/>
                <a:gd name="T22" fmla="*/ 225 w 3219"/>
                <a:gd name="T23" fmla="*/ 456 h 2205"/>
                <a:gd name="T24" fmla="*/ 91 w 3219"/>
                <a:gd name="T25" fmla="*/ 574 h 2205"/>
                <a:gd name="T26" fmla="*/ 8 w 3219"/>
                <a:gd name="T27" fmla="*/ 713 h 2205"/>
                <a:gd name="T28" fmla="*/ 5 w 3219"/>
                <a:gd name="T29" fmla="*/ 858 h 2205"/>
                <a:gd name="T30" fmla="*/ 62 w 3219"/>
                <a:gd name="T31" fmla="*/ 992 h 2205"/>
                <a:gd name="T32" fmla="*/ 274 w 3219"/>
                <a:gd name="T33" fmla="*/ 1169 h 2205"/>
                <a:gd name="T34" fmla="*/ 303 w 3219"/>
                <a:gd name="T35" fmla="*/ 1322 h 2205"/>
                <a:gd name="T36" fmla="*/ 335 w 3219"/>
                <a:gd name="T37" fmla="*/ 1416 h 2205"/>
                <a:gd name="T38" fmla="*/ 499 w 3219"/>
                <a:gd name="T39" fmla="*/ 1585 h 2205"/>
                <a:gd name="T40" fmla="*/ 721 w 3219"/>
                <a:gd name="T41" fmla="*/ 1697 h 2205"/>
                <a:gd name="T42" fmla="*/ 1032 w 3219"/>
                <a:gd name="T43" fmla="*/ 1756 h 2205"/>
                <a:gd name="T44" fmla="*/ 1271 w 3219"/>
                <a:gd name="T45" fmla="*/ 1915 h 2205"/>
                <a:gd name="T46" fmla="*/ 1507 w 3219"/>
                <a:gd name="T47" fmla="*/ 2078 h 2205"/>
                <a:gd name="T48" fmla="*/ 1979 w 3219"/>
                <a:gd name="T49" fmla="*/ 2199 h 2205"/>
                <a:gd name="T50" fmla="*/ 2060 w 3219"/>
                <a:gd name="T51" fmla="*/ 2193 h 2205"/>
                <a:gd name="T52" fmla="*/ 1593 w 3219"/>
                <a:gd name="T53" fmla="*/ 2089 h 2205"/>
                <a:gd name="T54" fmla="*/ 1295 w 3219"/>
                <a:gd name="T55" fmla="*/ 1891 h 2205"/>
                <a:gd name="T56" fmla="*/ 1070 w 3219"/>
                <a:gd name="T57" fmla="*/ 1719 h 2205"/>
                <a:gd name="T58" fmla="*/ 802 w 3219"/>
                <a:gd name="T59" fmla="*/ 1673 h 2205"/>
                <a:gd name="T60" fmla="*/ 542 w 3219"/>
                <a:gd name="T61" fmla="*/ 1555 h 2205"/>
                <a:gd name="T62" fmla="*/ 389 w 3219"/>
                <a:gd name="T63" fmla="*/ 1402 h 2205"/>
                <a:gd name="T64" fmla="*/ 373 w 3219"/>
                <a:gd name="T65" fmla="*/ 1231 h 2205"/>
                <a:gd name="T66" fmla="*/ 279 w 3219"/>
                <a:gd name="T67" fmla="*/ 1105 h 2205"/>
                <a:gd name="T68" fmla="*/ 97 w 3219"/>
                <a:gd name="T69" fmla="*/ 936 h 2205"/>
                <a:gd name="T70" fmla="*/ 64 w 3219"/>
                <a:gd name="T71" fmla="*/ 834 h 2205"/>
                <a:gd name="T72" fmla="*/ 91 w 3219"/>
                <a:gd name="T73" fmla="*/ 668 h 2205"/>
                <a:gd name="T74" fmla="*/ 198 w 3219"/>
                <a:gd name="T75" fmla="*/ 576 h 2205"/>
                <a:gd name="T76" fmla="*/ 290 w 3219"/>
                <a:gd name="T77" fmla="*/ 461 h 2205"/>
                <a:gd name="T78" fmla="*/ 303 w 3219"/>
                <a:gd name="T79" fmla="*/ 289 h 2205"/>
                <a:gd name="T80" fmla="*/ 633 w 3219"/>
                <a:gd name="T81" fmla="*/ 80 h 2205"/>
                <a:gd name="T82" fmla="*/ 982 w 3219"/>
                <a:gd name="T83" fmla="*/ 83 h 2205"/>
                <a:gd name="T84" fmla="*/ 1311 w 3219"/>
                <a:gd name="T85" fmla="*/ 201 h 2205"/>
                <a:gd name="T86" fmla="*/ 1558 w 3219"/>
                <a:gd name="T87" fmla="*/ 386 h 2205"/>
                <a:gd name="T88" fmla="*/ 1939 w 3219"/>
                <a:gd name="T89" fmla="*/ 391 h 2205"/>
                <a:gd name="T90" fmla="*/ 2161 w 3219"/>
                <a:gd name="T91" fmla="*/ 461 h 2205"/>
                <a:gd name="T92" fmla="*/ 2440 w 3219"/>
                <a:gd name="T93" fmla="*/ 625 h 2205"/>
                <a:gd name="T94" fmla="*/ 2607 w 3219"/>
                <a:gd name="T95" fmla="*/ 812 h 2205"/>
                <a:gd name="T96" fmla="*/ 2660 w 3219"/>
                <a:gd name="T97" fmla="*/ 968 h 2205"/>
                <a:gd name="T98" fmla="*/ 2990 w 3219"/>
                <a:gd name="T99" fmla="*/ 1102 h 2205"/>
                <a:gd name="T100" fmla="*/ 3180 w 3219"/>
                <a:gd name="T101" fmla="*/ 1341 h 2205"/>
                <a:gd name="T102" fmla="*/ 3175 w 3219"/>
                <a:gd name="T103" fmla="*/ 1512 h 2205"/>
                <a:gd name="T104" fmla="*/ 2939 w 3219"/>
                <a:gd name="T105" fmla="*/ 1729 h 2205"/>
                <a:gd name="T106" fmla="*/ 2767 w 3219"/>
                <a:gd name="T107" fmla="*/ 1893 h 2205"/>
                <a:gd name="T108" fmla="*/ 2711 w 3219"/>
                <a:gd name="T109" fmla="*/ 2009 h 2205"/>
                <a:gd name="T110" fmla="*/ 2569 w 3219"/>
                <a:gd name="T111" fmla="*/ 2108 h 2205"/>
                <a:gd name="T112" fmla="*/ 2724 w 3219"/>
                <a:gd name="T113" fmla="*/ 2003 h 2205"/>
                <a:gd name="T114" fmla="*/ 2781 w 3219"/>
                <a:gd name="T115" fmla="*/ 1882 h 2205"/>
                <a:gd name="T116" fmla="*/ 3028 w 3219"/>
                <a:gd name="T117" fmla="*/ 1713 h 2205"/>
                <a:gd name="T118" fmla="*/ 3210 w 3219"/>
                <a:gd name="T119" fmla="*/ 1501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19" h="2205">
                  <a:moveTo>
                    <a:pt x="3218" y="1359"/>
                  </a:moveTo>
                  <a:lnTo>
                    <a:pt x="3218" y="1359"/>
                  </a:lnTo>
                  <a:lnTo>
                    <a:pt x="3215" y="1349"/>
                  </a:lnTo>
                  <a:lnTo>
                    <a:pt x="3215" y="1335"/>
                  </a:lnTo>
                  <a:lnTo>
                    <a:pt x="3215" y="1335"/>
                  </a:lnTo>
                  <a:lnTo>
                    <a:pt x="3212" y="1325"/>
                  </a:lnTo>
                  <a:lnTo>
                    <a:pt x="3212" y="1325"/>
                  </a:lnTo>
                  <a:lnTo>
                    <a:pt x="3207" y="1303"/>
                  </a:lnTo>
                  <a:lnTo>
                    <a:pt x="3207" y="1303"/>
                  </a:lnTo>
                  <a:lnTo>
                    <a:pt x="3199" y="1282"/>
                  </a:lnTo>
                  <a:lnTo>
                    <a:pt x="3191" y="1260"/>
                  </a:lnTo>
                  <a:lnTo>
                    <a:pt x="3191" y="1260"/>
                  </a:lnTo>
                  <a:lnTo>
                    <a:pt x="3170" y="1220"/>
                  </a:lnTo>
                  <a:lnTo>
                    <a:pt x="3143" y="1185"/>
                  </a:lnTo>
                  <a:lnTo>
                    <a:pt x="3143" y="1185"/>
                  </a:lnTo>
                  <a:lnTo>
                    <a:pt x="3113" y="1153"/>
                  </a:lnTo>
                  <a:lnTo>
                    <a:pt x="3081" y="1121"/>
                  </a:lnTo>
                  <a:lnTo>
                    <a:pt x="3046" y="1094"/>
                  </a:lnTo>
                  <a:lnTo>
                    <a:pt x="3011" y="1070"/>
                  </a:lnTo>
                  <a:lnTo>
                    <a:pt x="3011" y="1070"/>
                  </a:lnTo>
                  <a:lnTo>
                    <a:pt x="2974" y="1046"/>
                  </a:lnTo>
                  <a:lnTo>
                    <a:pt x="2936" y="1024"/>
                  </a:lnTo>
                  <a:lnTo>
                    <a:pt x="2936" y="1024"/>
                  </a:lnTo>
                  <a:lnTo>
                    <a:pt x="2896" y="1005"/>
                  </a:lnTo>
                  <a:lnTo>
                    <a:pt x="2856" y="990"/>
                  </a:lnTo>
                  <a:lnTo>
                    <a:pt x="2856" y="990"/>
                  </a:lnTo>
                  <a:lnTo>
                    <a:pt x="2816" y="976"/>
                  </a:lnTo>
                  <a:lnTo>
                    <a:pt x="2773" y="962"/>
                  </a:lnTo>
                  <a:lnTo>
                    <a:pt x="2773" y="962"/>
                  </a:lnTo>
                  <a:lnTo>
                    <a:pt x="2706" y="946"/>
                  </a:lnTo>
                  <a:lnTo>
                    <a:pt x="2703" y="941"/>
                  </a:lnTo>
                  <a:lnTo>
                    <a:pt x="2700" y="928"/>
                  </a:lnTo>
                  <a:lnTo>
                    <a:pt x="2700" y="917"/>
                  </a:lnTo>
                  <a:lnTo>
                    <a:pt x="2700" y="917"/>
                  </a:lnTo>
                  <a:lnTo>
                    <a:pt x="2695" y="896"/>
                  </a:lnTo>
                  <a:lnTo>
                    <a:pt x="2687" y="874"/>
                  </a:lnTo>
                  <a:lnTo>
                    <a:pt x="2687" y="874"/>
                  </a:lnTo>
                  <a:lnTo>
                    <a:pt x="2684" y="863"/>
                  </a:lnTo>
                  <a:lnTo>
                    <a:pt x="2679" y="850"/>
                  </a:lnTo>
                  <a:lnTo>
                    <a:pt x="2671" y="828"/>
                  </a:lnTo>
                  <a:lnTo>
                    <a:pt x="2660" y="810"/>
                  </a:lnTo>
                  <a:lnTo>
                    <a:pt x="2657" y="799"/>
                  </a:lnTo>
                  <a:lnTo>
                    <a:pt x="2657" y="799"/>
                  </a:lnTo>
                  <a:lnTo>
                    <a:pt x="2649" y="788"/>
                  </a:lnTo>
                  <a:lnTo>
                    <a:pt x="2639" y="769"/>
                  </a:lnTo>
                  <a:lnTo>
                    <a:pt x="2639" y="769"/>
                  </a:lnTo>
                  <a:lnTo>
                    <a:pt x="2628" y="748"/>
                  </a:lnTo>
                  <a:lnTo>
                    <a:pt x="2628" y="748"/>
                  </a:lnTo>
                  <a:lnTo>
                    <a:pt x="2614" y="729"/>
                  </a:lnTo>
                  <a:lnTo>
                    <a:pt x="2601" y="710"/>
                  </a:lnTo>
                  <a:lnTo>
                    <a:pt x="2601" y="710"/>
                  </a:lnTo>
                  <a:lnTo>
                    <a:pt x="2572" y="675"/>
                  </a:lnTo>
                  <a:lnTo>
                    <a:pt x="2572" y="675"/>
                  </a:lnTo>
                  <a:lnTo>
                    <a:pt x="2555" y="660"/>
                  </a:lnTo>
                  <a:lnTo>
                    <a:pt x="2539" y="644"/>
                  </a:lnTo>
                  <a:lnTo>
                    <a:pt x="2539" y="644"/>
                  </a:lnTo>
                  <a:lnTo>
                    <a:pt x="2507" y="614"/>
                  </a:lnTo>
                  <a:lnTo>
                    <a:pt x="2507" y="614"/>
                  </a:lnTo>
                  <a:lnTo>
                    <a:pt x="2472" y="585"/>
                  </a:lnTo>
                  <a:lnTo>
                    <a:pt x="2472" y="585"/>
                  </a:lnTo>
                  <a:lnTo>
                    <a:pt x="2456" y="568"/>
                  </a:lnTo>
                  <a:lnTo>
                    <a:pt x="2438" y="558"/>
                  </a:lnTo>
                  <a:lnTo>
                    <a:pt x="2438" y="558"/>
                  </a:lnTo>
                  <a:lnTo>
                    <a:pt x="2400" y="531"/>
                  </a:lnTo>
                  <a:lnTo>
                    <a:pt x="2400" y="531"/>
                  </a:lnTo>
                  <a:lnTo>
                    <a:pt x="2362" y="507"/>
                  </a:lnTo>
                  <a:lnTo>
                    <a:pt x="2325" y="482"/>
                  </a:lnTo>
                  <a:lnTo>
                    <a:pt x="2325" y="482"/>
                  </a:lnTo>
                  <a:lnTo>
                    <a:pt x="2285" y="461"/>
                  </a:lnTo>
                  <a:lnTo>
                    <a:pt x="2266" y="450"/>
                  </a:lnTo>
                  <a:lnTo>
                    <a:pt x="2255" y="445"/>
                  </a:lnTo>
                  <a:lnTo>
                    <a:pt x="2247" y="440"/>
                  </a:lnTo>
                  <a:lnTo>
                    <a:pt x="2207" y="421"/>
                  </a:lnTo>
                  <a:lnTo>
                    <a:pt x="2207" y="421"/>
                  </a:lnTo>
                  <a:lnTo>
                    <a:pt x="2185" y="410"/>
                  </a:lnTo>
                  <a:lnTo>
                    <a:pt x="2167" y="402"/>
                  </a:lnTo>
                  <a:lnTo>
                    <a:pt x="2145" y="391"/>
                  </a:lnTo>
                  <a:lnTo>
                    <a:pt x="2145" y="391"/>
                  </a:lnTo>
                  <a:lnTo>
                    <a:pt x="2124" y="383"/>
                  </a:lnTo>
                  <a:lnTo>
                    <a:pt x="2124" y="383"/>
                  </a:lnTo>
                  <a:lnTo>
                    <a:pt x="2081" y="370"/>
                  </a:lnTo>
                  <a:lnTo>
                    <a:pt x="2038" y="357"/>
                  </a:lnTo>
                  <a:lnTo>
                    <a:pt x="2038" y="357"/>
                  </a:lnTo>
                  <a:lnTo>
                    <a:pt x="2016" y="348"/>
                  </a:lnTo>
                  <a:lnTo>
                    <a:pt x="1995" y="343"/>
                  </a:lnTo>
                  <a:lnTo>
                    <a:pt x="1995" y="343"/>
                  </a:lnTo>
                  <a:lnTo>
                    <a:pt x="1974" y="338"/>
                  </a:lnTo>
                  <a:lnTo>
                    <a:pt x="1952" y="332"/>
                  </a:lnTo>
                  <a:lnTo>
                    <a:pt x="1952" y="332"/>
                  </a:lnTo>
                  <a:lnTo>
                    <a:pt x="1907" y="324"/>
                  </a:lnTo>
                  <a:lnTo>
                    <a:pt x="1907" y="324"/>
                  </a:lnTo>
                  <a:lnTo>
                    <a:pt x="1861" y="319"/>
                  </a:lnTo>
                  <a:lnTo>
                    <a:pt x="1818" y="314"/>
                  </a:lnTo>
                  <a:lnTo>
                    <a:pt x="1818" y="314"/>
                  </a:lnTo>
                  <a:lnTo>
                    <a:pt x="1773" y="311"/>
                  </a:lnTo>
                  <a:lnTo>
                    <a:pt x="1727" y="311"/>
                  </a:lnTo>
                  <a:lnTo>
                    <a:pt x="1727" y="311"/>
                  </a:lnTo>
                  <a:lnTo>
                    <a:pt x="1681" y="311"/>
                  </a:lnTo>
                  <a:lnTo>
                    <a:pt x="1681" y="311"/>
                  </a:lnTo>
                  <a:lnTo>
                    <a:pt x="1639" y="314"/>
                  </a:lnTo>
                  <a:lnTo>
                    <a:pt x="1639" y="314"/>
                  </a:lnTo>
                  <a:lnTo>
                    <a:pt x="1566" y="322"/>
                  </a:lnTo>
                  <a:lnTo>
                    <a:pt x="1561" y="316"/>
                  </a:lnTo>
                  <a:lnTo>
                    <a:pt x="1553" y="305"/>
                  </a:lnTo>
                  <a:lnTo>
                    <a:pt x="1542" y="298"/>
                  </a:lnTo>
                  <a:lnTo>
                    <a:pt x="1526" y="279"/>
                  </a:lnTo>
                  <a:lnTo>
                    <a:pt x="1526" y="279"/>
                  </a:lnTo>
                  <a:lnTo>
                    <a:pt x="1507" y="263"/>
                  </a:lnTo>
                  <a:lnTo>
                    <a:pt x="1507" y="263"/>
                  </a:lnTo>
                  <a:lnTo>
                    <a:pt x="1467" y="230"/>
                  </a:lnTo>
                  <a:lnTo>
                    <a:pt x="1427" y="198"/>
                  </a:lnTo>
                  <a:lnTo>
                    <a:pt x="1427" y="198"/>
                  </a:lnTo>
                  <a:lnTo>
                    <a:pt x="1387" y="171"/>
                  </a:lnTo>
                  <a:lnTo>
                    <a:pt x="1387" y="171"/>
                  </a:lnTo>
                  <a:lnTo>
                    <a:pt x="1344" y="147"/>
                  </a:lnTo>
                  <a:lnTo>
                    <a:pt x="1344" y="147"/>
                  </a:lnTo>
                  <a:lnTo>
                    <a:pt x="1298" y="123"/>
                  </a:lnTo>
                  <a:lnTo>
                    <a:pt x="1298" y="123"/>
                  </a:lnTo>
                  <a:lnTo>
                    <a:pt x="1255" y="102"/>
                  </a:lnTo>
                  <a:lnTo>
                    <a:pt x="1255" y="102"/>
                  </a:lnTo>
                  <a:lnTo>
                    <a:pt x="1210" y="83"/>
                  </a:lnTo>
                  <a:lnTo>
                    <a:pt x="1210" y="83"/>
                  </a:lnTo>
                  <a:lnTo>
                    <a:pt x="1161" y="64"/>
                  </a:lnTo>
                  <a:lnTo>
                    <a:pt x="1161" y="64"/>
                  </a:lnTo>
                  <a:lnTo>
                    <a:pt x="1116" y="48"/>
                  </a:lnTo>
                  <a:lnTo>
                    <a:pt x="1067" y="35"/>
                  </a:lnTo>
                  <a:lnTo>
                    <a:pt x="1067" y="35"/>
                  </a:lnTo>
                  <a:lnTo>
                    <a:pt x="1019" y="24"/>
                  </a:lnTo>
                  <a:lnTo>
                    <a:pt x="995" y="19"/>
                  </a:lnTo>
                  <a:lnTo>
                    <a:pt x="968" y="16"/>
                  </a:lnTo>
                  <a:lnTo>
                    <a:pt x="968" y="16"/>
                  </a:lnTo>
                  <a:lnTo>
                    <a:pt x="920" y="8"/>
                  </a:lnTo>
                  <a:lnTo>
                    <a:pt x="920" y="8"/>
                  </a:lnTo>
                  <a:lnTo>
                    <a:pt x="869" y="2"/>
                  </a:lnTo>
                  <a:lnTo>
                    <a:pt x="869" y="2"/>
                  </a:lnTo>
                  <a:lnTo>
                    <a:pt x="845" y="0"/>
                  </a:lnTo>
                  <a:lnTo>
                    <a:pt x="821" y="0"/>
                  </a:lnTo>
                  <a:lnTo>
                    <a:pt x="794" y="0"/>
                  </a:lnTo>
                  <a:lnTo>
                    <a:pt x="770" y="0"/>
                  </a:lnTo>
                  <a:lnTo>
                    <a:pt x="770" y="0"/>
                  </a:lnTo>
                  <a:lnTo>
                    <a:pt x="719" y="2"/>
                  </a:lnTo>
                  <a:lnTo>
                    <a:pt x="671" y="8"/>
                  </a:lnTo>
                  <a:lnTo>
                    <a:pt x="671" y="8"/>
                  </a:lnTo>
                  <a:lnTo>
                    <a:pt x="619" y="16"/>
                  </a:lnTo>
                  <a:lnTo>
                    <a:pt x="571" y="29"/>
                  </a:lnTo>
                  <a:lnTo>
                    <a:pt x="523" y="43"/>
                  </a:lnTo>
                  <a:lnTo>
                    <a:pt x="475" y="61"/>
                  </a:lnTo>
                  <a:lnTo>
                    <a:pt x="475" y="61"/>
                  </a:lnTo>
                  <a:lnTo>
                    <a:pt x="429" y="83"/>
                  </a:lnTo>
                  <a:lnTo>
                    <a:pt x="386" y="110"/>
                  </a:lnTo>
                  <a:lnTo>
                    <a:pt x="386" y="110"/>
                  </a:lnTo>
                  <a:lnTo>
                    <a:pt x="343" y="139"/>
                  </a:lnTo>
                  <a:lnTo>
                    <a:pt x="325" y="158"/>
                  </a:lnTo>
                  <a:lnTo>
                    <a:pt x="306" y="177"/>
                  </a:lnTo>
                  <a:lnTo>
                    <a:pt x="306" y="177"/>
                  </a:lnTo>
                  <a:lnTo>
                    <a:pt x="287" y="195"/>
                  </a:lnTo>
                  <a:lnTo>
                    <a:pt x="271" y="217"/>
                  </a:lnTo>
                  <a:lnTo>
                    <a:pt x="257" y="241"/>
                  </a:lnTo>
                  <a:lnTo>
                    <a:pt x="244" y="265"/>
                  </a:lnTo>
                  <a:lnTo>
                    <a:pt x="244" y="265"/>
                  </a:lnTo>
                  <a:lnTo>
                    <a:pt x="236" y="292"/>
                  </a:lnTo>
                  <a:lnTo>
                    <a:pt x="231" y="316"/>
                  </a:lnTo>
                  <a:lnTo>
                    <a:pt x="225" y="343"/>
                  </a:lnTo>
                  <a:lnTo>
                    <a:pt x="225" y="373"/>
                  </a:lnTo>
                  <a:lnTo>
                    <a:pt x="225" y="373"/>
                  </a:lnTo>
                  <a:lnTo>
                    <a:pt x="225" y="445"/>
                  </a:lnTo>
                  <a:lnTo>
                    <a:pt x="225" y="456"/>
                  </a:lnTo>
                  <a:lnTo>
                    <a:pt x="225" y="456"/>
                  </a:lnTo>
                  <a:lnTo>
                    <a:pt x="225" y="466"/>
                  </a:lnTo>
                  <a:lnTo>
                    <a:pt x="225" y="466"/>
                  </a:lnTo>
                  <a:lnTo>
                    <a:pt x="228" y="488"/>
                  </a:lnTo>
                  <a:lnTo>
                    <a:pt x="228" y="488"/>
                  </a:lnTo>
                  <a:lnTo>
                    <a:pt x="231" y="496"/>
                  </a:lnTo>
                  <a:lnTo>
                    <a:pt x="231" y="496"/>
                  </a:lnTo>
                  <a:lnTo>
                    <a:pt x="201" y="507"/>
                  </a:lnTo>
                  <a:lnTo>
                    <a:pt x="201" y="507"/>
                  </a:lnTo>
                  <a:lnTo>
                    <a:pt x="172" y="520"/>
                  </a:lnTo>
                  <a:lnTo>
                    <a:pt x="145" y="533"/>
                  </a:lnTo>
                  <a:lnTo>
                    <a:pt x="145" y="533"/>
                  </a:lnTo>
                  <a:lnTo>
                    <a:pt x="115" y="552"/>
                  </a:lnTo>
                  <a:lnTo>
                    <a:pt x="105" y="563"/>
                  </a:lnTo>
                  <a:lnTo>
                    <a:pt x="91" y="574"/>
                  </a:lnTo>
                  <a:lnTo>
                    <a:pt x="91" y="574"/>
                  </a:lnTo>
                  <a:lnTo>
                    <a:pt x="78" y="585"/>
                  </a:lnTo>
                  <a:lnTo>
                    <a:pt x="67" y="595"/>
                  </a:lnTo>
                  <a:lnTo>
                    <a:pt x="62" y="603"/>
                  </a:lnTo>
                  <a:lnTo>
                    <a:pt x="62" y="603"/>
                  </a:lnTo>
                  <a:lnTo>
                    <a:pt x="56" y="609"/>
                  </a:lnTo>
                  <a:lnTo>
                    <a:pt x="46" y="622"/>
                  </a:lnTo>
                  <a:lnTo>
                    <a:pt x="46" y="622"/>
                  </a:lnTo>
                  <a:lnTo>
                    <a:pt x="38" y="635"/>
                  </a:lnTo>
                  <a:lnTo>
                    <a:pt x="30" y="651"/>
                  </a:lnTo>
                  <a:lnTo>
                    <a:pt x="30" y="651"/>
                  </a:lnTo>
                  <a:lnTo>
                    <a:pt x="16" y="681"/>
                  </a:lnTo>
                  <a:lnTo>
                    <a:pt x="16" y="681"/>
                  </a:lnTo>
                  <a:lnTo>
                    <a:pt x="8" y="713"/>
                  </a:lnTo>
                  <a:lnTo>
                    <a:pt x="8" y="713"/>
                  </a:lnTo>
                  <a:lnTo>
                    <a:pt x="3" y="745"/>
                  </a:lnTo>
                  <a:lnTo>
                    <a:pt x="0" y="778"/>
                  </a:lnTo>
                  <a:lnTo>
                    <a:pt x="0" y="778"/>
                  </a:lnTo>
                  <a:lnTo>
                    <a:pt x="0" y="810"/>
                  </a:lnTo>
                  <a:lnTo>
                    <a:pt x="0" y="810"/>
                  </a:lnTo>
                  <a:lnTo>
                    <a:pt x="0" y="818"/>
                  </a:lnTo>
                  <a:lnTo>
                    <a:pt x="3" y="826"/>
                  </a:lnTo>
                  <a:lnTo>
                    <a:pt x="3" y="842"/>
                  </a:lnTo>
                  <a:lnTo>
                    <a:pt x="5" y="850"/>
                  </a:lnTo>
                  <a:lnTo>
                    <a:pt x="5" y="855"/>
                  </a:lnTo>
                  <a:lnTo>
                    <a:pt x="5" y="855"/>
                  </a:lnTo>
                  <a:lnTo>
                    <a:pt x="5" y="858"/>
                  </a:lnTo>
                  <a:lnTo>
                    <a:pt x="5" y="858"/>
                  </a:lnTo>
                  <a:lnTo>
                    <a:pt x="5" y="858"/>
                  </a:lnTo>
                  <a:lnTo>
                    <a:pt x="8" y="874"/>
                  </a:lnTo>
                  <a:lnTo>
                    <a:pt x="11" y="882"/>
                  </a:lnTo>
                  <a:lnTo>
                    <a:pt x="14" y="890"/>
                  </a:lnTo>
                  <a:lnTo>
                    <a:pt x="19" y="906"/>
                  </a:lnTo>
                  <a:lnTo>
                    <a:pt x="19" y="906"/>
                  </a:lnTo>
                  <a:lnTo>
                    <a:pt x="24" y="920"/>
                  </a:lnTo>
                  <a:lnTo>
                    <a:pt x="24" y="920"/>
                  </a:lnTo>
                  <a:lnTo>
                    <a:pt x="30" y="936"/>
                  </a:lnTo>
                  <a:lnTo>
                    <a:pt x="30" y="936"/>
                  </a:lnTo>
                  <a:lnTo>
                    <a:pt x="46" y="965"/>
                  </a:lnTo>
                  <a:lnTo>
                    <a:pt x="54" y="979"/>
                  </a:lnTo>
                  <a:lnTo>
                    <a:pt x="62" y="992"/>
                  </a:lnTo>
                  <a:lnTo>
                    <a:pt x="62" y="992"/>
                  </a:lnTo>
                  <a:lnTo>
                    <a:pt x="80" y="1016"/>
                  </a:lnTo>
                  <a:lnTo>
                    <a:pt x="80" y="1016"/>
                  </a:lnTo>
                  <a:lnTo>
                    <a:pt x="102" y="1040"/>
                  </a:lnTo>
                  <a:lnTo>
                    <a:pt x="102" y="1040"/>
                  </a:lnTo>
                  <a:lnTo>
                    <a:pt x="126" y="1062"/>
                  </a:lnTo>
                  <a:lnTo>
                    <a:pt x="148" y="1083"/>
                  </a:lnTo>
                  <a:lnTo>
                    <a:pt x="148" y="1083"/>
                  </a:lnTo>
                  <a:lnTo>
                    <a:pt x="172" y="1102"/>
                  </a:lnTo>
                  <a:lnTo>
                    <a:pt x="172" y="1102"/>
                  </a:lnTo>
                  <a:lnTo>
                    <a:pt x="196" y="1121"/>
                  </a:lnTo>
                  <a:lnTo>
                    <a:pt x="196" y="1121"/>
                  </a:lnTo>
                  <a:lnTo>
                    <a:pt x="247" y="1153"/>
                  </a:lnTo>
                  <a:lnTo>
                    <a:pt x="274" y="1169"/>
                  </a:lnTo>
                  <a:lnTo>
                    <a:pt x="274" y="1169"/>
                  </a:lnTo>
                  <a:lnTo>
                    <a:pt x="300" y="1185"/>
                  </a:lnTo>
                  <a:lnTo>
                    <a:pt x="300" y="1185"/>
                  </a:lnTo>
                  <a:lnTo>
                    <a:pt x="327" y="1199"/>
                  </a:lnTo>
                  <a:lnTo>
                    <a:pt x="327" y="1199"/>
                  </a:lnTo>
                  <a:lnTo>
                    <a:pt x="325" y="1207"/>
                  </a:lnTo>
                  <a:lnTo>
                    <a:pt x="325" y="1207"/>
                  </a:lnTo>
                  <a:lnTo>
                    <a:pt x="316" y="1225"/>
                  </a:lnTo>
                  <a:lnTo>
                    <a:pt x="311" y="1244"/>
                  </a:lnTo>
                  <a:lnTo>
                    <a:pt x="311" y="1244"/>
                  </a:lnTo>
                  <a:lnTo>
                    <a:pt x="306" y="1263"/>
                  </a:lnTo>
                  <a:lnTo>
                    <a:pt x="303" y="1282"/>
                  </a:lnTo>
                  <a:lnTo>
                    <a:pt x="303" y="1303"/>
                  </a:lnTo>
                  <a:lnTo>
                    <a:pt x="303" y="1322"/>
                  </a:lnTo>
                  <a:lnTo>
                    <a:pt x="303" y="1322"/>
                  </a:lnTo>
                  <a:lnTo>
                    <a:pt x="306" y="1341"/>
                  </a:lnTo>
                  <a:lnTo>
                    <a:pt x="306" y="1341"/>
                  </a:lnTo>
                  <a:lnTo>
                    <a:pt x="311" y="1362"/>
                  </a:lnTo>
                  <a:lnTo>
                    <a:pt x="316" y="1381"/>
                  </a:lnTo>
                  <a:lnTo>
                    <a:pt x="316" y="1381"/>
                  </a:lnTo>
                  <a:lnTo>
                    <a:pt x="325" y="1397"/>
                  </a:lnTo>
                  <a:lnTo>
                    <a:pt x="330" y="1408"/>
                  </a:lnTo>
                  <a:lnTo>
                    <a:pt x="330" y="1408"/>
                  </a:lnTo>
                  <a:lnTo>
                    <a:pt x="330" y="1408"/>
                  </a:lnTo>
                  <a:lnTo>
                    <a:pt x="330" y="1408"/>
                  </a:lnTo>
                  <a:lnTo>
                    <a:pt x="330" y="1411"/>
                  </a:lnTo>
                  <a:lnTo>
                    <a:pt x="333" y="1411"/>
                  </a:lnTo>
                  <a:lnTo>
                    <a:pt x="335" y="1416"/>
                  </a:lnTo>
                  <a:lnTo>
                    <a:pt x="335" y="1416"/>
                  </a:lnTo>
                  <a:lnTo>
                    <a:pt x="343" y="1429"/>
                  </a:lnTo>
                  <a:lnTo>
                    <a:pt x="343" y="1429"/>
                  </a:lnTo>
                  <a:lnTo>
                    <a:pt x="365" y="1461"/>
                  </a:lnTo>
                  <a:lnTo>
                    <a:pt x="378" y="1475"/>
                  </a:lnTo>
                  <a:lnTo>
                    <a:pt x="378" y="1475"/>
                  </a:lnTo>
                  <a:lnTo>
                    <a:pt x="389" y="1488"/>
                  </a:lnTo>
                  <a:lnTo>
                    <a:pt x="389" y="1488"/>
                  </a:lnTo>
                  <a:lnTo>
                    <a:pt x="416" y="1515"/>
                  </a:lnTo>
                  <a:lnTo>
                    <a:pt x="426" y="1529"/>
                  </a:lnTo>
                  <a:lnTo>
                    <a:pt x="426" y="1529"/>
                  </a:lnTo>
                  <a:lnTo>
                    <a:pt x="440" y="1539"/>
                  </a:lnTo>
                  <a:lnTo>
                    <a:pt x="469" y="1563"/>
                  </a:lnTo>
                  <a:lnTo>
                    <a:pt x="469" y="1563"/>
                  </a:lnTo>
                  <a:lnTo>
                    <a:pt x="499" y="1585"/>
                  </a:lnTo>
                  <a:lnTo>
                    <a:pt x="499" y="1585"/>
                  </a:lnTo>
                  <a:lnTo>
                    <a:pt x="512" y="1595"/>
                  </a:lnTo>
                  <a:lnTo>
                    <a:pt x="528" y="1604"/>
                  </a:lnTo>
                  <a:lnTo>
                    <a:pt x="528" y="1604"/>
                  </a:lnTo>
                  <a:lnTo>
                    <a:pt x="558" y="1622"/>
                  </a:lnTo>
                  <a:lnTo>
                    <a:pt x="590" y="1641"/>
                  </a:lnTo>
                  <a:lnTo>
                    <a:pt x="606" y="1649"/>
                  </a:lnTo>
                  <a:lnTo>
                    <a:pt x="606" y="1649"/>
                  </a:lnTo>
                  <a:lnTo>
                    <a:pt x="622" y="1657"/>
                  </a:lnTo>
                  <a:lnTo>
                    <a:pt x="654" y="1670"/>
                  </a:lnTo>
                  <a:lnTo>
                    <a:pt x="654" y="1670"/>
                  </a:lnTo>
                  <a:lnTo>
                    <a:pt x="687" y="1684"/>
                  </a:lnTo>
                  <a:lnTo>
                    <a:pt x="721" y="1697"/>
                  </a:lnTo>
                  <a:lnTo>
                    <a:pt x="721" y="1697"/>
                  </a:lnTo>
                  <a:lnTo>
                    <a:pt x="789" y="1719"/>
                  </a:lnTo>
                  <a:lnTo>
                    <a:pt x="789" y="1719"/>
                  </a:lnTo>
                  <a:lnTo>
                    <a:pt x="807" y="1722"/>
                  </a:lnTo>
                  <a:lnTo>
                    <a:pt x="823" y="1727"/>
                  </a:lnTo>
                  <a:lnTo>
                    <a:pt x="858" y="1732"/>
                  </a:lnTo>
                  <a:lnTo>
                    <a:pt x="858" y="1732"/>
                  </a:lnTo>
                  <a:lnTo>
                    <a:pt x="893" y="1740"/>
                  </a:lnTo>
                  <a:lnTo>
                    <a:pt x="928" y="1746"/>
                  </a:lnTo>
                  <a:lnTo>
                    <a:pt x="947" y="1748"/>
                  </a:lnTo>
                  <a:lnTo>
                    <a:pt x="955" y="1748"/>
                  </a:lnTo>
                  <a:lnTo>
                    <a:pt x="963" y="1751"/>
                  </a:lnTo>
                  <a:lnTo>
                    <a:pt x="998" y="1754"/>
                  </a:lnTo>
                  <a:lnTo>
                    <a:pt x="998" y="1754"/>
                  </a:lnTo>
                  <a:lnTo>
                    <a:pt x="1032" y="1756"/>
                  </a:lnTo>
                  <a:lnTo>
                    <a:pt x="1070" y="1759"/>
                  </a:lnTo>
                  <a:lnTo>
                    <a:pt x="1121" y="1759"/>
                  </a:lnTo>
                  <a:lnTo>
                    <a:pt x="1121" y="1762"/>
                  </a:lnTo>
                  <a:lnTo>
                    <a:pt x="1140" y="1762"/>
                  </a:lnTo>
                  <a:lnTo>
                    <a:pt x="1148" y="1762"/>
                  </a:lnTo>
                  <a:lnTo>
                    <a:pt x="1164" y="1788"/>
                  </a:lnTo>
                  <a:lnTo>
                    <a:pt x="1164" y="1788"/>
                  </a:lnTo>
                  <a:lnTo>
                    <a:pt x="1191" y="1821"/>
                  </a:lnTo>
                  <a:lnTo>
                    <a:pt x="1191" y="1821"/>
                  </a:lnTo>
                  <a:lnTo>
                    <a:pt x="1215" y="1853"/>
                  </a:lnTo>
                  <a:lnTo>
                    <a:pt x="1215" y="1853"/>
                  </a:lnTo>
                  <a:lnTo>
                    <a:pt x="1242" y="1885"/>
                  </a:lnTo>
                  <a:lnTo>
                    <a:pt x="1242" y="1885"/>
                  </a:lnTo>
                  <a:lnTo>
                    <a:pt x="1271" y="1915"/>
                  </a:lnTo>
                  <a:lnTo>
                    <a:pt x="1271" y="1915"/>
                  </a:lnTo>
                  <a:lnTo>
                    <a:pt x="1303" y="1941"/>
                  </a:lnTo>
                  <a:lnTo>
                    <a:pt x="1303" y="1941"/>
                  </a:lnTo>
                  <a:lnTo>
                    <a:pt x="1333" y="1968"/>
                  </a:lnTo>
                  <a:lnTo>
                    <a:pt x="1333" y="1968"/>
                  </a:lnTo>
                  <a:lnTo>
                    <a:pt x="1368" y="1992"/>
                  </a:lnTo>
                  <a:lnTo>
                    <a:pt x="1368" y="1992"/>
                  </a:lnTo>
                  <a:lnTo>
                    <a:pt x="1400" y="2016"/>
                  </a:lnTo>
                  <a:lnTo>
                    <a:pt x="1400" y="2016"/>
                  </a:lnTo>
                  <a:lnTo>
                    <a:pt x="1435" y="2038"/>
                  </a:lnTo>
                  <a:lnTo>
                    <a:pt x="1472" y="2059"/>
                  </a:lnTo>
                  <a:lnTo>
                    <a:pt x="1472" y="2059"/>
                  </a:lnTo>
                  <a:lnTo>
                    <a:pt x="1507" y="2078"/>
                  </a:lnTo>
                  <a:lnTo>
                    <a:pt x="1507" y="2078"/>
                  </a:lnTo>
                  <a:lnTo>
                    <a:pt x="1582" y="2110"/>
                  </a:lnTo>
                  <a:lnTo>
                    <a:pt x="1582" y="2110"/>
                  </a:lnTo>
                  <a:lnTo>
                    <a:pt x="1620" y="2124"/>
                  </a:lnTo>
                  <a:lnTo>
                    <a:pt x="1639" y="2132"/>
                  </a:lnTo>
                  <a:lnTo>
                    <a:pt x="1660" y="2137"/>
                  </a:lnTo>
                  <a:lnTo>
                    <a:pt x="1660" y="2137"/>
                  </a:lnTo>
                  <a:lnTo>
                    <a:pt x="1738" y="2161"/>
                  </a:lnTo>
                  <a:lnTo>
                    <a:pt x="1738" y="2161"/>
                  </a:lnTo>
                  <a:lnTo>
                    <a:pt x="1818" y="2177"/>
                  </a:lnTo>
                  <a:lnTo>
                    <a:pt x="1818" y="2177"/>
                  </a:lnTo>
                  <a:lnTo>
                    <a:pt x="1898" y="2191"/>
                  </a:lnTo>
                  <a:lnTo>
                    <a:pt x="1898" y="2191"/>
                  </a:lnTo>
                  <a:lnTo>
                    <a:pt x="1979" y="2199"/>
                  </a:lnTo>
                  <a:lnTo>
                    <a:pt x="1979" y="2199"/>
                  </a:lnTo>
                  <a:lnTo>
                    <a:pt x="2060" y="2204"/>
                  </a:lnTo>
                  <a:lnTo>
                    <a:pt x="2060" y="2204"/>
                  </a:lnTo>
                  <a:lnTo>
                    <a:pt x="2100" y="2202"/>
                  </a:lnTo>
                  <a:lnTo>
                    <a:pt x="2140" y="2202"/>
                  </a:lnTo>
                  <a:lnTo>
                    <a:pt x="2140" y="2202"/>
                  </a:lnTo>
                  <a:lnTo>
                    <a:pt x="2220" y="2193"/>
                  </a:lnTo>
                  <a:lnTo>
                    <a:pt x="2301" y="2180"/>
                  </a:lnTo>
                  <a:lnTo>
                    <a:pt x="2301" y="2180"/>
                  </a:lnTo>
                  <a:lnTo>
                    <a:pt x="2220" y="2191"/>
                  </a:lnTo>
                  <a:lnTo>
                    <a:pt x="2140" y="2193"/>
                  </a:lnTo>
                  <a:lnTo>
                    <a:pt x="2140" y="2193"/>
                  </a:lnTo>
                  <a:lnTo>
                    <a:pt x="2100" y="2196"/>
                  </a:lnTo>
                  <a:lnTo>
                    <a:pt x="2060" y="2193"/>
                  </a:lnTo>
                  <a:lnTo>
                    <a:pt x="2060" y="2193"/>
                  </a:lnTo>
                  <a:lnTo>
                    <a:pt x="1979" y="2188"/>
                  </a:lnTo>
                  <a:lnTo>
                    <a:pt x="1979" y="2188"/>
                  </a:lnTo>
                  <a:lnTo>
                    <a:pt x="1898" y="2177"/>
                  </a:lnTo>
                  <a:lnTo>
                    <a:pt x="1898" y="2177"/>
                  </a:lnTo>
                  <a:lnTo>
                    <a:pt x="1821" y="2161"/>
                  </a:lnTo>
                  <a:lnTo>
                    <a:pt x="1821" y="2161"/>
                  </a:lnTo>
                  <a:lnTo>
                    <a:pt x="1743" y="2143"/>
                  </a:lnTo>
                  <a:lnTo>
                    <a:pt x="1743" y="2143"/>
                  </a:lnTo>
                  <a:lnTo>
                    <a:pt x="1665" y="2116"/>
                  </a:lnTo>
                  <a:lnTo>
                    <a:pt x="1646" y="2110"/>
                  </a:lnTo>
                  <a:lnTo>
                    <a:pt x="1628" y="2102"/>
                  </a:lnTo>
                  <a:lnTo>
                    <a:pt x="1628" y="2102"/>
                  </a:lnTo>
                  <a:lnTo>
                    <a:pt x="1593" y="2089"/>
                  </a:lnTo>
                  <a:lnTo>
                    <a:pt x="1593" y="2089"/>
                  </a:lnTo>
                  <a:lnTo>
                    <a:pt x="1521" y="2054"/>
                  </a:lnTo>
                  <a:lnTo>
                    <a:pt x="1521" y="2054"/>
                  </a:lnTo>
                  <a:lnTo>
                    <a:pt x="1486" y="2035"/>
                  </a:lnTo>
                  <a:lnTo>
                    <a:pt x="1451" y="2014"/>
                  </a:lnTo>
                  <a:lnTo>
                    <a:pt x="1451" y="2014"/>
                  </a:lnTo>
                  <a:lnTo>
                    <a:pt x="1416" y="1992"/>
                  </a:lnTo>
                  <a:lnTo>
                    <a:pt x="1416" y="1992"/>
                  </a:lnTo>
                  <a:lnTo>
                    <a:pt x="1384" y="1968"/>
                  </a:lnTo>
                  <a:lnTo>
                    <a:pt x="1384" y="1968"/>
                  </a:lnTo>
                  <a:lnTo>
                    <a:pt x="1354" y="1944"/>
                  </a:lnTo>
                  <a:lnTo>
                    <a:pt x="1354" y="1944"/>
                  </a:lnTo>
                  <a:lnTo>
                    <a:pt x="1325" y="1917"/>
                  </a:lnTo>
                  <a:lnTo>
                    <a:pt x="1325" y="1917"/>
                  </a:lnTo>
                  <a:lnTo>
                    <a:pt x="1295" y="1891"/>
                  </a:lnTo>
                  <a:lnTo>
                    <a:pt x="1295" y="1891"/>
                  </a:lnTo>
                  <a:lnTo>
                    <a:pt x="1269" y="1861"/>
                  </a:lnTo>
                  <a:lnTo>
                    <a:pt x="1269" y="1861"/>
                  </a:lnTo>
                  <a:lnTo>
                    <a:pt x="1242" y="1831"/>
                  </a:lnTo>
                  <a:lnTo>
                    <a:pt x="1242" y="1831"/>
                  </a:lnTo>
                  <a:lnTo>
                    <a:pt x="1217" y="1799"/>
                  </a:lnTo>
                  <a:lnTo>
                    <a:pt x="1217" y="1799"/>
                  </a:lnTo>
                  <a:lnTo>
                    <a:pt x="1196" y="1767"/>
                  </a:lnTo>
                  <a:lnTo>
                    <a:pt x="1175" y="1735"/>
                  </a:lnTo>
                  <a:lnTo>
                    <a:pt x="1169" y="1724"/>
                  </a:lnTo>
                  <a:lnTo>
                    <a:pt x="1159" y="1724"/>
                  </a:lnTo>
                  <a:lnTo>
                    <a:pt x="1159" y="1724"/>
                  </a:lnTo>
                  <a:lnTo>
                    <a:pt x="1140" y="1722"/>
                  </a:lnTo>
                  <a:lnTo>
                    <a:pt x="1070" y="1719"/>
                  </a:lnTo>
                  <a:lnTo>
                    <a:pt x="1070" y="1719"/>
                  </a:lnTo>
                  <a:lnTo>
                    <a:pt x="1038" y="1716"/>
                  </a:lnTo>
                  <a:lnTo>
                    <a:pt x="1003" y="1713"/>
                  </a:lnTo>
                  <a:lnTo>
                    <a:pt x="968" y="1708"/>
                  </a:lnTo>
                  <a:lnTo>
                    <a:pt x="960" y="1708"/>
                  </a:lnTo>
                  <a:lnTo>
                    <a:pt x="952" y="1705"/>
                  </a:lnTo>
                  <a:lnTo>
                    <a:pt x="936" y="1703"/>
                  </a:lnTo>
                  <a:lnTo>
                    <a:pt x="901" y="1697"/>
                  </a:lnTo>
                  <a:lnTo>
                    <a:pt x="901" y="1697"/>
                  </a:lnTo>
                  <a:lnTo>
                    <a:pt x="866" y="1692"/>
                  </a:lnTo>
                  <a:lnTo>
                    <a:pt x="834" y="1681"/>
                  </a:lnTo>
                  <a:lnTo>
                    <a:pt x="818" y="1679"/>
                  </a:lnTo>
                  <a:lnTo>
                    <a:pt x="818" y="1679"/>
                  </a:lnTo>
                  <a:lnTo>
                    <a:pt x="802" y="1673"/>
                  </a:lnTo>
                  <a:lnTo>
                    <a:pt x="802" y="1673"/>
                  </a:lnTo>
                  <a:lnTo>
                    <a:pt x="737" y="1654"/>
                  </a:lnTo>
                  <a:lnTo>
                    <a:pt x="705" y="1641"/>
                  </a:lnTo>
                  <a:lnTo>
                    <a:pt x="705" y="1641"/>
                  </a:lnTo>
                  <a:lnTo>
                    <a:pt x="673" y="1628"/>
                  </a:lnTo>
                  <a:lnTo>
                    <a:pt x="644" y="1614"/>
                  </a:lnTo>
                  <a:lnTo>
                    <a:pt x="644" y="1614"/>
                  </a:lnTo>
                  <a:lnTo>
                    <a:pt x="628" y="1606"/>
                  </a:lnTo>
                  <a:lnTo>
                    <a:pt x="612" y="1598"/>
                  </a:lnTo>
                  <a:lnTo>
                    <a:pt x="582" y="1582"/>
                  </a:lnTo>
                  <a:lnTo>
                    <a:pt x="582" y="1582"/>
                  </a:lnTo>
                  <a:lnTo>
                    <a:pt x="555" y="1563"/>
                  </a:lnTo>
                  <a:lnTo>
                    <a:pt x="542" y="1555"/>
                  </a:lnTo>
                  <a:lnTo>
                    <a:pt x="542" y="1555"/>
                  </a:lnTo>
                  <a:lnTo>
                    <a:pt x="526" y="1545"/>
                  </a:lnTo>
                  <a:lnTo>
                    <a:pt x="499" y="1523"/>
                  </a:lnTo>
                  <a:lnTo>
                    <a:pt x="475" y="1501"/>
                  </a:lnTo>
                  <a:lnTo>
                    <a:pt x="475" y="1501"/>
                  </a:lnTo>
                  <a:lnTo>
                    <a:pt x="461" y="1491"/>
                  </a:lnTo>
                  <a:lnTo>
                    <a:pt x="450" y="1480"/>
                  </a:lnTo>
                  <a:lnTo>
                    <a:pt x="450" y="1480"/>
                  </a:lnTo>
                  <a:lnTo>
                    <a:pt x="429" y="1456"/>
                  </a:lnTo>
                  <a:lnTo>
                    <a:pt x="429" y="1456"/>
                  </a:lnTo>
                  <a:lnTo>
                    <a:pt x="419" y="1442"/>
                  </a:lnTo>
                  <a:lnTo>
                    <a:pt x="408" y="1429"/>
                  </a:lnTo>
                  <a:lnTo>
                    <a:pt x="408" y="1429"/>
                  </a:lnTo>
                  <a:lnTo>
                    <a:pt x="389" y="1402"/>
                  </a:lnTo>
                  <a:lnTo>
                    <a:pt x="389" y="1402"/>
                  </a:lnTo>
                  <a:lnTo>
                    <a:pt x="381" y="1389"/>
                  </a:lnTo>
                  <a:lnTo>
                    <a:pt x="375" y="1381"/>
                  </a:lnTo>
                  <a:lnTo>
                    <a:pt x="373" y="1376"/>
                  </a:lnTo>
                  <a:lnTo>
                    <a:pt x="373" y="1376"/>
                  </a:lnTo>
                  <a:lnTo>
                    <a:pt x="367" y="1362"/>
                  </a:lnTo>
                  <a:lnTo>
                    <a:pt x="362" y="1346"/>
                  </a:lnTo>
                  <a:lnTo>
                    <a:pt x="360" y="1333"/>
                  </a:lnTo>
                  <a:lnTo>
                    <a:pt x="360" y="1333"/>
                  </a:lnTo>
                  <a:lnTo>
                    <a:pt x="357" y="1317"/>
                  </a:lnTo>
                  <a:lnTo>
                    <a:pt x="357" y="1317"/>
                  </a:lnTo>
                  <a:lnTo>
                    <a:pt x="357" y="1287"/>
                  </a:lnTo>
                  <a:lnTo>
                    <a:pt x="365" y="1258"/>
                  </a:lnTo>
                  <a:lnTo>
                    <a:pt x="365" y="1258"/>
                  </a:lnTo>
                  <a:lnTo>
                    <a:pt x="373" y="1231"/>
                  </a:lnTo>
                  <a:lnTo>
                    <a:pt x="373" y="1231"/>
                  </a:lnTo>
                  <a:lnTo>
                    <a:pt x="381" y="1217"/>
                  </a:lnTo>
                  <a:lnTo>
                    <a:pt x="381" y="1217"/>
                  </a:lnTo>
                  <a:lnTo>
                    <a:pt x="384" y="1209"/>
                  </a:lnTo>
                  <a:lnTo>
                    <a:pt x="384" y="1209"/>
                  </a:lnTo>
                  <a:lnTo>
                    <a:pt x="389" y="1204"/>
                  </a:lnTo>
                  <a:lnTo>
                    <a:pt x="408" y="1177"/>
                  </a:lnTo>
                  <a:lnTo>
                    <a:pt x="378" y="1164"/>
                  </a:lnTo>
                  <a:lnTo>
                    <a:pt x="378" y="1164"/>
                  </a:lnTo>
                  <a:lnTo>
                    <a:pt x="327" y="1134"/>
                  </a:lnTo>
                  <a:lnTo>
                    <a:pt x="327" y="1134"/>
                  </a:lnTo>
                  <a:lnTo>
                    <a:pt x="303" y="1121"/>
                  </a:lnTo>
                  <a:lnTo>
                    <a:pt x="279" y="1105"/>
                  </a:lnTo>
                  <a:lnTo>
                    <a:pt x="279" y="1105"/>
                  </a:lnTo>
                  <a:lnTo>
                    <a:pt x="231" y="1072"/>
                  </a:lnTo>
                  <a:lnTo>
                    <a:pt x="231" y="1072"/>
                  </a:lnTo>
                  <a:lnTo>
                    <a:pt x="207" y="1056"/>
                  </a:lnTo>
                  <a:lnTo>
                    <a:pt x="207" y="1056"/>
                  </a:lnTo>
                  <a:lnTo>
                    <a:pt x="185" y="1038"/>
                  </a:lnTo>
                  <a:lnTo>
                    <a:pt x="185" y="1038"/>
                  </a:lnTo>
                  <a:lnTo>
                    <a:pt x="145" y="1000"/>
                  </a:lnTo>
                  <a:lnTo>
                    <a:pt x="145" y="1000"/>
                  </a:lnTo>
                  <a:lnTo>
                    <a:pt x="126" y="979"/>
                  </a:lnTo>
                  <a:lnTo>
                    <a:pt x="126" y="979"/>
                  </a:lnTo>
                  <a:lnTo>
                    <a:pt x="110" y="957"/>
                  </a:lnTo>
                  <a:lnTo>
                    <a:pt x="102" y="946"/>
                  </a:lnTo>
                  <a:lnTo>
                    <a:pt x="97" y="936"/>
                  </a:lnTo>
                  <a:lnTo>
                    <a:pt x="97" y="936"/>
                  </a:lnTo>
                  <a:lnTo>
                    <a:pt x="83" y="912"/>
                  </a:lnTo>
                  <a:lnTo>
                    <a:pt x="83" y="912"/>
                  </a:lnTo>
                  <a:lnTo>
                    <a:pt x="80" y="898"/>
                  </a:lnTo>
                  <a:lnTo>
                    <a:pt x="80" y="898"/>
                  </a:lnTo>
                  <a:lnTo>
                    <a:pt x="75" y="887"/>
                  </a:lnTo>
                  <a:lnTo>
                    <a:pt x="70" y="874"/>
                  </a:lnTo>
                  <a:lnTo>
                    <a:pt x="70" y="869"/>
                  </a:lnTo>
                  <a:lnTo>
                    <a:pt x="67" y="861"/>
                  </a:lnTo>
                  <a:lnTo>
                    <a:pt x="64" y="847"/>
                  </a:lnTo>
                  <a:lnTo>
                    <a:pt x="64" y="847"/>
                  </a:lnTo>
                  <a:lnTo>
                    <a:pt x="64" y="847"/>
                  </a:lnTo>
                  <a:lnTo>
                    <a:pt x="64" y="844"/>
                  </a:lnTo>
                  <a:lnTo>
                    <a:pt x="64" y="842"/>
                  </a:lnTo>
                  <a:lnTo>
                    <a:pt x="64" y="834"/>
                  </a:lnTo>
                  <a:lnTo>
                    <a:pt x="62" y="820"/>
                  </a:lnTo>
                  <a:lnTo>
                    <a:pt x="62" y="815"/>
                  </a:lnTo>
                  <a:lnTo>
                    <a:pt x="62" y="815"/>
                  </a:lnTo>
                  <a:lnTo>
                    <a:pt x="62" y="807"/>
                  </a:lnTo>
                  <a:lnTo>
                    <a:pt x="62" y="807"/>
                  </a:lnTo>
                  <a:lnTo>
                    <a:pt x="59" y="780"/>
                  </a:lnTo>
                  <a:lnTo>
                    <a:pt x="62" y="753"/>
                  </a:lnTo>
                  <a:lnTo>
                    <a:pt x="67" y="727"/>
                  </a:lnTo>
                  <a:lnTo>
                    <a:pt x="67" y="727"/>
                  </a:lnTo>
                  <a:lnTo>
                    <a:pt x="75" y="703"/>
                  </a:lnTo>
                  <a:lnTo>
                    <a:pt x="75" y="703"/>
                  </a:lnTo>
                  <a:lnTo>
                    <a:pt x="86" y="678"/>
                  </a:lnTo>
                  <a:lnTo>
                    <a:pt x="91" y="668"/>
                  </a:lnTo>
                  <a:lnTo>
                    <a:pt x="91" y="668"/>
                  </a:lnTo>
                  <a:lnTo>
                    <a:pt x="99" y="657"/>
                  </a:lnTo>
                  <a:lnTo>
                    <a:pt x="105" y="649"/>
                  </a:lnTo>
                  <a:lnTo>
                    <a:pt x="105" y="649"/>
                  </a:lnTo>
                  <a:lnTo>
                    <a:pt x="110" y="644"/>
                  </a:lnTo>
                  <a:lnTo>
                    <a:pt x="115" y="638"/>
                  </a:lnTo>
                  <a:lnTo>
                    <a:pt x="123" y="627"/>
                  </a:lnTo>
                  <a:lnTo>
                    <a:pt x="123" y="627"/>
                  </a:lnTo>
                  <a:lnTo>
                    <a:pt x="132" y="619"/>
                  </a:lnTo>
                  <a:lnTo>
                    <a:pt x="142" y="611"/>
                  </a:lnTo>
                  <a:lnTo>
                    <a:pt x="153" y="603"/>
                  </a:lnTo>
                  <a:lnTo>
                    <a:pt x="153" y="603"/>
                  </a:lnTo>
                  <a:lnTo>
                    <a:pt x="174" y="590"/>
                  </a:lnTo>
                  <a:lnTo>
                    <a:pt x="174" y="590"/>
                  </a:lnTo>
                  <a:lnTo>
                    <a:pt x="198" y="576"/>
                  </a:lnTo>
                  <a:lnTo>
                    <a:pt x="225" y="566"/>
                  </a:lnTo>
                  <a:lnTo>
                    <a:pt x="225" y="566"/>
                  </a:lnTo>
                  <a:lnTo>
                    <a:pt x="250" y="558"/>
                  </a:lnTo>
                  <a:lnTo>
                    <a:pt x="276" y="550"/>
                  </a:lnTo>
                  <a:lnTo>
                    <a:pt x="282" y="547"/>
                  </a:lnTo>
                  <a:lnTo>
                    <a:pt x="284" y="544"/>
                  </a:lnTo>
                  <a:lnTo>
                    <a:pt x="287" y="544"/>
                  </a:lnTo>
                  <a:lnTo>
                    <a:pt x="308" y="531"/>
                  </a:lnTo>
                  <a:lnTo>
                    <a:pt x="300" y="507"/>
                  </a:lnTo>
                  <a:lnTo>
                    <a:pt x="300" y="507"/>
                  </a:lnTo>
                  <a:lnTo>
                    <a:pt x="295" y="491"/>
                  </a:lnTo>
                  <a:lnTo>
                    <a:pt x="290" y="477"/>
                  </a:lnTo>
                  <a:lnTo>
                    <a:pt x="290" y="477"/>
                  </a:lnTo>
                  <a:lnTo>
                    <a:pt x="290" y="461"/>
                  </a:lnTo>
                  <a:lnTo>
                    <a:pt x="290" y="461"/>
                  </a:lnTo>
                  <a:lnTo>
                    <a:pt x="290" y="453"/>
                  </a:lnTo>
                  <a:lnTo>
                    <a:pt x="290" y="445"/>
                  </a:lnTo>
                  <a:lnTo>
                    <a:pt x="290" y="373"/>
                  </a:lnTo>
                  <a:lnTo>
                    <a:pt x="287" y="373"/>
                  </a:lnTo>
                  <a:lnTo>
                    <a:pt x="290" y="373"/>
                  </a:lnTo>
                  <a:lnTo>
                    <a:pt x="290" y="370"/>
                  </a:lnTo>
                  <a:lnTo>
                    <a:pt x="290" y="370"/>
                  </a:lnTo>
                  <a:lnTo>
                    <a:pt x="290" y="370"/>
                  </a:lnTo>
                  <a:lnTo>
                    <a:pt x="290" y="351"/>
                  </a:lnTo>
                  <a:lnTo>
                    <a:pt x="292" y="330"/>
                  </a:lnTo>
                  <a:lnTo>
                    <a:pt x="298" y="311"/>
                  </a:lnTo>
                  <a:lnTo>
                    <a:pt x="303" y="289"/>
                  </a:lnTo>
                  <a:lnTo>
                    <a:pt x="303" y="289"/>
                  </a:lnTo>
                  <a:lnTo>
                    <a:pt x="314" y="271"/>
                  </a:lnTo>
                  <a:lnTo>
                    <a:pt x="325" y="255"/>
                  </a:lnTo>
                  <a:lnTo>
                    <a:pt x="338" y="236"/>
                  </a:lnTo>
                  <a:lnTo>
                    <a:pt x="351" y="220"/>
                  </a:lnTo>
                  <a:lnTo>
                    <a:pt x="351" y="220"/>
                  </a:lnTo>
                  <a:lnTo>
                    <a:pt x="384" y="190"/>
                  </a:lnTo>
                  <a:lnTo>
                    <a:pt x="421" y="164"/>
                  </a:lnTo>
                  <a:lnTo>
                    <a:pt x="421" y="164"/>
                  </a:lnTo>
                  <a:lnTo>
                    <a:pt x="459" y="139"/>
                  </a:lnTo>
                  <a:lnTo>
                    <a:pt x="502" y="120"/>
                  </a:lnTo>
                  <a:lnTo>
                    <a:pt x="502" y="120"/>
                  </a:lnTo>
                  <a:lnTo>
                    <a:pt x="544" y="105"/>
                  </a:lnTo>
                  <a:lnTo>
                    <a:pt x="587" y="91"/>
                  </a:lnTo>
                  <a:lnTo>
                    <a:pt x="633" y="80"/>
                  </a:lnTo>
                  <a:lnTo>
                    <a:pt x="678" y="72"/>
                  </a:lnTo>
                  <a:lnTo>
                    <a:pt x="678" y="72"/>
                  </a:lnTo>
                  <a:lnTo>
                    <a:pt x="724" y="67"/>
                  </a:lnTo>
                  <a:lnTo>
                    <a:pt x="772" y="64"/>
                  </a:lnTo>
                  <a:lnTo>
                    <a:pt x="794" y="64"/>
                  </a:lnTo>
                  <a:lnTo>
                    <a:pt x="818" y="64"/>
                  </a:lnTo>
                  <a:lnTo>
                    <a:pt x="842" y="64"/>
                  </a:lnTo>
                  <a:lnTo>
                    <a:pt x="842" y="64"/>
                  </a:lnTo>
                  <a:lnTo>
                    <a:pt x="866" y="67"/>
                  </a:lnTo>
                  <a:lnTo>
                    <a:pt x="866" y="67"/>
                  </a:lnTo>
                  <a:lnTo>
                    <a:pt x="912" y="72"/>
                  </a:lnTo>
                  <a:lnTo>
                    <a:pt x="912" y="72"/>
                  </a:lnTo>
                  <a:lnTo>
                    <a:pt x="957" y="77"/>
                  </a:lnTo>
                  <a:lnTo>
                    <a:pt x="982" y="83"/>
                  </a:lnTo>
                  <a:lnTo>
                    <a:pt x="1006" y="88"/>
                  </a:lnTo>
                  <a:lnTo>
                    <a:pt x="1006" y="88"/>
                  </a:lnTo>
                  <a:lnTo>
                    <a:pt x="1051" y="99"/>
                  </a:lnTo>
                  <a:lnTo>
                    <a:pt x="1051" y="99"/>
                  </a:lnTo>
                  <a:lnTo>
                    <a:pt x="1097" y="110"/>
                  </a:lnTo>
                  <a:lnTo>
                    <a:pt x="1140" y="126"/>
                  </a:lnTo>
                  <a:lnTo>
                    <a:pt x="1140" y="126"/>
                  </a:lnTo>
                  <a:lnTo>
                    <a:pt x="1185" y="142"/>
                  </a:lnTo>
                  <a:lnTo>
                    <a:pt x="1185" y="142"/>
                  </a:lnTo>
                  <a:lnTo>
                    <a:pt x="1228" y="161"/>
                  </a:lnTo>
                  <a:lnTo>
                    <a:pt x="1271" y="180"/>
                  </a:lnTo>
                  <a:lnTo>
                    <a:pt x="1271" y="180"/>
                  </a:lnTo>
                  <a:lnTo>
                    <a:pt x="1311" y="201"/>
                  </a:lnTo>
                  <a:lnTo>
                    <a:pt x="1311" y="201"/>
                  </a:lnTo>
                  <a:lnTo>
                    <a:pt x="1352" y="225"/>
                  </a:lnTo>
                  <a:lnTo>
                    <a:pt x="1352" y="225"/>
                  </a:lnTo>
                  <a:lnTo>
                    <a:pt x="1392" y="252"/>
                  </a:lnTo>
                  <a:lnTo>
                    <a:pt x="1392" y="252"/>
                  </a:lnTo>
                  <a:lnTo>
                    <a:pt x="1429" y="279"/>
                  </a:lnTo>
                  <a:lnTo>
                    <a:pt x="1464" y="308"/>
                  </a:lnTo>
                  <a:lnTo>
                    <a:pt x="1464" y="308"/>
                  </a:lnTo>
                  <a:lnTo>
                    <a:pt x="1483" y="324"/>
                  </a:lnTo>
                  <a:lnTo>
                    <a:pt x="1499" y="340"/>
                  </a:lnTo>
                  <a:lnTo>
                    <a:pt x="1507" y="348"/>
                  </a:lnTo>
                  <a:lnTo>
                    <a:pt x="1512" y="357"/>
                  </a:lnTo>
                  <a:lnTo>
                    <a:pt x="1529" y="375"/>
                  </a:lnTo>
                  <a:lnTo>
                    <a:pt x="1539" y="389"/>
                  </a:lnTo>
                  <a:lnTo>
                    <a:pt x="1558" y="386"/>
                  </a:lnTo>
                  <a:lnTo>
                    <a:pt x="1558" y="386"/>
                  </a:lnTo>
                  <a:lnTo>
                    <a:pt x="1644" y="375"/>
                  </a:lnTo>
                  <a:lnTo>
                    <a:pt x="1644" y="375"/>
                  </a:lnTo>
                  <a:lnTo>
                    <a:pt x="1684" y="373"/>
                  </a:lnTo>
                  <a:lnTo>
                    <a:pt x="1684" y="373"/>
                  </a:lnTo>
                  <a:lnTo>
                    <a:pt x="1727" y="373"/>
                  </a:lnTo>
                  <a:lnTo>
                    <a:pt x="1727" y="373"/>
                  </a:lnTo>
                  <a:lnTo>
                    <a:pt x="1770" y="373"/>
                  </a:lnTo>
                  <a:lnTo>
                    <a:pt x="1813" y="375"/>
                  </a:lnTo>
                  <a:lnTo>
                    <a:pt x="1813" y="375"/>
                  </a:lnTo>
                  <a:lnTo>
                    <a:pt x="1856" y="378"/>
                  </a:lnTo>
                  <a:lnTo>
                    <a:pt x="1898" y="383"/>
                  </a:lnTo>
                  <a:lnTo>
                    <a:pt x="1898" y="383"/>
                  </a:lnTo>
                  <a:lnTo>
                    <a:pt x="1939" y="391"/>
                  </a:lnTo>
                  <a:lnTo>
                    <a:pt x="1960" y="397"/>
                  </a:lnTo>
                  <a:lnTo>
                    <a:pt x="1960" y="397"/>
                  </a:lnTo>
                  <a:lnTo>
                    <a:pt x="1982" y="399"/>
                  </a:lnTo>
                  <a:lnTo>
                    <a:pt x="2003" y="405"/>
                  </a:lnTo>
                  <a:lnTo>
                    <a:pt x="2003" y="405"/>
                  </a:lnTo>
                  <a:lnTo>
                    <a:pt x="2022" y="410"/>
                  </a:lnTo>
                  <a:lnTo>
                    <a:pt x="2062" y="423"/>
                  </a:lnTo>
                  <a:lnTo>
                    <a:pt x="2062" y="423"/>
                  </a:lnTo>
                  <a:lnTo>
                    <a:pt x="2102" y="437"/>
                  </a:lnTo>
                  <a:lnTo>
                    <a:pt x="2102" y="437"/>
                  </a:lnTo>
                  <a:lnTo>
                    <a:pt x="2124" y="445"/>
                  </a:lnTo>
                  <a:lnTo>
                    <a:pt x="2143" y="453"/>
                  </a:lnTo>
                  <a:lnTo>
                    <a:pt x="2161" y="461"/>
                  </a:lnTo>
                  <a:lnTo>
                    <a:pt x="2161" y="461"/>
                  </a:lnTo>
                  <a:lnTo>
                    <a:pt x="2183" y="472"/>
                  </a:lnTo>
                  <a:lnTo>
                    <a:pt x="2220" y="491"/>
                  </a:lnTo>
                  <a:lnTo>
                    <a:pt x="2231" y="493"/>
                  </a:lnTo>
                  <a:lnTo>
                    <a:pt x="2239" y="499"/>
                  </a:lnTo>
                  <a:lnTo>
                    <a:pt x="2258" y="509"/>
                  </a:lnTo>
                  <a:lnTo>
                    <a:pt x="2258" y="509"/>
                  </a:lnTo>
                  <a:lnTo>
                    <a:pt x="2296" y="531"/>
                  </a:lnTo>
                  <a:lnTo>
                    <a:pt x="2333" y="552"/>
                  </a:lnTo>
                  <a:lnTo>
                    <a:pt x="2333" y="552"/>
                  </a:lnTo>
                  <a:lnTo>
                    <a:pt x="2371" y="576"/>
                  </a:lnTo>
                  <a:lnTo>
                    <a:pt x="2371" y="576"/>
                  </a:lnTo>
                  <a:lnTo>
                    <a:pt x="2405" y="600"/>
                  </a:lnTo>
                  <a:lnTo>
                    <a:pt x="2421" y="611"/>
                  </a:lnTo>
                  <a:lnTo>
                    <a:pt x="2440" y="625"/>
                  </a:lnTo>
                  <a:lnTo>
                    <a:pt x="2440" y="625"/>
                  </a:lnTo>
                  <a:lnTo>
                    <a:pt x="2472" y="651"/>
                  </a:lnTo>
                  <a:lnTo>
                    <a:pt x="2472" y="651"/>
                  </a:lnTo>
                  <a:lnTo>
                    <a:pt x="2505" y="681"/>
                  </a:lnTo>
                  <a:lnTo>
                    <a:pt x="2505" y="681"/>
                  </a:lnTo>
                  <a:lnTo>
                    <a:pt x="2534" y="710"/>
                  </a:lnTo>
                  <a:lnTo>
                    <a:pt x="2534" y="710"/>
                  </a:lnTo>
                  <a:lnTo>
                    <a:pt x="2561" y="743"/>
                  </a:lnTo>
                  <a:lnTo>
                    <a:pt x="2574" y="759"/>
                  </a:lnTo>
                  <a:lnTo>
                    <a:pt x="2574" y="759"/>
                  </a:lnTo>
                  <a:lnTo>
                    <a:pt x="2585" y="778"/>
                  </a:lnTo>
                  <a:lnTo>
                    <a:pt x="2585" y="778"/>
                  </a:lnTo>
                  <a:lnTo>
                    <a:pt x="2596" y="794"/>
                  </a:lnTo>
                  <a:lnTo>
                    <a:pt x="2607" y="812"/>
                  </a:lnTo>
                  <a:lnTo>
                    <a:pt x="2607" y="812"/>
                  </a:lnTo>
                  <a:lnTo>
                    <a:pt x="2612" y="820"/>
                  </a:lnTo>
                  <a:lnTo>
                    <a:pt x="2617" y="831"/>
                  </a:lnTo>
                  <a:lnTo>
                    <a:pt x="2625" y="850"/>
                  </a:lnTo>
                  <a:lnTo>
                    <a:pt x="2633" y="869"/>
                  </a:lnTo>
                  <a:lnTo>
                    <a:pt x="2639" y="879"/>
                  </a:lnTo>
                  <a:lnTo>
                    <a:pt x="2639" y="879"/>
                  </a:lnTo>
                  <a:lnTo>
                    <a:pt x="2641" y="887"/>
                  </a:lnTo>
                  <a:lnTo>
                    <a:pt x="2647" y="909"/>
                  </a:lnTo>
                  <a:lnTo>
                    <a:pt x="2647" y="909"/>
                  </a:lnTo>
                  <a:lnTo>
                    <a:pt x="2652" y="928"/>
                  </a:lnTo>
                  <a:lnTo>
                    <a:pt x="2655" y="938"/>
                  </a:lnTo>
                  <a:lnTo>
                    <a:pt x="2657" y="949"/>
                  </a:lnTo>
                  <a:lnTo>
                    <a:pt x="2660" y="968"/>
                  </a:lnTo>
                  <a:lnTo>
                    <a:pt x="2666" y="987"/>
                  </a:lnTo>
                  <a:lnTo>
                    <a:pt x="2679" y="990"/>
                  </a:lnTo>
                  <a:lnTo>
                    <a:pt x="2679" y="990"/>
                  </a:lnTo>
                  <a:lnTo>
                    <a:pt x="2722" y="997"/>
                  </a:lnTo>
                  <a:lnTo>
                    <a:pt x="2762" y="1005"/>
                  </a:lnTo>
                  <a:lnTo>
                    <a:pt x="2762" y="1005"/>
                  </a:lnTo>
                  <a:lnTo>
                    <a:pt x="2802" y="1019"/>
                  </a:lnTo>
                  <a:lnTo>
                    <a:pt x="2840" y="1032"/>
                  </a:lnTo>
                  <a:lnTo>
                    <a:pt x="2840" y="1032"/>
                  </a:lnTo>
                  <a:lnTo>
                    <a:pt x="2880" y="1046"/>
                  </a:lnTo>
                  <a:lnTo>
                    <a:pt x="2918" y="1065"/>
                  </a:lnTo>
                  <a:lnTo>
                    <a:pt x="2918" y="1065"/>
                  </a:lnTo>
                  <a:lnTo>
                    <a:pt x="2953" y="1083"/>
                  </a:lnTo>
                  <a:lnTo>
                    <a:pt x="2990" y="1102"/>
                  </a:lnTo>
                  <a:lnTo>
                    <a:pt x="2990" y="1102"/>
                  </a:lnTo>
                  <a:lnTo>
                    <a:pt x="3022" y="1126"/>
                  </a:lnTo>
                  <a:lnTo>
                    <a:pt x="3057" y="1150"/>
                  </a:lnTo>
                  <a:lnTo>
                    <a:pt x="3087" y="1180"/>
                  </a:lnTo>
                  <a:lnTo>
                    <a:pt x="3113" y="1209"/>
                  </a:lnTo>
                  <a:lnTo>
                    <a:pt x="3113" y="1209"/>
                  </a:lnTo>
                  <a:lnTo>
                    <a:pt x="3137" y="1242"/>
                  </a:lnTo>
                  <a:lnTo>
                    <a:pt x="3159" y="1276"/>
                  </a:lnTo>
                  <a:lnTo>
                    <a:pt x="3159" y="1276"/>
                  </a:lnTo>
                  <a:lnTo>
                    <a:pt x="3175" y="1311"/>
                  </a:lnTo>
                  <a:lnTo>
                    <a:pt x="3175" y="1311"/>
                  </a:lnTo>
                  <a:lnTo>
                    <a:pt x="3180" y="1333"/>
                  </a:lnTo>
                  <a:lnTo>
                    <a:pt x="3180" y="1333"/>
                  </a:lnTo>
                  <a:lnTo>
                    <a:pt x="3180" y="1341"/>
                  </a:lnTo>
                  <a:lnTo>
                    <a:pt x="3183" y="1349"/>
                  </a:lnTo>
                  <a:lnTo>
                    <a:pt x="3183" y="1349"/>
                  </a:lnTo>
                  <a:lnTo>
                    <a:pt x="3183" y="1359"/>
                  </a:lnTo>
                  <a:lnTo>
                    <a:pt x="3183" y="1365"/>
                  </a:lnTo>
                  <a:lnTo>
                    <a:pt x="3183" y="1370"/>
                  </a:lnTo>
                  <a:lnTo>
                    <a:pt x="3183" y="1392"/>
                  </a:lnTo>
                  <a:lnTo>
                    <a:pt x="3186" y="1435"/>
                  </a:lnTo>
                  <a:lnTo>
                    <a:pt x="3186" y="1435"/>
                  </a:lnTo>
                  <a:lnTo>
                    <a:pt x="3186" y="1456"/>
                  </a:lnTo>
                  <a:lnTo>
                    <a:pt x="3183" y="1475"/>
                  </a:lnTo>
                  <a:lnTo>
                    <a:pt x="3183" y="1475"/>
                  </a:lnTo>
                  <a:lnTo>
                    <a:pt x="3180" y="1494"/>
                  </a:lnTo>
                  <a:lnTo>
                    <a:pt x="3175" y="1512"/>
                  </a:lnTo>
                  <a:lnTo>
                    <a:pt x="3175" y="1512"/>
                  </a:lnTo>
                  <a:lnTo>
                    <a:pt x="3167" y="1531"/>
                  </a:lnTo>
                  <a:lnTo>
                    <a:pt x="3159" y="1550"/>
                  </a:lnTo>
                  <a:lnTo>
                    <a:pt x="3159" y="1550"/>
                  </a:lnTo>
                  <a:lnTo>
                    <a:pt x="3137" y="1585"/>
                  </a:lnTo>
                  <a:lnTo>
                    <a:pt x="3137" y="1585"/>
                  </a:lnTo>
                  <a:lnTo>
                    <a:pt x="3111" y="1617"/>
                  </a:lnTo>
                  <a:lnTo>
                    <a:pt x="3081" y="1644"/>
                  </a:lnTo>
                  <a:lnTo>
                    <a:pt x="3081" y="1644"/>
                  </a:lnTo>
                  <a:lnTo>
                    <a:pt x="3049" y="1670"/>
                  </a:lnTo>
                  <a:lnTo>
                    <a:pt x="3014" y="1692"/>
                  </a:lnTo>
                  <a:lnTo>
                    <a:pt x="3014" y="1692"/>
                  </a:lnTo>
                  <a:lnTo>
                    <a:pt x="2979" y="1711"/>
                  </a:lnTo>
                  <a:lnTo>
                    <a:pt x="2939" y="1729"/>
                  </a:lnTo>
                  <a:lnTo>
                    <a:pt x="2939" y="1729"/>
                  </a:lnTo>
                  <a:lnTo>
                    <a:pt x="2901" y="1743"/>
                  </a:lnTo>
                  <a:lnTo>
                    <a:pt x="2861" y="1754"/>
                  </a:lnTo>
                  <a:lnTo>
                    <a:pt x="2818" y="1762"/>
                  </a:lnTo>
                  <a:lnTo>
                    <a:pt x="2778" y="1767"/>
                  </a:lnTo>
                  <a:lnTo>
                    <a:pt x="2770" y="1767"/>
                  </a:lnTo>
                  <a:lnTo>
                    <a:pt x="2770" y="1775"/>
                  </a:lnTo>
                  <a:lnTo>
                    <a:pt x="2770" y="1829"/>
                  </a:lnTo>
                  <a:lnTo>
                    <a:pt x="2770" y="1829"/>
                  </a:lnTo>
                  <a:lnTo>
                    <a:pt x="2770" y="1856"/>
                  </a:lnTo>
                  <a:lnTo>
                    <a:pt x="2770" y="1869"/>
                  </a:lnTo>
                  <a:lnTo>
                    <a:pt x="2770" y="1874"/>
                  </a:lnTo>
                  <a:lnTo>
                    <a:pt x="2770" y="1880"/>
                  </a:lnTo>
                  <a:lnTo>
                    <a:pt x="2767" y="1893"/>
                  </a:lnTo>
                  <a:lnTo>
                    <a:pt x="2767" y="1893"/>
                  </a:lnTo>
                  <a:lnTo>
                    <a:pt x="2765" y="1906"/>
                  </a:lnTo>
                  <a:lnTo>
                    <a:pt x="2765" y="1906"/>
                  </a:lnTo>
                  <a:lnTo>
                    <a:pt x="2757" y="1931"/>
                  </a:lnTo>
                  <a:lnTo>
                    <a:pt x="2757" y="1931"/>
                  </a:lnTo>
                  <a:lnTo>
                    <a:pt x="2751" y="1944"/>
                  </a:lnTo>
                  <a:lnTo>
                    <a:pt x="2751" y="1944"/>
                  </a:lnTo>
                  <a:lnTo>
                    <a:pt x="2746" y="1955"/>
                  </a:lnTo>
                  <a:lnTo>
                    <a:pt x="2746" y="1955"/>
                  </a:lnTo>
                  <a:lnTo>
                    <a:pt x="2735" y="1979"/>
                  </a:lnTo>
                  <a:lnTo>
                    <a:pt x="2735" y="1979"/>
                  </a:lnTo>
                  <a:lnTo>
                    <a:pt x="2727" y="1990"/>
                  </a:lnTo>
                  <a:lnTo>
                    <a:pt x="2719" y="2000"/>
                  </a:lnTo>
                  <a:lnTo>
                    <a:pt x="2714" y="2006"/>
                  </a:lnTo>
                  <a:lnTo>
                    <a:pt x="2711" y="2009"/>
                  </a:lnTo>
                  <a:lnTo>
                    <a:pt x="2700" y="2019"/>
                  </a:lnTo>
                  <a:lnTo>
                    <a:pt x="2700" y="2019"/>
                  </a:lnTo>
                  <a:lnTo>
                    <a:pt x="2682" y="2038"/>
                  </a:lnTo>
                  <a:lnTo>
                    <a:pt x="2682" y="2038"/>
                  </a:lnTo>
                  <a:lnTo>
                    <a:pt x="2660" y="2054"/>
                  </a:lnTo>
                  <a:lnTo>
                    <a:pt x="2649" y="2062"/>
                  </a:lnTo>
                  <a:lnTo>
                    <a:pt x="2639" y="2070"/>
                  </a:lnTo>
                  <a:lnTo>
                    <a:pt x="2639" y="2070"/>
                  </a:lnTo>
                  <a:lnTo>
                    <a:pt x="2617" y="2084"/>
                  </a:lnTo>
                  <a:lnTo>
                    <a:pt x="2617" y="2084"/>
                  </a:lnTo>
                  <a:lnTo>
                    <a:pt x="2593" y="2097"/>
                  </a:lnTo>
                  <a:lnTo>
                    <a:pt x="2593" y="2097"/>
                  </a:lnTo>
                  <a:lnTo>
                    <a:pt x="2569" y="2108"/>
                  </a:lnTo>
                  <a:lnTo>
                    <a:pt x="2569" y="2108"/>
                  </a:lnTo>
                  <a:lnTo>
                    <a:pt x="2593" y="2097"/>
                  </a:lnTo>
                  <a:lnTo>
                    <a:pt x="2593" y="2097"/>
                  </a:lnTo>
                  <a:lnTo>
                    <a:pt x="2617" y="2086"/>
                  </a:lnTo>
                  <a:lnTo>
                    <a:pt x="2617" y="2086"/>
                  </a:lnTo>
                  <a:lnTo>
                    <a:pt x="2641" y="2073"/>
                  </a:lnTo>
                  <a:lnTo>
                    <a:pt x="2652" y="2065"/>
                  </a:lnTo>
                  <a:lnTo>
                    <a:pt x="2663" y="2057"/>
                  </a:lnTo>
                  <a:lnTo>
                    <a:pt x="2663" y="2057"/>
                  </a:lnTo>
                  <a:lnTo>
                    <a:pt x="2684" y="2040"/>
                  </a:lnTo>
                  <a:lnTo>
                    <a:pt x="2684" y="2040"/>
                  </a:lnTo>
                  <a:lnTo>
                    <a:pt x="2706" y="2025"/>
                  </a:lnTo>
                  <a:lnTo>
                    <a:pt x="2714" y="2014"/>
                  </a:lnTo>
                  <a:lnTo>
                    <a:pt x="2719" y="2009"/>
                  </a:lnTo>
                  <a:lnTo>
                    <a:pt x="2724" y="2003"/>
                  </a:lnTo>
                  <a:lnTo>
                    <a:pt x="2732" y="1992"/>
                  </a:lnTo>
                  <a:lnTo>
                    <a:pt x="2732" y="1992"/>
                  </a:lnTo>
                  <a:lnTo>
                    <a:pt x="2741" y="1981"/>
                  </a:lnTo>
                  <a:lnTo>
                    <a:pt x="2741" y="1981"/>
                  </a:lnTo>
                  <a:lnTo>
                    <a:pt x="2754" y="1960"/>
                  </a:lnTo>
                  <a:lnTo>
                    <a:pt x="2754" y="1960"/>
                  </a:lnTo>
                  <a:lnTo>
                    <a:pt x="2762" y="1947"/>
                  </a:lnTo>
                  <a:lnTo>
                    <a:pt x="2762" y="1947"/>
                  </a:lnTo>
                  <a:lnTo>
                    <a:pt x="2767" y="1936"/>
                  </a:lnTo>
                  <a:lnTo>
                    <a:pt x="2767" y="1936"/>
                  </a:lnTo>
                  <a:lnTo>
                    <a:pt x="2776" y="1909"/>
                  </a:lnTo>
                  <a:lnTo>
                    <a:pt x="2776" y="1909"/>
                  </a:lnTo>
                  <a:lnTo>
                    <a:pt x="2778" y="1896"/>
                  </a:lnTo>
                  <a:lnTo>
                    <a:pt x="2781" y="1882"/>
                  </a:lnTo>
                  <a:lnTo>
                    <a:pt x="2781" y="1874"/>
                  </a:lnTo>
                  <a:lnTo>
                    <a:pt x="2783" y="1869"/>
                  </a:lnTo>
                  <a:lnTo>
                    <a:pt x="2783" y="1856"/>
                  </a:lnTo>
                  <a:lnTo>
                    <a:pt x="2783" y="1856"/>
                  </a:lnTo>
                  <a:lnTo>
                    <a:pt x="2783" y="1829"/>
                  </a:lnTo>
                  <a:lnTo>
                    <a:pt x="2786" y="1783"/>
                  </a:lnTo>
                  <a:lnTo>
                    <a:pt x="2786" y="1783"/>
                  </a:lnTo>
                  <a:lnTo>
                    <a:pt x="2826" y="1778"/>
                  </a:lnTo>
                  <a:lnTo>
                    <a:pt x="2866" y="1770"/>
                  </a:lnTo>
                  <a:lnTo>
                    <a:pt x="2907" y="1759"/>
                  </a:lnTo>
                  <a:lnTo>
                    <a:pt x="2947" y="1748"/>
                  </a:lnTo>
                  <a:lnTo>
                    <a:pt x="2947" y="1748"/>
                  </a:lnTo>
                  <a:lnTo>
                    <a:pt x="2987" y="1732"/>
                  </a:lnTo>
                  <a:lnTo>
                    <a:pt x="3028" y="1713"/>
                  </a:lnTo>
                  <a:lnTo>
                    <a:pt x="3028" y="1713"/>
                  </a:lnTo>
                  <a:lnTo>
                    <a:pt x="3062" y="1689"/>
                  </a:lnTo>
                  <a:lnTo>
                    <a:pt x="3097" y="1663"/>
                  </a:lnTo>
                  <a:lnTo>
                    <a:pt x="3097" y="1663"/>
                  </a:lnTo>
                  <a:lnTo>
                    <a:pt x="3132" y="1633"/>
                  </a:lnTo>
                  <a:lnTo>
                    <a:pt x="3159" y="1601"/>
                  </a:lnTo>
                  <a:lnTo>
                    <a:pt x="3159" y="1601"/>
                  </a:lnTo>
                  <a:lnTo>
                    <a:pt x="3172" y="1582"/>
                  </a:lnTo>
                  <a:lnTo>
                    <a:pt x="3183" y="1563"/>
                  </a:lnTo>
                  <a:lnTo>
                    <a:pt x="3183" y="1563"/>
                  </a:lnTo>
                  <a:lnTo>
                    <a:pt x="3194" y="1545"/>
                  </a:lnTo>
                  <a:lnTo>
                    <a:pt x="3202" y="1523"/>
                  </a:lnTo>
                  <a:lnTo>
                    <a:pt x="3202" y="1523"/>
                  </a:lnTo>
                  <a:lnTo>
                    <a:pt x="3210" y="1501"/>
                  </a:lnTo>
                  <a:lnTo>
                    <a:pt x="3212" y="1477"/>
                  </a:lnTo>
                  <a:lnTo>
                    <a:pt x="3212" y="1477"/>
                  </a:lnTo>
                  <a:lnTo>
                    <a:pt x="3215" y="1456"/>
                  </a:lnTo>
                  <a:lnTo>
                    <a:pt x="3215" y="1435"/>
                  </a:lnTo>
                  <a:lnTo>
                    <a:pt x="3218" y="1392"/>
                  </a:lnTo>
                  <a:lnTo>
                    <a:pt x="3218" y="1370"/>
                  </a:lnTo>
                  <a:lnTo>
                    <a:pt x="3218" y="1365"/>
                  </a:lnTo>
                  <a:lnTo>
                    <a:pt x="3218" y="1359"/>
                  </a:lnTo>
                </a:path>
              </a:pathLst>
            </a:custGeom>
            <a:solidFill>
              <a:schemeClr val="tx1">
                <a:lumMod val="65000"/>
                <a:lumOff val="35000"/>
              </a:schemeClr>
            </a:solidFill>
            <a:ln>
              <a:noFill/>
            </a:ln>
            <a:effectLst/>
          </p:spPr>
          <p:txBody>
            <a:bodyPr wrap="none" anchor="ctr"/>
            <a:lstStyle/>
            <a:p>
              <a:endParaRPr lang="en-US" dirty="0"/>
            </a:p>
          </p:txBody>
        </p:sp>
        <p:sp>
          <p:nvSpPr>
            <p:cNvPr id="86" name="Freeform 34"/>
            <p:cNvSpPr>
              <a:spLocks noChangeArrowheads="1"/>
            </p:cNvSpPr>
            <p:nvPr/>
          </p:nvSpPr>
          <p:spPr bwMode="gray">
            <a:xfrm>
              <a:off x="1135474" y="6172806"/>
              <a:ext cx="516840" cy="354000"/>
            </a:xfrm>
            <a:custGeom>
              <a:avLst/>
              <a:gdLst>
                <a:gd name="T0" fmla="*/ 3143 w 3219"/>
                <a:gd name="T1" fmla="*/ 1185 h 2205"/>
                <a:gd name="T2" fmla="*/ 2773 w 3219"/>
                <a:gd name="T3" fmla="*/ 962 h 2205"/>
                <a:gd name="T4" fmla="*/ 2657 w 3219"/>
                <a:gd name="T5" fmla="*/ 799 h 2205"/>
                <a:gd name="T6" fmla="*/ 2539 w 3219"/>
                <a:gd name="T7" fmla="*/ 644 h 2205"/>
                <a:gd name="T8" fmla="*/ 2266 w 3219"/>
                <a:gd name="T9" fmla="*/ 450 h 2205"/>
                <a:gd name="T10" fmla="*/ 2016 w 3219"/>
                <a:gd name="T11" fmla="*/ 348 h 2205"/>
                <a:gd name="T12" fmla="*/ 1681 w 3219"/>
                <a:gd name="T13" fmla="*/ 311 h 2205"/>
                <a:gd name="T14" fmla="*/ 1427 w 3219"/>
                <a:gd name="T15" fmla="*/ 198 h 2205"/>
                <a:gd name="T16" fmla="*/ 1067 w 3219"/>
                <a:gd name="T17" fmla="*/ 35 h 2205"/>
                <a:gd name="T18" fmla="*/ 770 w 3219"/>
                <a:gd name="T19" fmla="*/ 0 h 2205"/>
                <a:gd name="T20" fmla="*/ 306 w 3219"/>
                <a:gd name="T21" fmla="*/ 177 h 2205"/>
                <a:gd name="T22" fmla="*/ 225 w 3219"/>
                <a:gd name="T23" fmla="*/ 456 h 2205"/>
                <a:gd name="T24" fmla="*/ 91 w 3219"/>
                <a:gd name="T25" fmla="*/ 574 h 2205"/>
                <a:gd name="T26" fmla="*/ 8 w 3219"/>
                <a:gd name="T27" fmla="*/ 713 h 2205"/>
                <a:gd name="T28" fmla="*/ 5 w 3219"/>
                <a:gd name="T29" fmla="*/ 858 h 2205"/>
                <a:gd name="T30" fmla="*/ 62 w 3219"/>
                <a:gd name="T31" fmla="*/ 992 h 2205"/>
                <a:gd name="T32" fmla="*/ 274 w 3219"/>
                <a:gd name="T33" fmla="*/ 1169 h 2205"/>
                <a:gd name="T34" fmla="*/ 303 w 3219"/>
                <a:gd name="T35" fmla="*/ 1322 h 2205"/>
                <a:gd name="T36" fmla="*/ 335 w 3219"/>
                <a:gd name="T37" fmla="*/ 1416 h 2205"/>
                <a:gd name="T38" fmla="*/ 499 w 3219"/>
                <a:gd name="T39" fmla="*/ 1585 h 2205"/>
                <a:gd name="T40" fmla="*/ 721 w 3219"/>
                <a:gd name="T41" fmla="*/ 1697 h 2205"/>
                <a:gd name="T42" fmla="*/ 1032 w 3219"/>
                <a:gd name="T43" fmla="*/ 1756 h 2205"/>
                <a:gd name="T44" fmla="*/ 1271 w 3219"/>
                <a:gd name="T45" fmla="*/ 1915 h 2205"/>
                <a:gd name="T46" fmla="*/ 1507 w 3219"/>
                <a:gd name="T47" fmla="*/ 2078 h 2205"/>
                <a:gd name="T48" fmla="*/ 1979 w 3219"/>
                <a:gd name="T49" fmla="*/ 2199 h 2205"/>
                <a:gd name="T50" fmla="*/ 2060 w 3219"/>
                <a:gd name="T51" fmla="*/ 2193 h 2205"/>
                <a:gd name="T52" fmla="*/ 1593 w 3219"/>
                <a:gd name="T53" fmla="*/ 2089 h 2205"/>
                <a:gd name="T54" fmla="*/ 1295 w 3219"/>
                <a:gd name="T55" fmla="*/ 1891 h 2205"/>
                <a:gd name="T56" fmla="*/ 1070 w 3219"/>
                <a:gd name="T57" fmla="*/ 1719 h 2205"/>
                <a:gd name="T58" fmla="*/ 802 w 3219"/>
                <a:gd name="T59" fmla="*/ 1673 h 2205"/>
                <a:gd name="T60" fmla="*/ 542 w 3219"/>
                <a:gd name="T61" fmla="*/ 1555 h 2205"/>
                <a:gd name="T62" fmla="*/ 389 w 3219"/>
                <a:gd name="T63" fmla="*/ 1402 h 2205"/>
                <a:gd name="T64" fmla="*/ 373 w 3219"/>
                <a:gd name="T65" fmla="*/ 1231 h 2205"/>
                <a:gd name="T66" fmla="*/ 279 w 3219"/>
                <a:gd name="T67" fmla="*/ 1105 h 2205"/>
                <a:gd name="T68" fmla="*/ 97 w 3219"/>
                <a:gd name="T69" fmla="*/ 936 h 2205"/>
                <a:gd name="T70" fmla="*/ 64 w 3219"/>
                <a:gd name="T71" fmla="*/ 834 h 2205"/>
                <a:gd name="T72" fmla="*/ 91 w 3219"/>
                <a:gd name="T73" fmla="*/ 668 h 2205"/>
                <a:gd name="T74" fmla="*/ 198 w 3219"/>
                <a:gd name="T75" fmla="*/ 576 h 2205"/>
                <a:gd name="T76" fmla="*/ 290 w 3219"/>
                <a:gd name="T77" fmla="*/ 461 h 2205"/>
                <a:gd name="T78" fmla="*/ 303 w 3219"/>
                <a:gd name="T79" fmla="*/ 289 h 2205"/>
                <a:gd name="T80" fmla="*/ 633 w 3219"/>
                <a:gd name="T81" fmla="*/ 80 h 2205"/>
                <a:gd name="T82" fmla="*/ 982 w 3219"/>
                <a:gd name="T83" fmla="*/ 83 h 2205"/>
                <a:gd name="T84" fmla="*/ 1311 w 3219"/>
                <a:gd name="T85" fmla="*/ 201 h 2205"/>
                <a:gd name="T86" fmla="*/ 1558 w 3219"/>
                <a:gd name="T87" fmla="*/ 386 h 2205"/>
                <a:gd name="T88" fmla="*/ 1939 w 3219"/>
                <a:gd name="T89" fmla="*/ 391 h 2205"/>
                <a:gd name="T90" fmla="*/ 2161 w 3219"/>
                <a:gd name="T91" fmla="*/ 461 h 2205"/>
                <a:gd name="T92" fmla="*/ 2440 w 3219"/>
                <a:gd name="T93" fmla="*/ 625 h 2205"/>
                <a:gd name="T94" fmla="*/ 2607 w 3219"/>
                <a:gd name="T95" fmla="*/ 812 h 2205"/>
                <a:gd name="T96" fmla="*/ 2660 w 3219"/>
                <a:gd name="T97" fmla="*/ 968 h 2205"/>
                <a:gd name="T98" fmla="*/ 2990 w 3219"/>
                <a:gd name="T99" fmla="*/ 1102 h 2205"/>
                <a:gd name="T100" fmla="*/ 3180 w 3219"/>
                <a:gd name="T101" fmla="*/ 1341 h 2205"/>
                <a:gd name="T102" fmla="*/ 3175 w 3219"/>
                <a:gd name="T103" fmla="*/ 1512 h 2205"/>
                <a:gd name="T104" fmla="*/ 2939 w 3219"/>
                <a:gd name="T105" fmla="*/ 1729 h 2205"/>
                <a:gd name="T106" fmla="*/ 2767 w 3219"/>
                <a:gd name="T107" fmla="*/ 1893 h 2205"/>
                <a:gd name="T108" fmla="*/ 2711 w 3219"/>
                <a:gd name="T109" fmla="*/ 2009 h 2205"/>
                <a:gd name="T110" fmla="*/ 2569 w 3219"/>
                <a:gd name="T111" fmla="*/ 2108 h 2205"/>
                <a:gd name="T112" fmla="*/ 2724 w 3219"/>
                <a:gd name="T113" fmla="*/ 2003 h 2205"/>
                <a:gd name="T114" fmla="*/ 2781 w 3219"/>
                <a:gd name="T115" fmla="*/ 1882 h 2205"/>
                <a:gd name="T116" fmla="*/ 3028 w 3219"/>
                <a:gd name="T117" fmla="*/ 1713 h 2205"/>
                <a:gd name="T118" fmla="*/ 3210 w 3219"/>
                <a:gd name="T119" fmla="*/ 1501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19" h="2205">
                  <a:moveTo>
                    <a:pt x="3218" y="1359"/>
                  </a:moveTo>
                  <a:lnTo>
                    <a:pt x="3218" y="1359"/>
                  </a:lnTo>
                  <a:lnTo>
                    <a:pt x="3215" y="1349"/>
                  </a:lnTo>
                  <a:lnTo>
                    <a:pt x="3215" y="1335"/>
                  </a:lnTo>
                  <a:lnTo>
                    <a:pt x="3215" y="1335"/>
                  </a:lnTo>
                  <a:lnTo>
                    <a:pt x="3212" y="1325"/>
                  </a:lnTo>
                  <a:lnTo>
                    <a:pt x="3212" y="1325"/>
                  </a:lnTo>
                  <a:lnTo>
                    <a:pt x="3207" y="1303"/>
                  </a:lnTo>
                  <a:lnTo>
                    <a:pt x="3207" y="1303"/>
                  </a:lnTo>
                  <a:lnTo>
                    <a:pt x="3199" y="1282"/>
                  </a:lnTo>
                  <a:lnTo>
                    <a:pt x="3191" y="1260"/>
                  </a:lnTo>
                  <a:lnTo>
                    <a:pt x="3191" y="1260"/>
                  </a:lnTo>
                  <a:lnTo>
                    <a:pt x="3170" y="1220"/>
                  </a:lnTo>
                  <a:lnTo>
                    <a:pt x="3143" y="1185"/>
                  </a:lnTo>
                  <a:lnTo>
                    <a:pt x="3143" y="1185"/>
                  </a:lnTo>
                  <a:lnTo>
                    <a:pt x="3113" y="1153"/>
                  </a:lnTo>
                  <a:lnTo>
                    <a:pt x="3081" y="1121"/>
                  </a:lnTo>
                  <a:lnTo>
                    <a:pt x="3046" y="1094"/>
                  </a:lnTo>
                  <a:lnTo>
                    <a:pt x="3011" y="1070"/>
                  </a:lnTo>
                  <a:lnTo>
                    <a:pt x="3011" y="1070"/>
                  </a:lnTo>
                  <a:lnTo>
                    <a:pt x="2974" y="1046"/>
                  </a:lnTo>
                  <a:lnTo>
                    <a:pt x="2936" y="1024"/>
                  </a:lnTo>
                  <a:lnTo>
                    <a:pt x="2936" y="1024"/>
                  </a:lnTo>
                  <a:lnTo>
                    <a:pt x="2896" y="1005"/>
                  </a:lnTo>
                  <a:lnTo>
                    <a:pt x="2856" y="990"/>
                  </a:lnTo>
                  <a:lnTo>
                    <a:pt x="2856" y="990"/>
                  </a:lnTo>
                  <a:lnTo>
                    <a:pt x="2816" y="976"/>
                  </a:lnTo>
                  <a:lnTo>
                    <a:pt x="2773" y="962"/>
                  </a:lnTo>
                  <a:lnTo>
                    <a:pt x="2773" y="962"/>
                  </a:lnTo>
                  <a:lnTo>
                    <a:pt x="2706" y="946"/>
                  </a:lnTo>
                  <a:lnTo>
                    <a:pt x="2703" y="941"/>
                  </a:lnTo>
                  <a:lnTo>
                    <a:pt x="2700" y="928"/>
                  </a:lnTo>
                  <a:lnTo>
                    <a:pt x="2700" y="917"/>
                  </a:lnTo>
                  <a:lnTo>
                    <a:pt x="2700" y="917"/>
                  </a:lnTo>
                  <a:lnTo>
                    <a:pt x="2695" y="896"/>
                  </a:lnTo>
                  <a:lnTo>
                    <a:pt x="2687" y="874"/>
                  </a:lnTo>
                  <a:lnTo>
                    <a:pt x="2687" y="874"/>
                  </a:lnTo>
                  <a:lnTo>
                    <a:pt x="2684" y="863"/>
                  </a:lnTo>
                  <a:lnTo>
                    <a:pt x="2679" y="850"/>
                  </a:lnTo>
                  <a:lnTo>
                    <a:pt x="2671" y="828"/>
                  </a:lnTo>
                  <a:lnTo>
                    <a:pt x="2660" y="810"/>
                  </a:lnTo>
                  <a:lnTo>
                    <a:pt x="2657" y="799"/>
                  </a:lnTo>
                  <a:lnTo>
                    <a:pt x="2657" y="799"/>
                  </a:lnTo>
                  <a:lnTo>
                    <a:pt x="2649" y="788"/>
                  </a:lnTo>
                  <a:lnTo>
                    <a:pt x="2639" y="769"/>
                  </a:lnTo>
                  <a:lnTo>
                    <a:pt x="2639" y="769"/>
                  </a:lnTo>
                  <a:lnTo>
                    <a:pt x="2628" y="748"/>
                  </a:lnTo>
                  <a:lnTo>
                    <a:pt x="2628" y="748"/>
                  </a:lnTo>
                  <a:lnTo>
                    <a:pt x="2614" y="729"/>
                  </a:lnTo>
                  <a:lnTo>
                    <a:pt x="2601" y="710"/>
                  </a:lnTo>
                  <a:lnTo>
                    <a:pt x="2601" y="710"/>
                  </a:lnTo>
                  <a:lnTo>
                    <a:pt x="2572" y="675"/>
                  </a:lnTo>
                  <a:lnTo>
                    <a:pt x="2572" y="675"/>
                  </a:lnTo>
                  <a:lnTo>
                    <a:pt x="2555" y="660"/>
                  </a:lnTo>
                  <a:lnTo>
                    <a:pt x="2539" y="644"/>
                  </a:lnTo>
                  <a:lnTo>
                    <a:pt x="2539" y="644"/>
                  </a:lnTo>
                  <a:lnTo>
                    <a:pt x="2507" y="614"/>
                  </a:lnTo>
                  <a:lnTo>
                    <a:pt x="2507" y="614"/>
                  </a:lnTo>
                  <a:lnTo>
                    <a:pt x="2472" y="585"/>
                  </a:lnTo>
                  <a:lnTo>
                    <a:pt x="2472" y="585"/>
                  </a:lnTo>
                  <a:lnTo>
                    <a:pt x="2456" y="568"/>
                  </a:lnTo>
                  <a:lnTo>
                    <a:pt x="2438" y="558"/>
                  </a:lnTo>
                  <a:lnTo>
                    <a:pt x="2438" y="558"/>
                  </a:lnTo>
                  <a:lnTo>
                    <a:pt x="2400" y="531"/>
                  </a:lnTo>
                  <a:lnTo>
                    <a:pt x="2400" y="531"/>
                  </a:lnTo>
                  <a:lnTo>
                    <a:pt x="2362" y="507"/>
                  </a:lnTo>
                  <a:lnTo>
                    <a:pt x="2325" y="482"/>
                  </a:lnTo>
                  <a:lnTo>
                    <a:pt x="2325" y="482"/>
                  </a:lnTo>
                  <a:lnTo>
                    <a:pt x="2285" y="461"/>
                  </a:lnTo>
                  <a:lnTo>
                    <a:pt x="2266" y="450"/>
                  </a:lnTo>
                  <a:lnTo>
                    <a:pt x="2255" y="445"/>
                  </a:lnTo>
                  <a:lnTo>
                    <a:pt x="2247" y="440"/>
                  </a:lnTo>
                  <a:lnTo>
                    <a:pt x="2207" y="421"/>
                  </a:lnTo>
                  <a:lnTo>
                    <a:pt x="2207" y="421"/>
                  </a:lnTo>
                  <a:lnTo>
                    <a:pt x="2185" y="410"/>
                  </a:lnTo>
                  <a:lnTo>
                    <a:pt x="2167" y="402"/>
                  </a:lnTo>
                  <a:lnTo>
                    <a:pt x="2145" y="391"/>
                  </a:lnTo>
                  <a:lnTo>
                    <a:pt x="2145" y="391"/>
                  </a:lnTo>
                  <a:lnTo>
                    <a:pt x="2124" y="383"/>
                  </a:lnTo>
                  <a:lnTo>
                    <a:pt x="2124" y="383"/>
                  </a:lnTo>
                  <a:lnTo>
                    <a:pt x="2081" y="370"/>
                  </a:lnTo>
                  <a:lnTo>
                    <a:pt x="2038" y="357"/>
                  </a:lnTo>
                  <a:lnTo>
                    <a:pt x="2038" y="357"/>
                  </a:lnTo>
                  <a:lnTo>
                    <a:pt x="2016" y="348"/>
                  </a:lnTo>
                  <a:lnTo>
                    <a:pt x="1995" y="343"/>
                  </a:lnTo>
                  <a:lnTo>
                    <a:pt x="1995" y="343"/>
                  </a:lnTo>
                  <a:lnTo>
                    <a:pt x="1974" y="338"/>
                  </a:lnTo>
                  <a:lnTo>
                    <a:pt x="1952" y="332"/>
                  </a:lnTo>
                  <a:lnTo>
                    <a:pt x="1952" y="332"/>
                  </a:lnTo>
                  <a:lnTo>
                    <a:pt x="1907" y="324"/>
                  </a:lnTo>
                  <a:lnTo>
                    <a:pt x="1907" y="324"/>
                  </a:lnTo>
                  <a:lnTo>
                    <a:pt x="1861" y="319"/>
                  </a:lnTo>
                  <a:lnTo>
                    <a:pt x="1818" y="314"/>
                  </a:lnTo>
                  <a:lnTo>
                    <a:pt x="1818" y="314"/>
                  </a:lnTo>
                  <a:lnTo>
                    <a:pt x="1773" y="311"/>
                  </a:lnTo>
                  <a:lnTo>
                    <a:pt x="1727" y="311"/>
                  </a:lnTo>
                  <a:lnTo>
                    <a:pt x="1727" y="311"/>
                  </a:lnTo>
                  <a:lnTo>
                    <a:pt x="1681" y="311"/>
                  </a:lnTo>
                  <a:lnTo>
                    <a:pt x="1681" y="311"/>
                  </a:lnTo>
                  <a:lnTo>
                    <a:pt x="1639" y="314"/>
                  </a:lnTo>
                  <a:lnTo>
                    <a:pt x="1639" y="314"/>
                  </a:lnTo>
                  <a:lnTo>
                    <a:pt x="1566" y="322"/>
                  </a:lnTo>
                  <a:lnTo>
                    <a:pt x="1561" y="316"/>
                  </a:lnTo>
                  <a:lnTo>
                    <a:pt x="1553" y="305"/>
                  </a:lnTo>
                  <a:lnTo>
                    <a:pt x="1542" y="298"/>
                  </a:lnTo>
                  <a:lnTo>
                    <a:pt x="1526" y="279"/>
                  </a:lnTo>
                  <a:lnTo>
                    <a:pt x="1526" y="279"/>
                  </a:lnTo>
                  <a:lnTo>
                    <a:pt x="1507" y="263"/>
                  </a:lnTo>
                  <a:lnTo>
                    <a:pt x="1507" y="263"/>
                  </a:lnTo>
                  <a:lnTo>
                    <a:pt x="1467" y="230"/>
                  </a:lnTo>
                  <a:lnTo>
                    <a:pt x="1427" y="198"/>
                  </a:lnTo>
                  <a:lnTo>
                    <a:pt x="1427" y="198"/>
                  </a:lnTo>
                  <a:lnTo>
                    <a:pt x="1387" y="171"/>
                  </a:lnTo>
                  <a:lnTo>
                    <a:pt x="1387" y="171"/>
                  </a:lnTo>
                  <a:lnTo>
                    <a:pt x="1344" y="147"/>
                  </a:lnTo>
                  <a:lnTo>
                    <a:pt x="1344" y="147"/>
                  </a:lnTo>
                  <a:lnTo>
                    <a:pt x="1298" y="123"/>
                  </a:lnTo>
                  <a:lnTo>
                    <a:pt x="1298" y="123"/>
                  </a:lnTo>
                  <a:lnTo>
                    <a:pt x="1255" y="102"/>
                  </a:lnTo>
                  <a:lnTo>
                    <a:pt x="1255" y="102"/>
                  </a:lnTo>
                  <a:lnTo>
                    <a:pt x="1210" y="83"/>
                  </a:lnTo>
                  <a:lnTo>
                    <a:pt x="1210" y="83"/>
                  </a:lnTo>
                  <a:lnTo>
                    <a:pt x="1161" y="64"/>
                  </a:lnTo>
                  <a:lnTo>
                    <a:pt x="1161" y="64"/>
                  </a:lnTo>
                  <a:lnTo>
                    <a:pt x="1116" y="48"/>
                  </a:lnTo>
                  <a:lnTo>
                    <a:pt x="1067" y="35"/>
                  </a:lnTo>
                  <a:lnTo>
                    <a:pt x="1067" y="35"/>
                  </a:lnTo>
                  <a:lnTo>
                    <a:pt x="1019" y="24"/>
                  </a:lnTo>
                  <a:lnTo>
                    <a:pt x="995" y="19"/>
                  </a:lnTo>
                  <a:lnTo>
                    <a:pt x="968" y="16"/>
                  </a:lnTo>
                  <a:lnTo>
                    <a:pt x="968" y="16"/>
                  </a:lnTo>
                  <a:lnTo>
                    <a:pt x="920" y="8"/>
                  </a:lnTo>
                  <a:lnTo>
                    <a:pt x="920" y="8"/>
                  </a:lnTo>
                  <a:lnTo>
                    <a:pt x="869" y="2"/>
                  </a:lnTo>
                  <a:lnTo>
                    <a:pt x="869" y="2"/>
                  </a:lnTo>
                  <a:lnTo>
                    <a:pt x="845" y="0"/>
                  </a:lnTo>
                  <a:lnTo>
                    <a:pt x="821" y="0"/>
                  </a:lnTo>
                  <a:lnTo>
                    <a:pt x="794" y="0"/>
                  </a:lnTo>
                  <a:lnTo>
                    <a:pt x="770" y="0"/>
                  </a:lnTo>
                  <a:lnTo>
                    <a:pt x="770" y="0"/>
                  </a:lnTo>
                  <a:lnTo>
                    <a:pt x="719" y="2"/>
                  </a:lnTo>
                  <a:lnTo>
                    <a:pt x="671" y="8"/>
                  </a:lnTo>
                  <a:lnTo>
                    <a:pt x="671" y="8"/>
                  </a:lnTo>
                  <a:lnTo>
                    <a:pt x="619" y="16"/>
                  </a:lnTo>
                  <a:lnTo>
                    <a:pt x="571" y="29"/>
                  </a:lnTo>
                  <a:lnTo>
                    <a:pt x="523" y="43"/>
                  </a:lnTo>
                  <a:lnTo>
                    <a:pt x="475" y="61"/>
                  </a:lnTo>
                  <a:lnTo>
                    <a:pt x="475" y="61"/>
                  </a:lnTo>
                  <a:lnTo>
                    <a:pt x="429" y="83"/>
                  </a:lnTo>
                  <a:lnTo>
                    <a:pt x="386" y="110"/>
                  </a:lnTo>
                  <a:lnTo>
                    <a:pt x="386" y="110"/>
                  </a:lnTo>
                  <a:lnTo>
                    <a:pt x="343" y="139"/>
                  </a:lnTo>
                  <a:lnTo>
                    <a:pt x="325" y="158"/>
                  </a:lnTo>
                  <a:lnTo>
                    <a:pt x="306" y="177"/>
                  </a:lnTo>
                  <a:lnTo>
                    <a:pt x="306" y="177"/>
                  </a:lnTo>
                  <a:lnTo>
                    <a:pt x="287" y="195"/>
                  </a:lnTo>
                  <a:lnTo>
                    <a:pt x="271" y="217"/>
                  </a:lnTo>
                  <a:lnTo>
                    <a:pt x="257" y="241"/>
                  </a:lnTo>
                  <a:lnTo>
                    <a:pt x="244" y="265"/>
                  </a:lnTo>
                  <a:lnTo>
                    <a:pt x="244" y="265"/>
                  </a:lnTo>
                  <a:lnTo>
                    <a:pt x="236" y="292"/>
                  </a:lnTo>
                  <a:lnTo>
                    <a:pt x="231" y="316"/>
                  </a:lnTo>
                  <a:lnTo>
                    <a:pt x="225" y="343"/>
                  </a:lnTo>
                  <a:lnTo>
                    <a:pt x="225" y="373"/>
                  </a:lnTo>
                  <a:lnTo>
                    <a:pt x="225" y="373"/>
                  </a:lnTo>
                  <a:lnTo>
                    <a:pt x="225" y="445"/>
                  </a:lnTo>
                  <a:lnTo>
                    <a:pt x="225" y="456"/>
                  </a:lnTo>
                  <a:lnTo>
                    <a:pt x="225" y="456"/>
                  </a:lnTo>
                  <a:lnTo>
                    <a:pt x="225" y="466"/>
                  </a:lnTo>
                  <a:lnTo>
                    <a:pt x="225" y="466"/>
                  </a:lnTo>
                  <a:lnTo>
                    <a:pt x="228" y="488"/>
                  </a:lnTo>
                  <a:lnTo>
                    <a:pt x="228" y="488"/>
                  </a:lnTo>
                  <a:lnTo>
                    <a:pt x="231" y="496"/>
                  </a:lnTo>
                  <a:lnTo>
                    <a:pt x="231" y="496"/>
                  </a:lnTo>
                  <a:lnTo>
                    <a:pt x="201" y="507"/>
                  </a:lnTo>
                  <a:lnTo>
                    <a:pt x="201" y="507"/>
                  </a:lnTo>
                  <a:lnTo>
                    <a:pt x="172" y="520"/>
                  </a:lnTo>
                  <a:lnTo>
                    <a:pt x="145" y="533"/>
                  </a:lnTo>
                  <a:lnTo>
                    <a:pt x="145" y="533"/>
                  </a:lnTo>
                  <a:lnTo>
                    <a:pt x="115" y="552"/>
                  </a:lnTo>
                  <a:lnTo>
                    <a:pt x="105" y="563"/>
                  </a:lnTo>
                  <a:lnTo>
                    <a:pt x="91" y="574"/>
                  </a:lnTo>
                  <a:lnTo>
                    <a:pt x="91" y="574"/>
                  </a:lnTo>
                  <a:lnTo>
                    <a:pt x="78" y="585"/>
                  </a:lnTo>
                  <a:lnTo>
                    <a:pt x="67" y="595"/>
                  </a:lnTo>
                  <a:lnTo>
                    <a:pt x="62" y="603"/>
                  </a:lnTo>
                  <a:lnTo>
                    <a:pt x="62" y="603"/>
                  </a:lnTo>
                  <a:lnTo>
                    <a:pt x="56" y="609"/>
                  </a:lnTo>
                  <a:lnTo>
                    <a:pt x="46" y="622"/>
                  </a:lnTo>
                  <a:lnTo>
                    <a:pt x="46" y="622"/>
                  </a:lnTo>
                  <a:lnTo>
                    <a:pt x="38" y="635"/>
                  </a:lnTo>
                  <a:lnTo>
                    <a:pt x="30" y="651"/>
                  </a:lnTo>
                  <a:lnTo>
                    <a:pt x="30" y="651"/>
                  </a:lnTo>
                  <a:lnTo>
                    <a:pt x="16" y="681"/>
                  </a:lnTo>
                  <a:lnTo>
                    <a:pt x="16" y="681"/>
                  </a:lnTo>
                  <a:lnTo>
                    <a:pt x="8" y="713"/>
                  </a:lnTo>
                  <a:lnTo>
                    <a:pt x="8" y="713"/>
                  </a:lnTo>
                  <a:lnTo>
                    <a:pt x="3" y="745"/>
                  </a:lnTo>
                  <a:lnTo>
                    <a:pt x="0" y="778"/>
                  </a:lnTo>
                  <a:lnTo>
                    <a:pt x="0" y="778"/>
                  </a:lnTo>
                  <a:lnTo>
                    <a:pt x="0" y="810"/>
                  </a:lnTo>
                  <a:lnTo>
                    <a:pt x="0" y="810"/>
                  </a:lnTo>
                  <a:lnTo>
                    <a:pt x="0" y="818"/>
                  </a:lnTo>
                  <a:lnTo>
                    <a:pt x="3" y="826"/>
                  </a:lnTo>
                  <a:lnTo>
                    <a:pt x="3" y="842"/>
                  </a:lnTo>
                  <a:lnTo>
                    <a:pt x="5" y="850"/>
                  </a:lnTo>
                  <a:lnTo>
                    <a:pt x="5" y="855"/>
                  </a:lnTo>
                  <a:lnTo>
                    <a:pt x="5" y="855"/>
                  </a:lnTo>
                  <a:lnTo>
                    <a:pt x="5" y="858"/>
                  </a:lnTo>
                  <a:lnTo>
                    <a:pt x="5" y="858"/>
                  </a:lnTo>
                  <a:lnTo>
                    <a:pt x="5" y="858"/>
                  </a:lnTo>
                  <a:lnTo>
                    <a:pt x="8" y="874"/>
                  </a:lnTo>
                  <a:lnTo>
                    <a:pt x="11" y="882"/>
                  </a:lnTo>
                  <a:lnTo>
                    <a:pt x="14" y="890"/>
                  </a:lnTo>
                  <a:lnTo>
                    <a:pt x="19" y="906"/>
                  </a:lnTo>
                  <a:lnTo>
                    <a:pt x="19" y="906"/>
                  </a:lnTo>
                  <a:lnTo>
                    <a:pt x="24" y="920"/>
                  </a:lnTo>
                  <a:lnTo>
                    <a:pt x="24" y="920"/>
                  </a:lnTo>
                  <a:lnTo>
                    <a:pt x="30" y="936"/>
                  </a:lnTo>
                  <a:lnTo>
                    <a:pt x="30" y="936"/>
                  </a:lnTo>
                  <a:lnTo>
                    <a:pt x="46" y="965"/>
                  </a:lnTo>
                  <a:lnTo>
                    <a:pt x="54" y="979"/>
                  </a:lnTo>
                  <a:lnTo>
                    <a:pt x="62" y="992"/>
                  </a:lnTo>
                  <a:lnTo>
                    <a:pt x="62" y="992"/>
                  </a:lnTo>
                  <a:lnTo>
                    <a:pt x="80" y="1016"/>
                  </a:lnTo>
                  <a:lnTo>
                    <a:pt x="80" y="1016"/>
                  </a:lnTo>
                  <a:lnTo>
                    <a:pt x="102" y="1040"/>
                  </a:lnTo>
                  <a:lnTo>
                    <a:pt x="102" y="1040"/>
                  </a:lnTo>
                  <a:lnTo>
                    <a:pt x="126" y="1062"/>
                  </a:lnTo>
                  <a:lnTo>
                    <a:pt x="148" y="1083"/>
                  </a:lnTo>
                  <a:lnTo>
                    <a:pt x="148" y="1083"/>
                  </a:lnTo>
                  <a:lnTo>
                    <a:pt x="172" y="1102"/>
                  </a:lnTo>
                  <a:lnTo>
                    <a:pt x="172" y="1102"/>
                  </a:lnTo>
                  <a:lnTo>
                    <a:pt x="196" y="1121"/>
                  </a:lnTo>
                  <a:lnTo>
                    <a:pt x="196" y="1121"/>
                  </a:lnTo>
                  <a:lnTo>
                    <a:pt x="247" y="1153"/>
                  </a:lnTo>
                  <a:lnTo>
                    <a:pt x="274" y="1169"/>
                  </a:lnTo>
                  <a:lnTo>
                    <a:pt x="274" y="1169"/>
                  </a:lnTo>
                  <a:lnTo>
                    <a:pt x="300" y="1185"/>
                  </a:lnTo>
                  <a:lnTo>
                    <a:pt x="300" y="1185"/>
                  </a:lnTo>
                  <a:lnTo>
                    <a:pt x="327" y="1199"/>
                  </a:lnTo>
                  <a:lnTo>
                    <a:pt x="327" y="1199"/>
                  </a:lnTo>
                  <a:lnTo>
                    <a:pt x="325" y="1207"/>
                  </a:lnTo>
                  <a:lnTo>
                    <a:pt x="325" y="1207"/>
                  </a:lnTo>
                  <a:lnTo>
                    <a:pt x="316" y="1225"/>
                  </a:lnTo>
                  <a:lnTo>
                    <a:pt x="311" y="1244"/>
                  </a:lnTo>
                  <a:lnTo>
                    <a:pt x="311" y="1244"/>
                  </a:lnTo>
                  <a:lnTo>
                    <a:pt x="306" y="1263"/>
                  </a:lnTo>
                  <a:lnTo>
                    <a:pt x="303" y="1282"/>
                  </a:lnTo>
                  <a:lnTo>
                    <a:pt x="303" y="1303"/>
                  </a:lnTo>
                  <a:lnTo>
                    <a:pt x="303" y="1322"/>
                  </a:lnTo>
                  <a:lnTo>
                    <a:pt x="303" y="1322"/>
                  </a:lnTo>
                  <a:lnTo>
                    <a:pt x="306" y="1341"/>
                  </a:lnTo>
                  <a:lnTo>
                    <a:pt x="306" y="1341"/>
                  </a:lnTo>
                  <a:lnTo>
                    <a:pt x="311" y="1362"/>
                  </a:lnTo>
                  <a:lnTo>
                    <a:pt x="316" y="1381"/>
                  </a:lnTo>
                  <a:lnTo>
                    <a:pt x="316" y="1381"/>
                  </a:lnTo>
                  <a:lnTo>
                    <a:pt x="325" y="1397"/>
                  </a:lnTo>
                  <a:lnTo>
                    <a:pt x="330" y="1408"/>
                  </a:lnTo>
                  <a:lnTo>
                    <a:pt x="330" y="1408"/>
                  </a:lnTo>
                  <a:lnTo>
                    <a:pt x="330" y="1408"/>
                  </a:lnTo>
                  <a:lnTo>
                    <a:pt x="330" y="1408"/>
                  </a:lnTo>
                  <a:lnTo>
                    <a:pt x="330" y="1411"/>
                  </a:lnTo>
                  <a:lnTo>
                    <a:pt x="333" y="1411"/>
                  </a:lnTo>
                  <a:lnTo>
                    <a:pt x="335" y="1416"/>
                  </a:lnTo>
                  <a:lnTo>
                    <a:pt x="335" y="1416"/>
                  </a:lnTo>
                  <a:lnTo>
                    <a:pt x="343" y="1429"/>
                  </a:lnTo>
                  <a:lnTo>
                    <a:pt x="343" y="1429"/>
                  </a:lnTo>
                  <a:lnTo>
                    <a:pt x="365" y="1461"/>
                  </a:lnTo>
                  <a:lnTo>
                    <a:pt x="378" y="1475"/>
                  </a:lnTo>
                  <a:lnTo>
                    <a:pt x="378" y="1475"/>
                  </a:lnTo>
                  <a:lnTo>
                    <a:pt x="389" y="1488"/>
                  </a:lnTo>
                  <a:lnTo>
                    <a:pt x="389" y="1488"/>
                  </a:lnTo>
                  <a:lnTo>
                    <a:pt x="416" y="1515"/>
                  </a:lnTo>
                  <a:lnTo>
                    <a:pt x="426" y="1529"/>
                  </a:lnTo>
                  <a:lnTo>
                    <a:pt x="426" y="1529"/>
                  </a:lnTo>
                  <a:lnTo>
                    <a:pt x="440" y="1539"/>
                  </a:lnTo>
                  <a:lnTo>
                    <a:pt x="469" y="1563"/>
                  </a:lnTo>
                  <a:lnTo>
                    <a:pt x="469" y="1563"/>
                  </a:lnTo>
                  <a:lnTo>
                    <a:pt x="499" y="1585"/>
                  </a:lnTo>
                  <a:lnTo>
                    <a:pt x="499" y="1585"/>
                  </a:lnTo>
                  <a:lnTo>
                    <a:pt x="512" y="1595"/>
                  </a:lnTo>
                  <a:lnTo>
                    <a:pt x="528" y="1604"/>
                  </a:lnTo>
                  <a:lnTo>
                    <a:pt x="528" y="1604"/>
                  </a:lnTo>
                  <a:lnTo>
                    <a:pt x="558" y="1622"/>
                  </a:lnTo>
                  <a:lnTo>
                    <a:pt x="590" y="1641"/>
                  </a:lnTo>
                  <a:lnTo>
                    <a:pt x="606" y="1649"/>
                  </a:lnTo>
                  <a:lnTo>
                    <a:pt x="606" y="1649"/>
                  </a:lnTo>
                  <a:lnTo>
                    <a:pt x="622" y="1657"/>
                  </a:lnTo>
                  <a:lnTo>
                    <a:pt x="654" y="1670"/>
                  </a:lnTo>
                  <a:lnTo>
                    <a:pt x="654" y="1670"/>
                  </a:lnTo>
                  <a:lnTo>
                    <a:pt x="687" y="1684"/>
                  </a:lnTo>
                  <a:lnTo>
                    <a:pt x="721" y="1697"/>
                  </a:lnTo>
                  <a:lnTo>
                    <a:pt x="721" y="1697"/>
                  </a:lnTo>
                  <a:lnTo>
                    <a:pt x="789" y="1719"/>
                  </a:lnTo>
                  <a:lnTo>
                    <a:pt x="789" y="1719"/>
                  </a:lnTo>
                  <a:lnTo>
                    <a:pt x="807" y="1722"/>
                  </a:lnTo>
                  <a:lnTo>
                    <a:pt x="823" y="1727"/>
                  </a:lnTo>
                  <a:lnTo>
                    <a:pt x="858" y="1732"/>
                  </a:lnTo>
                  <a:lnTo>
                    <a:pt x="858" y="1732"/>
                  </a:lnTo>
                  <a:lnTo>
                    <a:pt x="893" y="1740"/>
                  </a:lnTo>
                  <a:lnTo>
                    <a:pt x="928" y="1746"/>
                  </a:lnTo>
                  <a:lnTo>
                    <a:pt x="947" y="1748"/>
                  </a:lnTo>
                  <a:lnTo>
                    <a:pt x="955" y="1748"/>
                  </a:lnTo>
                  <a:lnTo>
                    <a:pt x="963" y="1751"/>
                  </a:lnTo>
                  <a:lnTo>
                    <a:pt x="998" y="1754"/>
                  </a:lnTo>
                  <a:lnTo>
                    <a:pt x="998" y="1754"/>
                  </a:lnTo>
                  <a:lnTo>
                    <a:pt x="1032" y="1756"/>
                  </a:lnTo>
                  <a:lnTo>
                    <a:pt x="1070" y="1759"/>
                  </a:lnTo>
                  <a:lnTo>
                    <a:pt x="1121" y="1759"/>
                  </a:lnTo>
                  <a:lnTo>
                    <a:pt x="1121" y="1762"/>
                  </a:lnTo>
                  <a:lnTo>
                    <a:pt x="1140" y="1762"/>
                  </a:lnTo>
                  <a:lnTo>
                    <a:pt x="1148" y="1762"/>
                  </a:lnTo>
                  <a:lnTo>
                    <a:pt x="1164" y="1788"/>
                  </a:lnTo>
                  <a:lnTo>
                    <a:pt x="1164" y="1788"/>
                  </a:lnTo>
                  <a:lnTo>
                    <a:pt x="1191" y="1821"/>
                  </a:lnTo>
                  <a:lnTo>
                    <a:pt x="1191" y="1821"/>
                  </a:lnTo>
                  <a:lnTo>
                    <a:pt x="1215" y="1853"/>
                  </a:lnTo>
                  <a:lnTo>
                    <a:pt x="1215" y="1853"/>
                  </a:lnTo>
                  <a:lnTo>
                    <a:pt x="1242" y="1885"/>
                  </a:lnTo>
                  <a:lnTo>
                    <a:pt x="1242" y="1885"/>
                  </a:lnTo>
                  <a:lnTo>
                    <a:pt x="1271" y="1915"/>
                  </a:lnTo>
                  <a:lnTo>
                    <a:pt x="1271" y="1915"/>
                  </a:lnTo>
                  <a:lnTo>
                    <a:pt x="1303" y="1941"/>
                  </a:lnTo>
                  <a:lnTo>
                    <a:pt x="1303" y="1941"/>
                  </a:lnTo>
                  <a:lnTo>
                    <a:pt x="1333" y="1968"/>
                  </a:lnTo>
                  <a:lnTo>
                    <a:pt x="1333" y="1968"/>
                  </a:lnTo>
                  <a:lnTo>
                    <a:pt x="1368" y="1992"/>
                  </a:lnTo>
                  <a:lnTo>
                    <a:pt x="1368" y="1992"/>
                  </a:lnTo>
                  <a:lnTo>
                    <a:pt x="1400" y="2016"/>
                  </a:lnTo>
                  <a:lnTo>
                    <a:pt x="1400" y="2016"/>
                  </a:lnTo>
                  <a:lnTo>
                    <a:pt x="1435" y="2038"/>
                  </a:lnTo>
                  <a:lnTo>
                    <a:pt x="1472" y="2059"/>
                  </a:lnTo>
                  <a:lnTo>
                    <a:pt x="1472" y="2059"/>
                  </a:lnTo>
                  <a:lnTo>
                    <a:pt x="1507" y="2078"/>
                  </a:lnTo>
                  <a:lnTo>
                    <a:pt x="1507" y="2078"/>
                  </a:lnTo>
                  <a:lnTo>
                    <a:pt x="1582" y="2110"/>
                  </a:lnTo>
                  <a:lnTo>
                    <a:pt x="1582" y="2110"/>
                  </a:lnTo>
                  <a:lnTo>
                    <a:pt x="1620" y="2124"/>
                  </a:lnTo>
                  <a:lnTo>
                    <a:pt x="1639" y="2132"/>
                  </a:lnTo>
                  <a:lnTo>
                    <a:pt x="1660" y="2137"/>
                  </a:lnTo>
                  <a:lnTo>
                    <a:pt x="1660" y="2137"/>
                  </a:lnTo>
                  <a:lnTo>
                    <a:pt x="1738" y="2161"/>
                  </a:lnTo>
                  <a:lnTo>
                    <a:pt x="1738" y="2161"/>
                  </a:lnTo>
                  <a:lnTo>
                    <a:pt x="1818" y="2177"/>
                  </a:lnTo>
                  <a:lnTo>
                    <a:pt x="1818" y="2177"/>
                  </a:lnTo>
                  <a:lnTo>
                    <a:pt x="1898" y="2191"/>
                  </a:lnTo>
                  <a:lnTo>
                    <a:pt x="1898" y="2191"/>
                  </a:lnTo>
                  <a:lnTo>
                    <a:pt x="1979" y="2199"/>
                  </a:lnTo>
                  <a:lnTo>
                    <a:pt x="1979" y="2199"/>
                  </a:lnTo>
                  <a:lnTo>
                    <a:pt x="2060" y="2204"/>
                  </a:lnTo>
                  <a:lnTo>
                    <a:pt x="2060" y="2204"/>
                  </a:lnTo>
                  <a:lnTo>
                    <a:pt x="2100" y="2202"/>
                  </a:lnTo>
                  <a:lnTo>
                    <a:pt x="2140" y="2202"/>
                  </a:lnTo>
                  <a:lnTo>
                    <a:pt x="2140" y="2202"/>
                  </a:lnTo>
                  <a:lnTo>
                    <a:pt x="2220" y="2193"/>
                  </a:lnTo>
                  <a:lnTo>
                    <a:pt x="2301" y="2180"/>
                  </a:lnTo>
                  <a:lnTo>
                    <a:pt x="2301" y="2180"/>
                  </a:lnTo>
                  <a:lnTo>
                    <a:pt x="2220" y="2191"/>
                  </a:lnTo>
                  <a:lnTo>
                    <a:pt x="2140" y="2193"/>
                  </a:lnTo>
                  <a:lnTo>
                    <a:pt x="2140" y="2193"/>
                  </a:lnTo>
                  <a:lnTo>
                    <a:pt x="2100" y="2196"/>
                  </a:lnTo>
                  <a:lnTo>
                    <a:pt x="2060" y="2193"/>
                  </a:lnTo>
                  <a:lnTo>
                    <a:pt x="2060" y="2193"/>
                  </a:lnTo>
                  <a:lnTo>
                    <a:pt x="1979" y="2188"/>
                  </a:lnTo>
                  <a:lnTo>
                    <a:pt x="1979" y="2188"/>
                  </a:lnTo>
                  <a:lnTo>
                    <a:pt x="1898" y="2177"/>
                  </a:lnTo>
                  <a:lnTo>
                    <a:pt x="1898" y="2177"/>
                  </a:lnTo>
                  <a:lnTo>
                    <a:pt x="1821" y="2161"/>
                  </a:lnTo>
                  <a:lnTo>
                    <a:pt x="1821" y="2161"/>
                  </a:lnTo>
                  <a:lnTo>
                    <a:pt x="1743" y="2143"/>
                  </a:lnTo>
                  <a:lnTo>
                    <a:pt x="1743" y="2143"/>
                  </a:lnTo>
                  <a:lnTo>
                    <a:pt x="1665" y="2116"/>
                  </a:lnTo>
                  <a:lnTo>
                    <a:pt x="1646" y="2110"/>
                  </a:lnTo>
                  <a:lnTo>
                    <a:pt x="1628" y="2102"/>
                  </a:lnTo>
                  <a:lnTo>
                    <a:pt x="1628" y="2102"/>
                  </a:lnTo>
                  <a:lnTo>
                    <a:pt x="1593" y="2089"/>
                  </a:lnTo>
                  <a:lnTo>
                    <a:pt x="1593" y="2089"/>
                  </a:lnTo>
                  <a:lnTo>
                    <a:pt x="1521" y="2054"/>
                  </a:lnTo>
                  <a:lnTo>
                    <a:pt x="1521" y="2054"/>
                  </a:lnTo>
                  <a:lnTo>
                    <a:pt x="1486" y="2035"/>
                  </a:lnTo>
                  <a:lnTo>
                    <a:pt x="1451" y="2014"/>
                  </a:lnTo>
                  <a:lnTo>
                    <a:pt x="1451" y="2014"/>
                  </a:lnTo>
                  <a:lnTo>
                    <a:pt x="1416" y="1992"/>
                  </a:lnTo>
                  <a:lnTo>
                    <a:pt x="1416" y="1992"/>
                  </a:lnTo>
                  <a:lnTo>
                    <a:pt x="1384" y="1968"/>
                  </a:lnTo>
                  <a:lnTo>
                    <a:pt x="1384" y="1968"/>
                  </a:lnTo>
                  <a:lnTo>
                    <a:pt x="1354" y="1944"/>
                  </a:lnTo>
                  <a:lnTo>
                    <a:pt x="1354" y="1944"/>
                  </a:lnTo>
                  <a:lnTo>
                    <a:pt x="1325" y="1917"/>
                  </a:lnTo>
                  <a:lnTo>
                    <a:pt x="1325" y="1917"/>
                  </a:lnTo>
                  <a:lnTo>
                    <a:pt x="1295" y="1891"/>
                  </a:lnTo>
                  <a:lnTo>
                    <a:pt x="1295" y="1891"/>
                  </a:lnTo>
                  <a:lnTo>
                    <a:pt x="1269" y="1861"/>
                  </a:lnTo>
                  <a:lnTo>
                    <a:pt x="1269" y="1861"/>
                  </a:lnTo>
                  <a:lnTo>
                    <a:pt x="1242" y="1831"/>
                  </a:lnTo>
                  <a:lnTo>
                    <a:pt x="1242" y="1831"/>
                  </a:lnTo>
                  <a:lnTo>
                    <a:pt x="1217" y="1799"/>
                  </a:lnTo>
                  <a:lnTo>
                    <a:pt x="1217" y="1799"/>
                  </a:lnTo>
                  <a:lnTo>
                    <a:pt x="1196" y="1767"/>
                  </a:lnTo>
                  <a:lnTo>
                    <a:pt x="1175" y="1735"/>
                  </a:lnTo>
                  <a:lnTo>
                    <a:pt x="1169" y="1724"/>
                  </a:lnTo>
                  <a:lnTo>
                    <a:pt x="1159" y="1724"/>
                  </a:lnTo>
                  <a:lnTo>
                    <a:pt x="1159" y="1724"/>
                  </a:lnTo>
                  <a:lnTo>
                    <a:pt x="1140" y="1722"/>
                  </a:lnTo>
                  <a:lnTo>
                    <a:pt x="1070" y="1719"/>
                  </a:lnTo>
                  <a:lnTo>
                    <a:pt x="1070" y="1719"/>
                  </a:lnTo>
                  <a:lnTo>
                    <a:pt x="1038" y="1716"/>
                  </a:lnTo>
                  <a:lnTo>
                    <a:pt x="1003" y="1713"/>
                  </a:lnTo>
                  <a:lnTo>
                    <a:pt x="968" y="1708"/>
                  </a:lnTo>
                  <a:lnTo>
                    <a:pt x="960" y="1708"/>
                  </a:lnTo>
                  <a:lnTo>
                    <a:pt x="952" y="1705"/>
                  </a:lnTo>
                  <a:lnTo>
                    <a:pt x="936" y="1703"/>
                  </a:lnTo>
                  <a:lnTo>
                    <a:pt x="901" y="1697"/>
                  </a:lnTo>
                  <a:lnTo>
                    <a:pt x="901" y="1697"/>
                  </a:lnTo>
                  <a:lnTo>
                    <a:pt x="866" y="1692"/>
                  </a:lnTo>
                  <a:lnTo>
                    <a:pt x="834" y="1681"/>
                  </a:lnTo>
                  <a:lnTo>
                    <a:pt x="818" y="1679"/>
                  </a:lnTo>
                  <a:lnTo>
                    <a:pt x="818" y="1679"/>
                  </a:lnTo>
                  <a:lnTo>
                    <a:pt x="802" y="1673"/>
                  </a:lnTo>
                  <a:lnTo>
                    <a:pt x="802" y="1673"/>
                  </a:lnTo>
                  <a:lnTo>
                    <a:pt x="737" y="1654"/>
                  </a:lnTo>
                  <a:lnTo>
                    <a:pt x="705" y="1641"/>
                  </a:lnTo>
                  <a:lnTo>
                    <a:pt x="705" y="1641"/>
                  </a:lnTo>
                  <a:lnTo>
                    <a:pt x="673" y="1628"/>
                  </a:lnTo>
                  <a:lnTo>
                    <a:pt x="644" y="1614"/>
                  </a:lnTo>
                  <a:lnTo>
                    <a:pt x="644" y="1614"/>
                  </a:lnTo>
                  <a:lnTo>
                    <a:pt x="628" y="1606"/>
                  </a:lnTo>
                  <a:lnTo>
                    <a:pt x="612" y="1598"/>
                  </a:lnTo>
                  <a:lnTo>
                    <a:pt x="582" y="1582"/>
                  </a:lnTo>
                  <a:lnTo>
                    <a:pt x="582" y="1582"/>
                  </a:lnTo>
                  <a:lnTo>
                    <a:pt x="555" y="1563"/>
                  </a:lnTo>
                  <a:lnTo>
                    <a:pt x="542" y="1555"/>
                  </a:lnTo>
                  <a:lnTo>
                    <a:pt x="542" y="1555"/>
                  </a:lnTo>
                  <a:lnTo>
                    <a:pt x="526" y="1545"/>
                  </a:lnTo>
                  <a:lnTo>
                    <a:pt x="499" y="1523"/>
                  </a:lnTo>
                  <a:lnTo>
                    <a:pt x="475" y="1501"/>
                  </a:lnTo>
                  <a:lnTo>
                    <a:pt x="475" y="1501"/>
                  </a:lnTo>
                  <a:lnTo>
                    <a:pt x="461" y="1491"/>
                  </a:lnTo>
                  <a:lnTo>
                    <a:pt x="450" y="1480"/>
                  </a:lnTo>
                  <a:lnTo>
                    <a:pt x="450" y="1480"/>
                  </a:lnTo>
                  <a:lnTo>
                    <a:pt x="429" y="1456"/>
                  </a:lnTo>
                  <a:lnTo>
                    <a:pt x="429" y="1456"/>
                  </a:lnTo>
                  <a:lnTo>
                    <a:pt x="419" y="1442"/>
                  </a:lnTo>
                  <a:lnTo>
                    <a:pt x="408" y="1429"/>
                  </a:lnTo>
                  <a:lnTo>
                    <a:pt x="408" y="1429"/>
                  </a:lnTo>
                  <a:lnTo>
                    <a:pt x="389" y="1402"/>
                  </a:lnTo>
                  <a:lnTo>
                    <a:pt x="389" y="1402"/>
                  </a:lnTo>
                  <a:lnTo>
                    <a:pt x="381" y="1389"/>
                  </a:lnTo>
                  <a:lnTo>
                    <a:pt x="375" y="1381"/>
                  </a:lnTo>
                  <a:lnTo>
                    <a:pt x="373" y="1376"/>
                  </a:lnTo>
                  <a:lnTo>
                    <a:pt x="373" y="1376"/>
                  </a:lnTo>
                  <a:lnTo>
                    <a:pt x="367" y="1362"/>
                  </a:lnTo>
                  <a:lnTo>
                    <a:pt x="362" y="1346"/>
                  </a:lnTo>
                  <a:lnTo>
                    <a:pt x="360" y="1333"/>
                  </a:lnTo>
                  <a:lnTo>
                    <a:pt x="360" y="1333"/>
                  </a:lnTo>
                  <a:lnTo>
                    <a:pt x="357" y="1317"/>
                  </a:lnTo>
                  <a:lnTo>
                    <a:pt x="357" y="1317"/>
                  </a:lnTo>
                  <a:lnTo>
                    <a:pt x="357" y="1287"/>
                  </a:lnTo>
                  <a:lnTo>
                    <a:pt x="365" y="1258"/>
                  </a:lnTo>
                  <a:lnTo>
                    <a:pt x="365" y="1258"/>
                  </a:lnTo>
                  <a:lnTo>
                    <a:pt x="373" y="1231"/>
                  </a:lnTo>
                  <a:lnTo>
                    <a:pt x="373" y="1231"/>
                  </a:lnTo>
                  <a:lnTo>
                    <a:pt x="381" y="1217"/>
                  </a:lnTo>
                  <a:lnTo>
                    <a:pt x="381" y="1217"/>
                  </a:lnTo>
                  <a:lnTo>
                    <a:pt x="384" y="1209"/>
                  </a:lnTo>
                  <a:lnTo>
                    <a:pt x="384" y="1209"/>
                  </a:lnTo>
                  <a:lnTo>
                    <a:pt x="389" y="1204"/>
                  </a:lnTo>
                  <a:lnTo>
                    <a:pt x="408" y="1177"/>
                  </a:lnTo>
                  <a:lnTo>
                    <a:pt x="378" y="1164"/>
                  </a:lnTo>
                  <a:lnTo>
                    <a:pt x="378" y="1164"/>
                  </a:lnTo>
                  <a:lnTo>
                    <a:pt x="327" y="1134"/>
                  </a:lnTo>
                  <a:lnTo>
                    <a:pt x="327" y="1134"/>
                  </a:lnTo>
                  <a:lnTo>
                    <a:pt x="303" y="1121"/>
                  </a:lnTo>
                  <a:lnTo>
                    <a:pt x="279" y="1105"/>
                  </a:lnTo>
                  <a:lnTo>
                    <a:pt x="279" y="1105"/>
                  </a:lnTo>
                  <a:lnTo>
                    <a:pt x="231" y="1072"/>
                  </a:lnTo>
                  <a:lnTo>
                    <a:pt x="231" y="1072"/>
                  </a:lnTo>
                  <a:lnTo>
                    <a:pt x="207" y="1056"/>
                  </a:lnTo>
                  <a:lnTo>
                    <a:pt x="207" y="1056"/>
                  </a:lnTo>
                  <a:lnTo>
                    <a:pt x="185" y="1038"/>
                  </a:lnTo>
                  <a:lnTo>
                    <a:pt x="185" y="1038"/>
                  </a:lnTo>
                  <a:lnTo>
                    <a:pt x="145" y="1000"/>
                  </a:lnTo>
                  <a:lnTo>
                    <a:pt x="145" y="1000"/>
                  </a:lnTo>
                  <a:lnTo>
                    <a:pt x="126" y="979"/>
                  </a:lnTo>
                  <a:lnTo>
                    <a:pt x="126" y="979"/>
                  </a:lnTo>
                  <a:lnTo>
                    <a:pt x="110" y="957"/>
                  </a:lnTo>
                  <a:lnTo>
                    <a:pt x="102" y="946"/>
                  </a:lnTo>
                  <a:lnTo>
                    <a:pt x="97" y="936"/>
                  </a:lnTo>
                  <a:lnTo>
                    <a:pt x="97" y="936"/>
                  </a:lnTo>
                  <a:lnTo>
                    <a:pt x="83" y="912"/>
                  </a:lnTo>
                  <a:lnTo>
                    <a:pt x="83" y="912"/>
                  </a:lnTo>
                  <a:lnTo>
                    <a:pt x="80" y="898"/>
                  </a:lnTo>
                  <a:lnTo>
                    <a:pt x="80" y="898"/>
                  </a:lnTo>
                  <a:lnTo>
                    <a:pt x="75" y="887"/>
                  </a:lnTo>
                  <a:lnTo>
                    <a:pt x="70" y="874"/>
                  </a:lnTo>
                  <a:lnTo>
                    <a:pt x="70" y="869"/>
                  </a:lnTo>
                  <a:lnTo>
                    <a:pt x="67" y="861"/>
                  </a:lnTo>
                  <a:lnTo>
                    <a:pt x="64" y="847"/>
                  </a:lnTo>
                  <a:lnTo>
                    <a:pt x="64" y="847"/>
                  </a:lnTo>
                  <a:lnTo>
                    <a:pt x="64" y="847"/>
                  </a:lnTo>
                  <a:lnTo>
                    <a:pt x="64" y="844"/>
                  </a:lnTo>
                  <a:lnTo>
                    <a:pt x="64" y="842"/>
                  </a:lnTo>
                  <a:lnTo>
                    <a:pt x="64" y="834"/>
                  </a:lnTo>
                  <a:lnTo>
                    <a:pt x="62" y="820"/>
                  </a:lnTo>
                  <a:lnTo>
                    <a:pt x="62" y="815"/>
                  </a:lnTo>
                  <a:lnTo>
                    <a:pt x="62" y="815"/>
                  </a:lnTo>
                  <a:lnTo>
                    <a:pt x="62" y="807"/>
                  </a:lnTo>
                  <a:lnTo>
                    <a:pt x="62" y="807"/>
                  </a:lnTo>
                  <a:lnTo>
                    <a:pt x="59" y="780"/>
                  </a:lnTo>
                  <a:lnTo>
                    <a:pt x="62" y="753"/>
                  </a:lnTo>
                  <a:lnTo>
                    <a:pt x="67" y="727"/>
                  </a:lnTo>
                  <a:lnTo>
                    <a:pt x="67" y="727"/>
                  </a:lnTo>
                  <a:lnTo>
                    <a:pt x="75" y="703"/>
                  </a:lnTo>
                  <a:lnTo>
                    <a:pt x="75" y="703"/>
                  </a:lnTo>
                  <a:lnTo>
                    <a:pt x="86" y="678"/>
                  </a:lnTo>
                  <a:lnTo>
                    <a:pt x="91" y="668"/>
                  </a:lnTo>
                  <a:lnTo>
                    <a:pt x="91" y="668"/>
                  </a:lnTo>
                  <a:lnTo>
                    <a:pt x="99" y="657"/>
                  </a:lnTo>
                  <a:lnTo>
                    <a:pt x="105" y="649"/>
                  </a:lnTo>
                  <a:lnTo>
                    <a:pt x="105" y="649"/>
                  </a:lnTo>
                  <a:lnTo>
                    <a:pt x="110" y="644"/>
                  </a:lnTo>
                  <a:lnTo>
                    <a:pt x="115" y="638"/>
                  </a:lnTo>
                  <a:lnTo>
                    <a:pt x="123" y="627"/>
                  </a:lnTo>
                  <a:lnTo>
                    <a:pt x="123" y="627"/>
                  </a:lnTo>
                  <a:lnTo>
                    <a:pt x="132" y="619"/>
                  </a:lnTo>
                  <a:lnTo>
                    <a:pt x="142" y="611"/>
                  </a:lnTo>
                  <a:lnTo>
                    <a:pt x="153" y="603"/>
                  </a:lnTo>
                  <a:lnTo>
                    <a:pt x="153" y="603"/>
                  </a:lnTo>
                  <a:lnTo>
                    <a:pt x="174" y="590"/>
                  </a:lnTo>
                  <a:lnTo>
                    <a:pt x="174" y="590"/>
                  </a:lnTo>
                  <a:lnTo>
                    <a:pt x="198" y="576"/>
                  </a:lnTo>
                  <a:lnTo>
                    <a:pt x="225" y="566"/>
                  </a:lnTo>
                  <a:lnTo>
                    <a:pt x="225" y="566"/>
                  </a:lnTo>
                  <a:lnTo>
                    <a:pt x="250" y="558"/>
                  </a:lnTo>
                  <a:lnTo>
                    <a:pt x="276" y="550"/>
                  </a:lnTo>
                  <a:lnTo>
                    <a:pt x="282" y="547"/>
                  </a:lnTo>
                  <a:lnTo>
                    <a:pt x="284" y="544"/>
                  </a:lnTo>
                  <a:lnTo>
                    <a:pt x="287" y="544"/>
                  </a:lnTo>
                  <a:lnTo>
                    <a:pt x="308" y="531"/>
                  </a:lnTo>
                  <a:lnTo>
                    <a:pt x="300" y="507"/>
                  </a:lnTo>
                  <a:lnTo>
                    <a:pt x="300" y="507"/>
                  </a:lnTo>
                  <a:lnTo>
                    <a:pt x="295" y="491"/>
                  </a:lnTo>
                  <a:lnTo>
                    <a:pt x="290" y="477"/>
                  </a:lnTo>
                  <a:lnTo>
                    <a:pt x="290" y="477"/>
                  </a:lnTo>
                  <a:lnTo>
                    <a:pt x="290" y="461"/>
                  </a:lnTo>
                  <a:lnTo>
                    <a:pt x="290" y="461"/>
                  </a:lnTo>
                  <a:lnTo>
                    <a:pt x="290" y="453"/>
                  </a:lnTo>
                  <a:lnTo>
                    <a:pt x="290" y="445"/>
                  </a:lnTo>
                  <a:lnTo>
                    <a:pt x="290" y="373"/>
                  </a:lnTo>
                  <a:lnTo>
                    <a:pt x="287" y="373"/>
                  </a:lnTo>
                  <a:lnTo>
                    <a:pt x="290" y="373"/>
                  </a:lnTo>
                  <a:lnTo>
                    <a:pt x="290" y="370"/>
                  </a:lnTo>
                  <a:lnTo>
                    <a:pt x="290" y="370"/>
                  </a:lnTo>
                  <a:lnTo>
                    <a:pt x="290" y="370"/>
                  </a:lnTo>
                  <a:lnTo>
                    <a:pt x="290" y="351"/>
                  </a:lnTo>
                  <a:lnTo>
                    <a:pt x="292" y="330"/>
                  </a:lnTo>
                  <a:lnTo>
                    <a:pt x="298" y="311"/>
                  </a:lnTo>
                  <a:lnTo>
                    <a:pt x="303" y="289"/>
                  </a:lnTo>
                  <a:lnTo>
                    <a:pt x="303" y="289"/>
                  </a:lnTo>
                  <a:lnTo>
                    <a:pt x="314" y="271"/>
                  </a:lnTo>
                  <a:lnTo>
                    <a:pt x="325" y="255"/>
                  </a:lnTo>
                  <a:lnTo>
                    <a:pt x="338" y="236"/>
                  </a:lnTo>
                  <a:lnTo>
                    <a:pt x="351" y="220"/>
                  </a:lnTo>
                  <a:lnTo>
                    <a:pt x="351" y="220"/>
                  </a:lnTo>
                  <a:lnTo>
                    <a:pt x="384" y="190"/>
                  </a:lnTo>
                  <a:lnTo>
                    <a:pt x="421" y="164"/>
                  </a:lnTo>
                  <a:lnTo>
                    <a:pt x="421" y="164"/>
                  </a:lnTo>
                  <a:lnTo>
                    <a:pt x="459" y="139"/>
                  </a:lnTo>
                  <a:lnTo>
                    <a:pt x="502" y="120"/>
                  </a:lnTo>
                  <a:lnTo>
                    <a:pt x="502" y="120"/>
                  </a:lnTo>
                  <a:lnTo>
                    <a:pt x="544" y="105"/>
                  </a:lnTo>
                  <a:lnTo>
                    <a:pt x="587" y="91"/>
                  </a:lnTo>
                  <a:lnTo>
                    <a:pt x="633" y="80"/>
                  </a:lnTo>
                  <a:lnTo>
                    <a:pt x="678" y="72"/>
                  </a:lnTo>
                  <a:lnTo>
                    <a:pt x="678" y="72"/>
                  </a:lnTo>
                  <a:lnTo>
                    <a:pt x="724" y="67"/>
                  </a:lnTo>
                  <a:lnTo>
                    <a:pt x="772" y="64"/>
                  </a:lnTo>
                  <a:lnTo>
                    <a:pt x="794" y="64"/>
                  </a:lnTo>
                  <a:lnTo>
                    <a:pt x="818" y="64"/>
                  </a:lnTo>
                  <a:lnTo>
                    <a:pt x="842" y="64"/>
                  </a:lnTo>
                  <a:lnTo>
                    <a:pt x="842" y="64"/>
                  </a:lnTo>
                  <a:lnTo>
                    <a:pt x="866" y="67"/>
                  </a:lnTo>
                  <a:lnTo>
                    <a:pt x="866" y="67"/>
                  </a:lnTo>
                  <a:lnTo>
                    <a:pt x="912" y="72"/>
                  </a:lnTo>
                  <a:lnTo>
                    <a:pt x="912" y="72"/>
                  </a:lnTo>
                  <a:lnTo>
                    <a:pt x="957" y="77"/>
                  </a:lnTo>
                  <a:lnTo>
                    <a:pt x="982" y="83"/>
                  </a:lnTo>
                  <a:lnTo>
                    <a:pt x="1006" y="88"/>
                  </a:lnTo>
                  <a:lnTo>
                    <a:pt x="1006" y="88"/>
                  </a:lnTo>
                  <a:lnTo>
                    <a:pt x="1051" y="99"/>
                  </a:lnTo>
                  <a:lnTo>
                    <a:pt x="1051" y="99"/>
                  </a:lnTo>
                  <a:lnTo>
                    <a:pt x="1097" y="110"/>
                  </a:lnTo>
                  <a:lnTo>
                    <a:pt x="1140" y="126"/>
                  </a:lnTo>
                  <a:lnTo>
                    <a:pt x="1140" y="126"/>
                  </a:lnTo>
                  <a:lnTo>
                    <a:pt x="1185" y="142"/>
                  </a:lnTo>
                  <a:lnTo>
                    <a:pt x="1185" y="142"/>
                  </a:lnTo>
                  <a:lnTo>
                    <a:pt x="1228" y="161"/>
                  </a:lnTo>
                  <a:lnTo>
                    <a:pt x="1271" y="180"/>
                  </a:lnTo>
                  <a:lnTo>
                    <a:pt x="1271" y="180"/>
                  </a:lnTo>
                  <a:lnTo>
                    <a:pt x="1311" y="201"/>
                  </a:lnTo>
                  <a:lnTo>
                    <a:pt x="1311" y="201"/>
                  </a:lnTo>
                  <a:lnTo>
                    <a:pt x="1352" y="225"/>
                  </a:lnTo>
                  <a:lnTo>
                    <a:pt x="1352" y="225"/>
                  </a:lnTo>
                  <a:lnTo>
                    <a:pt x="1392" y="252"/>
                  </a:lnTo>
                  <a:lnTo>
                    <a:pt x="1392" y="252"/>
                  </a:lnTo>
                  <a:lnTo>
                    <a:pt x="1429" y="279"/>
                  </a:lnTo>
                  <a:lnTo>
                    <a:pt x="1464" y="308"/>
                  </a:lnTo>
                  <a:lnTo>
                    <a:pt x="1464" y="308"/>
                  </a:lnTo>
                  <a:lnTo>
                    <a:pt x="1483" y="324"/>
                  </a:lnTo>
                  <a:lnTo>
                    <a:pt x="1499" y="340"/>
                  </a:lnTo>
                  <a:lnTo>
                    <a:pt x="1507" y="348"/>
                  </a:lnTo>
                  <a:lnTo>
                    <a:pt x="1512" y="357"/>
                  </a:lnTo>
                  <a:lnTo>
                    <a:pt x="1529" y="375"/>
                  </a:lnTo>
                  <a:lnTo>
                    <a:pt x="1539" y="389"/>
                  </a:lnTo>
                  <a:lnTo>
                    <a:pt x="1558" y="386"/>
                  </a:lnTo>
                  <a:lnTo>
                    <a:pt x="1558" y="386"/>
                  </a:lnTo>
                  <a:lnTo>
                    <a:pt x="1644" y="375"/>
                  </a:lnTo>
                  <a:lnTo>
                    <a:pt x="1644" y="375"/>
                  </a:lnTo>
                  <a:lnTo>
                    <a:pt x="1684" y="373"/>
                  </a:lnTo>
                  <a:lnTo>
                    <a:pt x="1684" y="373"/>
                  </a:lnTo>
                  <a:lnTo>
                    <a:pt x="1727" y="373"/>
                  </a:lnTo>
                  <a:lnTo>
                    <a:pt x="1727" y="373"/>
                  </a:lnTo>
                  <a:lnTo>
                    <a:pt x="1770" y="373"/>
                  </a:lnTo>
                  <a:lnTo>
                    <a:pt x="1813" y="375"/>
                  </a:lnTo>
                  <a:lnTo>
                    <a:pt x="1813" y="375"/>
                  </a:lnTo>
                  <a:lnTo>
                    <a:pt x="1856" y="378"/>
                  </a:lnTo>
                  <a:lnTo>
                    <a:pt x="1898" y="383"/>
                  </a:lnTo>
                  <a:lnTo>
                    <a:pt x="1898" y="383"/>
                  </a:lnTo>
                  <a:lnTo>
                    <a:pt x="1939" y="391"/>
                  </a:lnTo>
                  <a:lnTo>
                    <a:pt x="1960" y="397"/>
                  </a:lnTo>
                  <a:lnTo>
                    <a:pt x="1960" y="397"/>
                  </a:lnTo>
                  <a:lnTo>
                    <a:pt x="1982" y="399"/>
                  </a:lnTo>
                  <a:lnTo>
                    <a:pt x="2003" y="405"/>
                  </a:lnTo>
                  <a:lnTo>
                    <a:pt x="2003" y="405"/>
                  </a:lnTo>
                  <a:lnTo>
                    <a:pt x="2022" y="410"/>
                  </a:lnTo>
                  <a:lnTo>
                    <a:pt x="2062" y="423"/>
                  </a:lnTo>
                  <a:lnTo>
                    <a:pt x="2062" y="423"/>
                  </a:lnTo>
                  <a:lnTo>
                    <a:pt x="2102" y="437"/>
                  </a:lnTo>
                  <a:lnTo>
                    <a:pt x="2102" y="437"/>
                  </a:lnTo>
                  <a:lnTo>
                    <a:pt x="2124" y="445"/>
                  </a:lnTo>
                  <a:lnTo>
                    <a:pt x="2143" y="453"/>
                  </a:lnTo>
                  <a:lnTo>
                    <a:pt x="2161" y="461"/>
                  </a:lnTo>
                  <a:lnTo>
                    <a:pt x="2161" y="461"/>
                  </a:lnTo>
                  <a:lnTo>
                    <a:pt x="2183" y="472"/>
                  </a:lnTo>
                  <a:lnTo>
                    <a:pt x="2220" y="491"/>
                  </a:lnTo>
                  <a:lnTo>
                    <a:pt x="2231" y="493"/>
                  </a:lnTo>
                  <a:lnTo>
                    <a:pt x="2239" y="499"/>
                  </a:lnTo>
                  <a:lnTo>
                    <a:pt x="2258" y="509"/>
                  </a:lnTo>
                  <a:lnTo>
                    <a:pt x="2258" y="509"/>
                  </a:lnTo>
                  <a:lnTo>
                    <a:pt x="2296" y="531"/>
                  </a:lnTo>
                  <a:lnTo>
                    <a:pt x="2333" y="552"/>
                  </a:lnTo>
                  <a:lnTo>
                    <a:pt x="2333" y="552"/>
                  </a:lnTo>
                  <a:lnTo>
                    <a:pt x="2371" y="576"/>
                  </a:lnTo>
                  <a:lnTo>
                    <a:pt x="2371" y="576"/>
                  </a:lnTo>
                  <a:lnTo>
                    <a:pt x="2405" y="600"/>
                  </a:lnTo>
                  <a:lnTo>
                    <a:pt x="2421" y="611"/>
                  </a:lnTo>
                  <a:lnTo>
                    <a:pt x="2440" y="625"/>
                  </a:lnTo>
                  <a:lnTo>
                    <a:pt x="2440" y="625"/>
                  </a:lnTo>
                  <a:lnTo>
                    <a:pt x="2472" y="651"/>
                  </a:lnTo>
                  <a:lnTo>
                    <a:pt x="2472" y="651"/>
                  </a:lnTo>
                  <a:lnTo>
                    <a:pt x="2505" y="681"/>
                  </a:lnTo>
                  <a:lnTo>
                    <a:pt x="2505" y="681"/>
                  </a:lnTo>
                  <a:lnTo>
                    <a:pt x="2534" y="710"/>
                  </a:lnTo>
                  <a:lnTo>
                    <a:pt x="2534" y="710"/>
                  </a:lnTo>
                  <a:lnTo>
                    <a:pt x="2561" y="743"/>
                  </a:lnTo>
                  <a:lnTo>
                    <a:pt x="2574" y="759"/>
                  </a:lnTo>
                  <a:lnTo>
                    <a:pt x="2574" y="759"/>
                  </a:lnTo>
                  <a:lnTo>
                    <a:pt x="2585" y="778"/>
                  </a:lnTo>
                  <a:lnTo>
                    <a:pt x="2585" y="778"/>
                  </a:lnTo>
                  <a:lnTo>
                    <a:pt x="2596" y="794"/>
                  </a:lnTo>
                  <a:lnTo>
                    <a:pt x="2607" y="812"/>
                  </a:lnTo>
                  <a:lnTo>
                    <a:pt x="2607" y="812"/>
                  </a:lnTo>
                  <a:lnTo>
                    <a:pt x="2612" y="820"/>
                  </a:lnTo>
                  <a:lnTo>
                    <a:pt x="2617" y="831"/>
                  </a:lnTo>
                  <a:lnTo>
                    <a:pt x="2625" y="850"/>
                  </a:lnTo>
                  <a:lnTo>
                    <a:pt x="2633" y="869"/>
                  </a:lnTo>
                  <a:lnTo>
                    <a:pt x="2639" y="879"/>
                  </a:lnTo>
                  <a:lnTo>
                    <a:pt x="2639" y="879"/>
                  </a:lnTo>
                  <a:lnTo>
                    <a:pt x="2641" y="887"/>
                  </a:lnTo>
                  <a:lnTo>
                    <a:pt x="2647" y="909"/>
                  </a:lnTo>
                  <a:lnTo>
                    <a:pt x="2647" y="909"/>
                  </a:lnTo>
                  <a:lnTo>
                    <a:pt x="2652" y="928"/>
                  </a:lnTo>
                  <a:lnTo>
                    <a:pt x="2655" y="938"/>
                  </a:lnTo>
                  <a:lnTo>
                    <a:pt x="2657" y="949"/>
                  </a:lnTo>
                  <a:lnTo>
                    <a:pt x="2660" y="968"/>
                  </a:lnTo>
                  <a:lnTo>
                    <a:pt x="2666" y="987"/>
                  </a:lnTo>
                  <a:lnTo>
                    <a:pt x="2679" y="990"/>
                  </a:lnTo>
                  <a:lnTo>
                    <a:pt x="2679" y="990"/>
                  </a:lnTo>
                  <a:lnTo>
                    <a:pt x="2722" y="997"/>
                  </a:lnTo>
                  <a:lnTo>
                    <a:pt x="2762" y="1005"/>
                  </a:lnTo>
                  <a:lnTo>
                    <a:pt x="2762" y="1005"/>
                  </a:lnTo>
                  <a:lnTo>
                    <a:pt x="2802" y="1019"/>
                  </a:lnTo>
                  <a:lnTo>
                    <a:pt x="2840" y="1032"/>
                  </a:lnTo>
                  <a:lnTo>
                    <a:pt x="2840" y="1032"/>
                  </a:lnTo>
                  <a:lnTo>
                    <a:pt x="2880" y="1046"/>
                  </a:lnTo>
                  <a:lnTo>
                    <a:pt x="2918" y="1065"/>
                  </a:lnTo>
                  <a:lnTo>
                    <a:pt x="2918" y="1065"/>
                  </a:lnTo>
                  <a:lnTo>
                    <a:pt x="2953" y="1083"/>
                  </a:lnTo>
                  <a:lnTo>
                    <a:pt x="2990" y="1102"/>
                  </a:lnTo>
                  <a:lnTo>
                    <a:pt x="2990" y="1102"/>
                  </a:lnTo>
                  <a:lnTo>
                    <a:pt x="3022" y="1126"/>
                  </a:lnTo>
                  <a:lnTo>
                    <a:pt x="3057" y="1150"/>
                  </a:lnTo>
                  <a:lnTo>
                    <a:pt x="3087" y="1180"/>
                  </a:lnTo>
                  <a:lnTo>
                    <a:pt x="3113" y="1209"/>
                  </a:lnTo>
                  <a:lnTo>
                    <a:pt x="3113" y="1209"/>
                  </a:lnTo>
                  <a:lnTo>
                    <a:pt x="3137" y="1242"/>
                  </a:lnTo>
                  <a:lnTo>
                    <a:pt x="3159" y="1276"/>
                  </a:lnTo>
                  <a:lnTo>
                    <a:pt x="3159" y="1276"/>
                  </a:lnTo>
                  <a:lnTo>
                    <a:pt x="3175" y="1311"/>
                  </a:lnTo>
                  <a:lnTo>
                    <a:pt x="3175" y="1311"/>
                  </a:lnTo>
                  <a:lnTo>
                    <a:pt x="3180" y="1333"/>
                  </a:lnTo>
                  <a:lnTo>
                    <a:pt x="3180" y="1333"/>
                  </a:lnTo>
                  <a:lnTo>
                    <a:pt x="3180" y="1341"/>
                  </a:lnTo>
                  <a:lnTo>
                    <a:pt x="3183" y="1349"/>
                  </a:lnTo>
                  <a:lnTo>
                    <a:pt x="3183" y="1349"/>
                  </a:lnTo>
                  <a:lnTo>
                    <a:pt x="3183" y="1359"/>
                  </a:lnTo>
                  <a:lnTo>
                    <a:pt x="3183" y="1365"/>
                  </a:lnTo>
                  <a:lnTo>
                    <a:pt x="3183" y="1370"/>
                  </a:lnTo>
                  <a:lnTo>
                    <a:pt x="3183" y="1392"/>
                  </a:lnTo>
                  <a:lnTo>
                    <a:pt x="3186" y="1435"/>
                  </a:lnTo>
                  <a:lnTo>
                    <a:pt x="3186" y="1435"/>
                  </a:lnTo>
                  <a:lnTo>
                    <a:pt x="3186" y="1456"/>
                  </a:lnTo>
                  <a:lnTo>
                    <a:pt x="3183" y="1475"/>
                  </a:lnTo>
                  <a:lnTo>
                    <a:pt x="3183" y="1475"/>
                  </a:lnTo>
                  <a:lnTo>
                    <a:pt x="3180" y="1494"/>
                  </a:lnTo>
                  <a:lnTo>
                    <a:pt x="3175" y="1512"/>
                  </a:lnTo>
                  <a:lnTo>
                    <a:pt x="3175" y="1512"/>
                  </a:lnTo>
                  <a:lnTo>
                    <a:pt x="3167" y="1531"/>
                  </a:lnTo>
                  <a:lnTo>
                    <a:pt x="3159" y="1550"/>
                  </a:lnTo>
                  <a:lnTo>
                    <a:pt x="3159" y="1550"/>
                  </a:lnTo>
                  <a:lnTo>
                    <a:pt x="3137" y="1585"/>
                  </a:lnTo>
                  <a:lnTo>
                    <a:pt x="3137" y="1585"/>
                  </a:lnTo>
                  <a:lnTo>
                    <a:pt x="3111" y="1617"/>
                  </a:lnTo>
                  <a:lnTo>
                    <a:pt x="3081" y="1644"/>
                  </a:lnTo>
                  <a:lnTo>
                    <a:pt x="3081" y="1644"/>
                  </a:lnTo>
                  <a:lnTo>
                    <a:pt x="3049" y="1670"/>
                  </a:lnTo>
                  <a:lnTo>
                    <a:pt x="3014" y="1692"/>
                  </a:lnTo>
                  <a:lnTo>
                    <a:pt x="3014" y="1692"/>
                  </a:lnTo>
                  <a:lnTo>
                    <a:pt x="2979" y="1711"/>
                  </a:lnTo>
                  <a:lnTo>
                    <a:pt x="2939" y="1729"/>
                  </a:lnTo>
                  <a:lnTo>
                    <a:pt x="2939" y="1729"/>
                  </a:lnTo>
                  <a:lnTo>
                    <a:pt x="2901" y="1743"/>
                  </a:lnTo>
                  <a:lnTo>
                    <a:pt x="2861" y="1754"/>
                  </a:lnTo>
                  <a:lnTo>
                    <a:pt x="2818" y="1762"/>
                  </a:lnTo>
                  <a:lnTo>
                    <a:pt x="2778" y="1767"/>
                  </a:lnTo>
                  <a:lnTo>
                    <a:pt x="2770" y="1767"/>
                  </a:lnTo>
                  <a:lnTo>
                    <a:pt x="2770" y="1775"/>
                  </a:lnTo>
                  <a:lnTo>
                    <a:pt x="2770" y="1829"/>
                  </a:lnTo>
                  <a:lnTo>
                    <a:pt x="2770" y="1829"/>
                  </a:lnTo>
                  <a:lnTo>
                    <a:pt x="2770" y="1856"/>
                  </a:lnTo>
                  <a:lnTo>
                    <a:pt x="2770" y="1869"/>
                  </a:lnTo>
                  <a:lnTo>
                    <a:pt x="2770" y="1874"/>
                  </a:lnTo>
                  <a:lnTo>
                    <a:pt x="2770" y="1880"/>
                  </a:lnTo>
                  <a:lnTo>
                    <a:pt x="2767" y="1893"/>
                  </a:lnTo>
                  <a:lnTo>
                    <a:pt x="2767" y="1893"/>
                  </a:lnTo>
                  <a:lnTo>
                    <a:pt x="2765" y="1906"/>
                  </a:lnTo>
                  <a:lnTo>
                    <a:pt x="2765" y="1906"/>
                  </a:lnTo>
                  <a:lnTo>
                    <a:pt x="2757" y="1931"/>
                  </a:lnTo>
                  <a:lnTo>
                    <a:pt x="2757" y="1931"/>
                  </a:lnTo>
                  <a:lnTo>
                    <a:pt x="2751" y="1944"/>
                  </a:lnTo>
                  <a:lnTo>
                    <a:pt x="2751" y="1944"/>
                  </a:lnTo>
                  <a:lnTo>
                    <a:pt x="2746" y="1955"/>
                  </a:lnTo>
                  <a:lnTo>
                    <a:pt x="2746" y="1955"/>
                  </a:lnTo>
                  <a:lnTo>
                    <a:pt x="2735" y="1979"/>
                  </a:lnTo>
                  <a:lnTo>
                    <a:pt x="2735" y="1979"/>
                  </a:lnTo>
                  <a:lnTo>
                    <a:pt x="2727" y="1990"/>
                  </a:lnTo>
                  <a:lnTo>
                    <a:pt x="2719" y="2000"/>
                  </a:lnTo>
                  <a:lnTo>
                    <a:pt x="2714" y="2006"/>
                  </a:lnTo>
                  <a:lnTo>
                    <a:pt x="2711" y="2009"/>
                  </a:lnTo>
                  <a:lnTo>
                    <a:pt x="2700" y="2019"/>
                  </a:lnTo>
                  <a:lnTo>
                    <a:pt x="2700" y="2019"/>
                  </a:lnTo>
                  <a:lnTo>
                    <a:pt x="2682" y="2038"/>
                  </a:lnTo>
                  <a:lnTo>
                    <a:pt x="2682" y="2038"/>
                  </a:lnTo>
                  <a:lnTo>
                    <a:pt x="2660" y="2054"/>
                  </a:lnTo>
                  <a:lnTo>
                    <a:pt x="2649" y="2062"/>
                  </a:lnTo>
                  <a:lnTo>
                    <a:pt x="2639" y="2070"/>
                  </a:lnTo>
                  <a:lnTo>
                    <a:pt x="2639" y="2070"/>
                  </a:lnTo>
                  <a:lnTo>
                    <a:pt x="2617" y="2084"/>
                  </a:lnTo>
                  <a:lnTo>
                    <a:pt x="2617" y="2084"/>
                  </a:lnTo>
                  <a:lnTo>
                    <a:pt x="2593" y="2097"/>
                  </a:lnTo>
                  <a:lnTo>
                    <a:pt x="2593" y="2097"/>
                  </a:lnTo>
                  <a:lnTo>
                    <a:pt x="2569" y="2108"/>
                  </a:lnTo>
                  <a:lnTo>
                    <a:pt x="2569" y="2108"/>
                  </a:lnTo>
                  <a:lnTo>
                    <a:pt x="2593" y="2097"/>
                  </a:lnTo>
                  <a:lnTo>
                    <a:pt x="2593" y="2097"/>
                  </a:lnTo>
                  <a:lnTo>
                    <a:pt x="2617" y="2086"/>
                  </a:lnTo>
                  <a:lnTo>
                    <a:pt x="2617" y="2086"/>
                  </a:lnTo>
                  <a:lnTo>
                    <a:pt x="2641" y="2073"/>
                  </a:lnTo>
                  <a:lnTo>
                    <a:pt x="2652" y="2065"/>
                  </a:lnTo>
                  <a:lnTo>
                    <a:pt x="2663" y="2057"/>
                  </a:lnTo>
                  <a:lnTo>
                    <a:pt x="2663" y="2057"/>
                  </a:lnTo>
                  <a:lnTo>
                    <a:pt x="2684" y="2040"/>
                  </a:lnTo>
                  <a:lnTo>
                    <a:pt x="2684" y="2040"/>
                  </a:lnTo>
                  <a:lnTo>
                    <a:pt x="2706" y="2025"/>
                  </a:lnTo>
                  <a:lnTo>
                    <a:pt x="2714" y="2014"/>
                  </a:lnTo>
                  <a:lnTo>
                    <a:pt x="2719" y="2009"/>
                  </a:lnTo>
                  <a:lnTo>
                    <a:pt x="2724" y="2003"/>
                  </a:lnTo>
                  <a:lnTo>
                    <a:pt x="2732" y="1992"/>
                  </a:lnTo>
                  <a:lnTo>
                    <a:pt x="2732" y="1992"/>
                  </a:lnTo>
                  <a:lnTo>
                    <a:pt x="2741" y="1981"/>
                  </a:lnTo>
                  <a:lnTo>
                    <a:pt x="2741" y="1981"/>
                  </a:lnTo>
                  <a:lnTo>
                    <a:pt x="2754" y="1960"/>
                  </a:lnTo>
                  <a:lnTo>
                    <a:pt x="2754" y="1960"/>
                  </a:lnTo>
                  <a:lnTo>
                    <a:pt x="2762" y="1947"/>
                  </a:lnTo>
                  <a:lnTo>
                    <a:pt x="2762" y="1947"/>
                  </a:lnTo>
                  <a:lnTo>
                    <a:pt x="2767" y="1936"/>
                  </a:lnTo>
                  <a:lnTo>
                    <a:pt x="2767" y="1936"/>
                  </a:lnTo>
                  <a:lnTo>
                    <a:pt x="2776" y="1909"/>
                  </a:lnTo>
                  <a:lnTo>
                    <a:pt x="2776" y="1909"/>
                  </a:lnTo>
                  <a:lnTo>
                    <a:pt x="2778" y="1896"/>
                  </a:lnTo>
                  <a:lnTo>
                    <a:pt x="2781" y="1882"/>
                  </a:lnTo>
                  <a:lnTo>
                    <a:pt x="2781" y="1874"/>
                  </a:lnTo>
                  <a:lnTo>
                    <a:pt x="2783" y="1869"/>
                  </a:lnTo>
                  <a:lnTo>
                    <a:pt x="2783" y="1856"/>
                  </a:lnTo>
                  <a:lnTo>
                    <a:pt x="2783" y="1856"/>
                  </a:lnTo>
                  <a:lnTo>
                    <a:pt x="2783" y="1829"/>
                  </a:lnTo>
                  <a:lnTo>
                    <a:pt x="2786" y="1783"/>
                  </a:lnTo>
                  <a:lnTo>
                    <a:pt x="2786" y="1783"/>
                  </a:lnTo>
                  <a:lnTo>
                    <a:pt x="2826" y="1778"/>
                  </a:lnTo>
                  <a:lnTo>
                    <a:pt x="2866" y="1770"/>
                  </a:lnTo>
                  <a:lnTo>
                    <a:pt x="2907" y="1759"/>
                  </a:lnTo>
                  <a:lnTo>
                    <a:pt x="2947" y="1748"/>
                  </a:lnTo>
                  <a:lnTo>
                    <a:pt x="2947" y="1748"/>
                  </a:lnTo>
                  <a:lnTo>
                    <a:pt x="2987" y="1732"/>
                  </a:lnTo>
                  <a:lnTo>
                    <a:pt x="3028" y="1713"/>
                  </a:lnTo>
                  <a:lnTo>
                    <a:pt x="3028" y="1713"/>
                  </a:lnTo>
                  <a:lnTo>
                    <a:pt x="3062" y="1689"/>
                  </a:lnTo>
                  <a:lnTo>
                    <a:pt x="3097" y="1663"/>
                  </a:lnTo>
                  <a:lnTo>
                    <a:pt x="3097" y="1663"/>
                  </a:lnTo>
                  <a:lnTo>
                    <a:pt x="3132" y="1633"/>
                  </a:lnTo>
                  <a:lnTo>
                    <a:pt x="3159" y="1601"/>
                  </a:lnTo>
                  <a:lnTo>
                    <a:pt x="3159" y="1601"/>
                  </a:lnTo>
                  <a:lnTo>
                    <a:pt x="3172" y="1582"/>
                  </a:lnTo>
                  <a:lnTo>
                    <a:pt x="3183" y="1563"/>
                  </a:lnTo>
                  <a:lnTo>
                    <a:pt x="3183" y="1563"/>
                  </a:lnTo>
                  <a:lnTo>
                    <a:pt x="3194" y="1545"/>
                  </a:lnTo>
                  <a:lnTo>
                    <a:pt x="3202" y="1523"/>
                  </a:lnTo>
                  <a:lnTo>
                    <a:pt x="3202" y="1523"/>
                  </a:lnTo>
                  <a:lnTo>
                    <a:pt x="3210" y="1501"/>
                  </a:lnTo>
                  <a:lnTo>
                    <a:pt x="3212" y="1477"/>
                  </a:lnTo>
                  <a:lnTo>
                    <a:pt x="3212" y="1477"/>
                  </a:lnTo>
                  <a:lnTo>
                    <a:pt x="3215" y="1456"/>
                  </a:lnTo>
                  <a:lnTo>
                    <a:pt x="3215" y="1435"/>
                  </a:lnTo>
                  <a:lnTo>
                    <a:pt x="3218" y="1392"/>
                  </a:lnTo>
                  <a:lnTo>
                    <a:pt x="3218" y="1370"/>
                  </a:lnTo>
                  <a:lnTo>
                    <a:pt x="3218" y="1365"/>
                  </a:lnTo>
                  <a:lnTo>
                    <a:pt x="3218" y="1359"/>
                  </a:lnTo>
                </a:path>
              </a:pathLst>
            </a:custGeom>
            <a:solidFill>
              <a:schemeClr val="tx1">
                <a:lumMod val="65000"/>
                <a:lumOff val="35000"/>
              </a:schemeClr>
            </a:solidFill>
            <a:ln>
              <a:noFill/>
            </a:ln>
            <a:effectLst/>
          </p:spPr>
          <p:txBody>
            <a:bodyPr wrap="none" anchor="ctr"/>
            <a:lstStyle/>
            <a:p>
              <a:endParaRPr lang="en-US" dirty="0"/>
            </a:p>
          </p:txBody>
        </p:sp>
        <p:sp>
          <p:nvSpPr>
            <p:cNvPr id="87" name="Freeform 34"/>
            <p:cNvSpPr>
              <a:spLocks noChangeArrowheads="1"/>
            </p:cNvSpPr>
            <p:nvPr/>
          </p:nvSpPr>
          <p:spPr bwMode="gray">
            <a:xfrm>
              <a:off x="279397" y="5899369"/>
              <a:ext cx="709999" cy="486301"/>
            </a:xfrm>
            <a:custGeom>
              <a:avLst/>
              <a:gdLst>
                <a:gd name="T0" fmla="*/ 3143 w 3219"/>
                <a:gd name="T1" fmla="*/ 1185 h 2205"/>
                <a:gd name="T2" fmla="*/ 2773 w 3219"/>
                <a:gd name="T3" fmla="*/ 962 h 2205"/>
                <a:gd name="T4" fmla="*/ 2657 w 3219"/>
                <a:gd name="T5" fmla="*/ 799 h 2205"/>
                <a:gd name="T6" fmla="*/ 2539 w 3219"/>
                <a:gd name="T7" fmla="*/ 644 h 2205"/>
                <a:gd name="T8" fmla="*/ 2266 w 3219"/>
                <a:gd name="T9" fmla="*/ 450 h 2205"/>
                <a:gd name="T10" fmla="*/ 2016 w 3219"/>
                <a:gd name="T11" fmla="*/ 348 h 2205"/>
                <a:gd name="T12" fmla="*/ 1681 w 3219"/>
                <a:gd name="T13" fmla="*/ 311 h 2205"/>
                <a:gd name="T14" fmla="*/ 1427 w 3219"/>
                <a:gd name="T15" fmla="*/ 198 h 2205"/>
                <a:gd name="T16" fmla="*/ 1067 w 3219"/>
                <a:gd name="T17" fmla="*/ 35 h 2205"/>
                <a:gd name="T18" fmla="*/ 770 w 3219"/>
                <a:gd name="T19" fmla="*/ 0 h 2205"/>
                <a:gd name="T20" fmla="*/ 306 w 3219"/>
                <a:gd name="T21" fmla="*/ 177 h 2205"/>
                <a:gd name="T22" fmla="*/ 225 w 3219"/>
                <a:gd name="T23" fmla="*/ 456 h 2205"/>
                <a:gd name="T24" fmla="*/ 91 w 3219"/>
                <a:gd name="T25" fmla="*/ 574 h 2205"/>
                <a:gd name="T26" fmla="*/ 8 w 3219"/>
                <a:gd name="T27" fmla="*/ 713 h 2205"/>
                <a:gd name="T28" fmla="*/ 5 w 3219"/>
                <a:gd name="T29" fmla="*/ 858 h 2205"/>
                <a:gd name="T30" fmla="*/ 62 w 3219"/>
                <a:gd name="T31" fmla="*/ 992 h 2205"/>
                <a:gd name="T32" fmla="*/ 274 w 3219"/>
                <a:gd name="T33" fmla="*/ 1169 h 2205"/>
                <a:gd name="T34" fmla="*/ 303 w 3219"/>
                <a:gd name="T35" fmla="*/ 1322 h 2205"/>
                <a:gd name="T36" fmla="*/ 335 w 3219"/>
                <a:gd name="T37" fmla="*/ 1416 h 2205"/>
                <a:gd name="T38" fmla="*/ 499 w 3219"/>
                <a:gd name="T39" fmla="*/ 1585 h 2205"/>
                <a:gd name="T40" fmla="*/ 721 w 3219"/>
                <a:gd name="T41" fmla="*/ 1697 h 2205"/>
                <a:gd name="T42" fmla="*/ 1032 w 3219"/>
                <a:gd name="T43" fmla="*/ 1756 h 2205"/>
                <a:gd name="T44" fmla="*/ 1271 w 3219"/>
                <a:gd name="T45" fmla="*/ 1915 h 2205"/>
                <a:gd name="T46" fmla="*/ 1507 w 3219"/>
                <a:gd name="T47" fmla="*/ 2078 h 2205"/>
                <a:gd name="T48" fmla="*/ 1979 w 3219"/>
                <a:gd name="T49" fmla="*/ 2199 h 2205"/>
                <a:gd name="T50" fmla="*/ 2060 w 3219"/>
                <a:gd name="T51" fmla="*/ 2193 h 2205"/>
                <a:gd name="T52" fmla="*/ 1593 w 3219"/>
                <a:gd name="T53" fmla="*/ 2089 h 2205"/>
                <a:gd name="T54" fmla="*/ 1295 w 3219"/>
                <a:gd name="T55" fmla="*/ 1891 h 2205"/>
                <a:gd name="T56" fmla="*/ 1070 w 3219"/>
                <a:gd name="T57" fmla="*/ 1719 h 2205"/>
                <a:gd name="T58" fmla="*/ 802 w 3219"/>
                <a:gd name="T59" fmla="*/ 1673 h 2205"/>
                <a:gd name="T60" fmla="*/ 542 w 3219"/>
                <a:gd name="T61" fmla="*/ 1555 h 2205"/>
                <a:gd name="T62" fmla="*/ 389 w 3219"/>
                <a:gd name="T63" fmla="*/ 1402 h 2205"/>
                <a:gd name="T64" fmla="*/ 373 w 3219"/>
                <a:gd name="T65" fmla="*/ 1231 h 2205"/>
                <a:gd name="T66" fmla="*/ 279 w 3219"/>
                <a:gd name="T67" fmla="*/ 1105 h 2205"/>
                <a:gd name="T68" fmla="*/ 97 w 3219"/>
                <a:gd name="T69" fmla="*/ 936 h 2205"/>
                <a:gd name="T70" fmla="*/ 64 w 3219"/>
                <a:gd name="T71" fmla="*/ 834 h 2205"/>
                <a:gd name="T72" fmla="*/ 91 w 3219"/>
                <a:gd name="T73" fmla="*/ 668 h 2205"/>
                <a:gd name="T74" fmla="*/ 198 w 3219"/>
                <a:gd name="T75" fmla="*/ 576 h 2205"/>
                <a:gd name="T76" fmla="*/ 290 w 3219"/>
                <a:gd name="T77" fmla="*/ 461 h 2205"/>
                <a:gd name="T78" fmla="*/ 303 w 3219"/>
                <a:gd name="T79" fmla="*/ 289 h 2205"/>
                <a:gd name="T80" fmla="*/ 633 w 3219"/>
                <a:gd name="T81" fmla="*/ 80 h 2205"/>
                <a:gd name="T82" fmla="*/ 982 w 3219"/>
                <a:gd name="T83" fmla="*/ 83 h 2205"/>
                <a:gd name="T84" fmla="*/ 1311 w 3219"/>
                <a:gd name="T85" fmla="*/ 201 h 2205"/>
                <a:gd name="T86" fmla="*/ 1558 w 3219"/>
                <a:gd name="T87" fmla="*/ 386 h 2205"/>
                <a:gd name="T88" fmla="*/ 1939 w 3219"/>
                <a:gd name="T89" fmla="*/ 391 h 2205"/>
                <a:gd name="T90" fmla="*/ 2161 w 3219"/>
                <a:gd name="T91" fmla="*/ 461 h 2205"/>
                <a:gd name="T92" fmla="*/ 2440 w 3219"/>
                <a:gd name="T93" fmla="*/ 625 h 2205"/>
                <a:gd name="T94" fmla="*/ 2607 w 3219"/>
                <a:gd name="T95" fmla="*/ 812 h 2205"/>
                <a:gd name="T96" fmla="*/ 2660 w 3219"/>
                <a:gd name="T97" fmla="*/ 968 h 2205"/>
                <a:gd name="T98" fmla="*/ 2990 w 3219"/>
                <a:gd name="T99" fmla="*/ 1102 h 2205"/>
                <a:gd name="T100" fmla="*/ 3180 w 3219"/>
                <a:gd name="T101" fmla="*/ 1341 h 2205"/>
                <a:gd name="T102" fmla="*/ 3175 w 3219"/>
                <a:gd name="T103" fmla="*/ 1512 h 2205"/>
                <a:gd name="T104" fmla="*/ 2939 w 3219"/>
                <a:gd name="T105" fmla="*/ 1729 h 2205"/>
                <a:gd name="T106" fmla="*/ 2767 w 3219"/>
                <a:gd name="T107" fmla="*/ 1893 h 2205"/>
                <a:gd name="T108" fmla="*/ 2711 w 3219"/>
                <a:gd name="T109" fmla="*/ 2009 h 2205"/>
                <a:gd name="T110" fmla="*/ 2569 w 3219"/>
                <a:gd name="T111" fmla="*/ 2108 h 2205"/>
                <a:gd name="T112" fmla="*/ 2724 w 3219"/>
                <a:gd name="T113" fmla="*/ 2003 h 2205"/>
                <a:gd name="T114" fmla="*/ 2781 w 3219"/>
                <a:gd name="T115" fmla="*/ 1882 h 2205"/>
                <a:gd name="T116" fmla="*/ 3028 w 3219"/>
                <a:gd name="T117" fmla="*/ 1713 h 2205"/>
                <a:gd name="T118" fmla="*/ 3210 w 3219"/>
                <a:gd name="T119" fmla="*/ 1501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19" h="2205">
                  <a:moveTo>
                    <a:pt x="3218" y="1359"/>
                  </a:moveTo>
                  <a:lnTo>
                    <a:pt x="3218" y="1359"/>
                  </a:lnTo>
                  <a:lnTo>
                    <a:pt x="3215" y="1349"/>
                  </a:lnTo>
                  <a:lnTo>
                    <a:pt x="3215" y="1335"/>
                  </a:lnTo>
                  <a:lnTo>
                    <a:pt x="3215" y="1335"/>
                  </a:lnTo>
                  <a:lnTo>
                    <a:pt x="3212" y="1325"/>
                  </a:lnTo>
                  <a:lnTo>
                    <a:pt x="3212" y="1325"/>
                  </a:lnTo>
                  <a:lnTo>
                    <a:pt x="3207" y="1303"/>
                  </a:lnTo>
                  <a:lnTo>
                    <a:pt x="3207" y="1303"/>
                  </a:lnTo>
                  <a:lnTo>
                    <a:pt x="3199" y="1282"/>
                  </a:lnTo>
                  <a:lnTo>
                    <a:pt x="3191" y="1260"/>
                  </a:lnTo>
                  <a:lnTo>
                    <a:pt x="3191" y="1260"/>
                  </a:lnTo>
                  <a:lnTo>
                    <a:pt x="3170" y="1220"/>
                  </a:lnTo>
                  <a:lnTo>
                    <a:pt x="3143" y="1185"/>
                  </a:lnTo>
                  <a:lnTo>
                    <a:pt x="3143" y="1185"/>
                  </a:lnTo>
                  <a:lnTo>
                    <a:pt x="3113" y="1153"/>
                  </a:lnTo>
                  <a:lnTo>
                    <a:pt x="3081" y="1121"/>
                  </a:lnTo>
                  <a:lnTo>
                    <a:pt x="3046" y="1094"/>
                  </a:lnTo>
                  <a:lnTo>
                    <a:pt x="3011" y="1070"/>
                  </a:lnTo>
                  <a:lnTo>
                    <a:pt x="3011" y="1070"/>
                  </a:lnTo>
                  <a:lnTo>
                    <a:pt x="2974" y="1046"/>
                  </a:lnTo>
                  <a:lnTo>
                    <a:pt x="2936" y="1024"/>
                  </a:lnTo>
                  <a:lnTo>
                    <a:pt x="2936" y="1024"/>
                  </a:lnTo>
                  <a:lnTo>
                    <a:pt x="2896" y="1005"/>
                  </a:lnTo>
                  <a:lnTo>
                    <a:pt x="2856" y="990"/>
                  </a:lnTo>
                  <a:lnTo>
                    <a:pt x="2856" y="990"/>
                  </a:lnTo>
                  <a:lnTo>
                    <a:pt x="2816" y="976"/>
                  </a:lnTo>
                  <a:lnTo>
                    <a:pt x="2773" y="962"/>
                  </a:lnTo>
                  <a:lnTo>
                    <a:pt x="2773" y="962"/>
                  </a:lnTo>
                  <a:lnTo>
                    <a:pt x="2706" y="946"/>
                  </a:lnTo>
                  <a:lnTo>
                    <a:pt x="2703" y="941"/>
                  </a:lnTo>
                  <a:lnTo>
                    <a:pt x="2700" y="928"/>
                  </a:lnTo>
                  <a:lnTo>
                    <a:pt x="2700" y="917"/>
                  </a:lnTo>
                  <a:lnTo>
                    <a:pt x="2700" y="917"/>
                  </a:lnTo>
                  <a:lnTo>
                    <a:pt x="2695" y="896"/>
                  </a:lnTo>
                  <a:lnTo>
                    <a:pt x="2687" y="874"/>
                  </a:lnTo>
                  <a:lnTo>
                    <a:pt x="2687" y="874"/>
                  </a:lnTo>
                  <a:lnTo>
                    <a:pt x="2684" y="863"/>
                  </a:lnTo>
                  <a:lnTo>
                    <a:pt x="2679" y="850"/>
                  </a:lnTo>
                  <a:lnTo>
                    <a:pt x="2671" y="828"/>
                  </a:lnTo>
                  <a:lnTo>
                    <a:pt x="2660" y="810"/>
                  </a:lnTo>
                  <a:lnTo>
                    <a:pt x="2657" y="799"/>
                  </a:lnTo>
                  <a:lnTo>
                    <a:pt x="2657" y="799"/>
                  </a:lnTo>
                  <a:lnTo>
                    <a:pt x="2649" y="788"/>
                  </a:lnTo>
                  <a:lnTo>
                    <a:pt x="2639" y="769"/>
                  </a:lnTo>
                  <a:lnTo>
                    <a:pt x="2639" y="769"/>
                  </a:lnTo>
                  <a:lnTo>
                    <a:pt x="2628" y="748"/>
                  </a:lnTo>
                  <a:lnTo>
                    <a:pt x="2628" y="748"/>
                  </a:lnTo>
                  <a:lnTo>
                    <a:pt x="2614" y="729"/>
                  </a:lnTo>
                  <a:lnTo>
                    <a:pt x="2601" y="710"/>
                  </a:lnTo>
                  <a:lnTo>
                    <a:pt x="2601" y="710"/>
                  </a:lnTo>
                  <a:lnTo>
                    <a:pt x="2572" y="675"/>
                  </a:lnTo>
                  <a:lnTo>
                    <a:pt x="2572" y="675"/>
                  </a:lnTo>
                  <a:lnTo>
                    <a:pt x="2555" y="660"/>
                  </a:lnTo>
                  <a:lnTo>
                    <a:pt x="2539" y="644"/>
                  </a:lnTo>
                  <a:lnTo>
                    <a:pt x="2539" y="644"/>
                  </a:lnTo>
                  <a:lnTo>
                    <a:pt x="2507" y="614"/>
                  </a:lnTo>
                  <a:lnTo>
                    <a:pt x="2507" y="614"/>
                  </a:lnTo>
                  <a:lnTo>
                    <a:pt x="2472" y="585"/>
                  </a:lnTo>
                  <a:lnTo>
                    <a:pt x="2472" y="585"/>
                  </a:lnTo>
                  <a:lnTo>
                    <a:pt x="2456" y="568"/>
                  </a:lnTo>
                  <a:lnTo>
                    <a:pt x="2438" y="558"/>
                  </a:lnTo>
                  <a:lnTo>
                    <a:pt x="2438" y="558"/>
                  </a:lnTo>
                  <a:lnTo>
                    <a:pt x="2400" y="531"/>
                  </a:lnTo>
                  <a:lnTo>
                    <a:pt x="2400" y="531"/>
                  </a:lnTo>
                  <a:lnTo>
                    <a:pt x="2362" y="507"/>
                  </a:lnTo>
                  <a:lnTo>
                    <a:pt x="2325" y="482"/>
                  </a:lnTo>
                  <a:lnTo>
                    <a:pt x="2325" y="482"/>
                  </a:lnTo>
                  <a:lnTo>
                    <a:pt x="2285" y="461"/>
                  </a:lnTo>
                  <a:lnTo>
                    <a:pt x="2266" y="450"/>
                  </a:lnTo>
                  <a:lnTo>
                    <a:pt x="2255" y="445"/>
                  </a:lnTo>
                  <a:lnTo>
                    <a:pt x="2247" y="440"/>
                  </a:lnTo>
                  <a:lnTo>
                    <a:pt x="2207" y="421"/>
                  </a:lnTo>
                  <a:lnTo>
                    <a:pt x="2207" y="421"/>
                  </a:lnTo>
                  <a:lnTo>
                    <a:pt x="2185" y="410"/>
                  </a:lnTo>
                  <a:lnTo>
                    <a:pt x="2167" y="402"/>
                  </a:lnTo>
                  <a:lnTo>
                    <a:pt x="2145" y="391"/>
                  </a:lnTo>
                  <a:lnTo>
                    <a:pt x="2145" y="391"/>
                  </a:lnTo>
                  <a:lnTo>
                    <a:pt x="2124" y="383"/>
                  </a:lnTo>
                  <a:lnTo>
                    <a:pt x="2124" y="383"/>
                  </a:lnTo>
                  <a:lnTo>
                    <a:pt x="2081" y="370"/>
                  </a:lnTo>
                  <a:lnTo>
                    <a:pt x="2038" y="357"/>
                  </a:lnTo>
                  <a:lnTo>
                    <a:pt x="2038" y="357"/>
                  </a:lnTo>
                  <a:lnTo>
                    <a:pt x="2016" y="348"/>
                  </a:lnTo>
                  <a:lnTo>
                    <a:pt x="1995" y="343"/>
                  </a:lnTo>
                  <a:lnTo>
                    <a:pt x="1995" y="343"/>
                  </a:lnTo>
                  <a:lnTo>
                    <a:pt x="1974" y="338"/>
                  </a:lnTo>
                  <a:lnTo>
                    <a:pt x="1952" y="332"/>
                  </a:lnTo>
                  <a:lnTo>
                    <a:pt x="1952" y="332"/>
                  </a:lnTo>
                  <a:lnTo>
                    <a:pt x="1907" y="324"/>
                  </a:lnTo>
                  <a:lnTo>
                    <a:pt x="1907" y="324"/>
                  </a:lnTo>
                  <a:lnTo>
                    <a:pt x="1861" y="319"/>
                  </a:lnTo>
                  <a:lnTo>
                    <a:pt x="1818" y="314"/>
                  </a:lnTo>
                  <a:lnTo>
                    <a:pt x="1818" y="314"/>
                  </a:lnTo>
                  <a:lnTo>
                    <a:pt x="1773" y="311"/>
                  </a:lnTo>
                  <a:lnTo>
                    <a:pt x="1727" y="311"/>
                  </a:lnTo>
                  <a:lnTo>
                    <a:pt x="1727" y="311"/>
                  </a:lnTo>
                  <a:lnTo>
                    <a:pt x="1681" y="311"/>
                  </a:lnTo>
                  <a:lnTo>
                    <a:pt x="1681" y="311"/>
                  </a:lnTo>
                  <a:lnTo>
                    <a:pt x="1639" y="314"/>
                  </a:lnTo>
                  <a:lnTo>
                    <a:pt x="1639" y="314"/>
                  </a:lnTo>
                  <a:lnTo>
                    <a:pt x="1566" y="322"/>
                  </a:lnTo>
                  <a:lnTo>
                    <a:pt x="1561" y="316"/>
                  </a:lnTo>
                  <a:lnTo>
                    <a:pt x="1553" y="305"/>
                  </a:lnTo>
                  <a:lnTo>
                    <a:pt x="1542" y="298"/>
                  </a:lnTo>
                  <a:lnTo>
                    <a:pt x="1526" y="279"/>
                  </a:lnTo>
                  <a:lnTo>
                    <a:pt x="1526" y="279"/>
                  </a:lnTo>
                  <a:lnTo>
                    <a:pt x="1507" y="263"/>
                  </a:lnTo>
                  <a:lnTo>
                    <a:pt x="1507" y="263"/>
                  </a:lnTo>
                  <a:lnTo>
                    <a:pt x="1467" y="230"/>
                  </a:lnTo>
                  <a:lnTo>
                    <a:pt x="1427" y="198"/>
                  </a:lnTo>
                  <a:lnTo>
                    <a:pt x="1427" y="198"/>
                  </a:lnTo>
                  <a:lnTo>
                    <a:pt x="1387" y="171"/>
                  </a:lnTo>
                  <a:lnTo>
                    <a:pt x="1387" y="171"/>
                  </a:lnTo>
                  <a:lnTo>
                    <a:pt x="1344" y="147"/>
                  </a:lnTo>
                  <a:lnTo>
                    <a:pt x="1344" y="147"/>
                  </a:lnTo>
                  <a:lnTo>
                    <a:pt x="1298" y="123"/>
                  </a:lnTo>
                  <a:lnTo>
                    <a:pt x="1298" y="123"/>
                  </a:lnTo>
                  <a:lnTo>
                    <a:pt x="1255" y="102"/>
                  </a:lnTo>
                  <a:lnTo>
                    <a:pt x="1255" y="102"/>
                  </a:lnTo>
                  <a:lnTo>
                    <a:pt x="1210" y="83"/>
                  </a:lnTo>
                  <a:lnTo>
                    <a:pt x="1210" y="83"/>
                  </a:lnTo>
                  <a:lnTo>
                    <a:pt x="1161" y="64"/>
                  </a:lnTo>
                  <a:lnTo>
                    <a:pt x="1161" y="64"/>
                  </a:lnTo>
                  <a:lnTo>
                    <a:pt x="1116" y="48"/>
                  </a:lnTo>
                  <a:lnTo>
                    <a:pt x="1067" y="35"/>
                  </a:lnTo>
                  <a:lnTo>
                    <a:pt x="1067" y="35"/>
                  </a:lnTo>
                  <a:lnTo>
                    <a:pt x="1019" y="24"/>
                  </a:lnTo>
                  <a:lnTo>
                    <a:pt x="995" y="19"/>
                  </a:lnTo>
                  <a:lnTo>
                    <a:pt x="968" y="16"/>
                  </a:lnTo>
                  <a:lnTo>
                    <a:pt x="968" y="16"/>
                  </a:lnTo>
                  <a:lnTo>
                    <a:pt x="920" y="8"/>
                  </a:lnTo>
                  <a:lnTo>
                    <a:pt x="920" y="8"/>
                  </a:lnTo>
                  <a:lnTo>
                    <a:pt x="869" y="2"/>
                  </a:lnTo>
                  <a:lnTo>
                    <a:pt x="869" y="2"/>
                  </a:lnTo>
                  <a:lnTo>
                    <a:pt x="845" y="0"/>
                  </a:lnTo>
                  <a:lnTo>
                    <a:pt x="821" y="0"/>
                  </a:lnTo>
                  <a:lnTo>
                    <a:pt x="794" y="0"/>
                  </a:lnTo>
                  <a:lnTo>
                    <a:pt x="770" y="0"/>
                  </a:lnTo>
                  <a:lnTo>
                    <a:pt x="770" y="0"/>
                  </a:lnTo>
                  <a:lnTo>
                    <a:pt x="719" y="2"/>
                  </a:lnTo>
                  <a:lnTo>
                    <a:pt x="671" y="8"/>
                  </a:lnTo>
                  <a:lnTo>
                    <a:pt x="671" y="8"/>
                  </a:lnTo>
                  <a:lnTo>
                    <a:pt x="619" y="16"/>
                  </a:lnTo>
                  <a:lnTo>
                    <a:pt x="571" y="29"/>
                  </a:lnTo>
                  <a:lnTo>
                    <a:pt x="523" y="43"/>
                  </a:lnTo>
                  <a:lnTo>
                    <a:pt x="475" y="61"/>
                  </a:lnTo>
                  <a:lnTo>
                    <a:pt x="475" y="61"/>
                  </a:lnTo>
                  <a:lnTo>
                    <a:pt x="429" y="83"/>
                  </a:lnTo>
                  <a:lnTo>
                    <a:pt x="386" y="110"/>
                  </a:lnTo>
                  <a:lnTo>
                    <a:pt x="386" y="110"/>
                  </a:lnTo>
                  <a:lnTo>
                    <a:pt x="343" y="139"/>
                  </a:lnTo>
                  <a:lnTo>
                    <a:pt x="325" y="158"/>
                  </a:lnTo>
                  <a:lnTo>
                    <a:pt x="306" y="177"/>
                  </a:lnTo>
                  <a:lnTo>
                    <a:pt x="306" y="177"/>
                  </a:lnTo>
                  <a:lnTo>
                    <a:pt x="287" y="195"/>
                  </a:lnTo>
                  <a:lnTo>
                    <a:pt x="271" y="217"/>
                  </a:lnTo>
                  <a:lnTo>
                    <a:pt x="257" y="241"/>
                  </a:lnTo>
                  <a:lnTo>
                    <a:pt x="244" y="265"/>
                  </a:lnTo>
                  <a:lnTo>
                    <a:pt x="244" y="265"/>
                  </a:lnTo>
                  <a:lnTo>
                    <a:pt x="236" y="292"/>
                  </a:lnTo>
                  <a:lnTo>
                    <a:pt x="231" y="316"/>
                  </a:lnTo>
                  <a:lnTo>
                    <a:pt x="225" y="343"/>
                  </a:lnTo>
                  <a:lnTo>
                    <a:pt x="225" y="373"/>
                  </a:lnTo>
                  <a:lnTo>
                    <a:pt x="225" y="373"/>
                  </a:lnTo>
                  <a:lnTo>
                    <a:pt x="225" y="445"/>
                  </a:lnTo>
                  <a:lnTo>
                    <a:pt x="225" y="456"/>
                  </a:lnTo>
                  <a:lnTo>
                    <a:pt x="225" y="456"/>
                  </a:lnTo>
                  <a:lnTo>
                    <a:pt x="225" y="466"/>
                  </a:lnTo>
                  <a:lnTo>
                    <a:pt x="225" y="466"/>
                  </a:lnTo>
                  <a:lnTo>
                    <a:pt x="228" y="488"/>
                  </a:lnTo>
                  <a:lnTo>
                    <a:pt x="228" y="488"/>
                  </a:lnTo>
                  <a:lnTo>
                    <a:pt x="231" y="496"/>
                  </a:lnTo>
                  <a:lnTo>
                    <a:pt x="231" y="496"/>
                  </a:lnTo>
                  <a:lnTo>
                    <a:pt x="201" y="507"/>
                  </a:lnTo>
                  <a:lnTo>
                    <a:pt x="201" y="507"/>
                  </a:lnTo>
                  <a:lnTo>
                    <a:pt x="172" y="520"/>
                  </a:lnTo>
                  <a:lnTo>
                    <a:pt x="145" y="533"/>
                  </a:lnTo>
                  <a:lnTo>
                    <a:pt x="145" y="533"/>
                  </a:lnTo>
                  <a:lnTo>
                    <a:pt x="115" y="552"/>
                  </a:lnTo>
                  <a:lnTo>
                    <a:pt x="105" y="563"/>
                  </a:lnTo>
                  <a:lnTo>
                    <a:pt x="91" y="574"/>
                  </a:lnTo>
                  <a:lnTo>
                    <a:pt x="91" y="574"/>
                  </a:lnTo>
                  <a:lnTo>
                    <a:pt x="78" y="585"/>
                  </a:lnTo>
                  <a:lnTo>
                    <a:pt x="67" y="595"/>
                  </a:lnTo>
                  <a:lnTo>
                    <a:pt x="62" y="603"/>
                  </a:lnTo>
                  <a:lnTo>
                    <a:pt x="62" y="603"/>
                  </a:lnTo>
                  <a:lnTo>
                    <a:pt x="56" y="609"/>
                  </a:lnTo>
                  <a:lnTo>
                    <a:pt x="46" y="622"/>
                  </a:lnTo>
                  <a:lnTo>
                    <a:pt x="46" y="622"/>
                  </a:lnTo>
                  <a:lnTo>
                    <a:pt x="38" y="635"/>
                  </a:lnTo>
                  <a:lnTo>
                    <a:pt x="30" y="651"/>
                  </a:lnTo>
                  <a:lnTo>
                    <a:pt x="30" y="651"/>
                  </a:lnTo>
                  <a:lnTo>
                    <a:pt x="16" y="681"/>
                  </a:lnTo>
                  <a:lnTo>
                    <a:pt x="16" y="681"/>
                  </a:lnTo>
                  <a:lnTo>
                    <a:pt x="8" y="713"/>
                  </a:lnTo>
                  <a:lnTo>
                    <a:pt x="8" y="713"/>
                  </a:lnTo>
                  <a:lnTo>
                    <a:pt x="3" y="745"/>
                  </a:lnTo>
                  <a:lnTo>
                    <a:pt x="0" y="778"/>
                  </a:lnTo>
                  <a:lnTo>
                    <a:pt x="0" y="778"/>
                  </a:lnTo>
                  <a:lnTo>
                    <a:pt x="0" y="810"/>
                  </a:lnTo>
                  <a:lnTo>
                    <a:pt x="0" y="810"/>
                  </a:lnTo>
                  <a:lnTo>
                    <a:pt x="0" y="818"/>
                  </a:lnTo>
                  <a:lnTo>
                    <a:pt x="3" y="826"/>
                  </a:lnTo>
                  <a:lnTo>
                    <a:pt x="3" y="842"/>
                  </a:lnTo>
                  <a:lnTo>
                    <a:pt x="5" y="850"/>
                  </a:lnTo>
                  <a:lnTo>
                    <a:pt x="5" y="855"/>
                  </a:lnTo>
                  <a:lnTo>
                    <a:pt x="5" y="855"/>
                  </a:lnTo>
                  <a:lnTo>
                    <a:pt x="5" y="858"/>
                  </a:lnTo>
                  <a:lnTo>
                    <a:pt x="5" y="858"/>
                  </a:lnTo>
                  <a:lnTo>
                    <a:pt x="5" y="858"/>
                  </a:lnTo>
                  <a:lnTo>
                    <a:pt x="8" y="874"/>
                  </a:lnTo>
                  <a:lnTo>
                    <a:pt x="11" y="882"/>
                  </a:lnTo>
                  <a:lnTo>
                    <a:pt x="14" y="890"/>
                  </a:lnTo>
                  <a:lnTo>
                    <a:pt x="19" y="906"/>
                  </a:lnTo>
                  <a:lnTo>
                    <a:pt x="19" y="906"/>
                  </a:lnTo>
                  <a:lnTo>
                    <a:pt x="24" y="920"/>
                  </a:lnTo>
                  <a:lnTo>
                    <a:pt x="24" y="920"/>
                  </a:lnTo>
                  <a:lnTo>
                    <a:pt x="30" y="936"/>
                  </a:lnTo>
                  <a:lnTo>
                    <a:pt x="30" y="936"/>
                  </a:lnTo>
                  <a:lnTo>
                    <a:pt x="46" y="965"/>
                  </a:lnTo>
                  <a:lnTo>
                    <a:pt x="54" y="979"/>
                  </a:lnTo>
                  <a:lnTo>
                    <a:pt x="62" y="992"/>
                  </a:lnTo>
                  <a:lnTo>
                    <a:pt x="62" y="992"/>
                  </a:lnTo>
                  <a:lnTo>
                    <a:pt x="80" y="1016"/>
                  </a:lnTo>
                  <a:lnTo>
                    <a:pt x="80" y="1016"/>
                  </a:lnTo>
                  <a:lnTo>
                    <a:pt x="102" y="1040"/>
                  </a:lnTo>
                  <a:lnTo>
                    <a:pt x="102" y="1040"/>
                  </a:lnTo>
                  <a:lnTo>
                    <a:pt x="126" y="1062"/>
                  </a:lnTo>
                  <a:lnTo>
                    <a:pt x="148" y="1083"/>
                  </a:lnTo>
                  <a:lnTo>
                    <a:pt x="148" y="1083"/>
                  </a:lnTo>
                  <a:lnTo>
                    <a:pt x="172" y="1102"/>
                  </a:lnTo>
                  <a:lnTo>
                    <a:pt x="172" y="1102"/>
                  </a:lnTo>
                  <a:lnTo>
                    <a:pt x="196" y="1121"/>
                  </a:lnTo>
                  <a:lnTo>
                    <a:pt x="196" y="1121"/>
                  </a:lnTo>
                  <a:lnTo>
                    <a:pt x="247" y="1153"/>
                  </a:lnTo>
                  <a:lnTo>
                    <a:pt x="274" y="1169"/>
                  </a:lnTo>
                  <a:lnTo>
                    <a:pt x="274" y="1169"/>
                  </a:lnTo>
                  <a:lnTo>
                    <a:pt x="300" y="1185"/>
                  </a:lnTo>
                  <a:lnTo>
                    <a:pt x="300" y="1185"/>
                  </a:lnTo>
                  <a:lnTo>
                    <a:pt x="327" y="1199"/>
                  </a:lnTo>
                  <a:lnTo>
                    <a:pt x="327" y="1199"/>
                  </a:lnTo>
                  <a:lnTo>
                    <a:pt x="325" y="1207"/>
                  </a:lnTo>
                  <a:lnTo>
                    <a:pt x="325" y="1207"/>
                  </a:lnTo>
                  <a:lnTo>
                    <a:pt x="316" y="1225"/>
                  </a:lnTo>
                  <a:lnTo>
                    <a:pt x="311" y="1244"/>
                  </a:lnTo>
                  <a:lnTo>
                    <a:pt x="311" y="1244"/>
                  </a:lnTo>
                  <a:lnTo>
                    <a:pt x="306" y="1263"/>
                  </a:lnTo>
                  <a:lnTo>
                    <a:pt x="303" y="1282"/>
                  </a:lnTo>
                  <a:lnTo>
                    <a:pt x="303" y="1303"/>
                  </a:lnTo>
                  <a:lnTo>
                    <a:pt x="303" y="1322"/>
                  </a:lnTo>
                  <a:lnTo>
                    <a:pt x="303" y="1322"/>
                  </a:lnTo>
                  <a:lnTo>
                    <a:pt x="306" y="1341"/>
                  </a:lnTo>
                  <a:lnTo>
                    <a:pt x="306" y="1341"/>
                  </a:lnTo>
                  <a:lnTo>
                    <a:pt x="311" y="1362"/>
                  </a:lnTo>
                  <a:lnTo>
                    <a:pt x="316" y="1381"/>
                  </a:lnTo>
                  <a:lnTo>
                    <a:pt x="316" y="1381"/>
                  </a:lnTo>
                  <a:lnTo>
                    <a:pt x="325" y="1397"/>
                  </a:lnTo>
                  <a:lnTo>
                    <a:pt x="330" y="1408"/>
                  </a:lnTo>
                  <a:lnTo>
                    <a:pt x="330" y="1408"/>
                  </a:lnTo>
                  <a:lnTo>
                    <a:pt x="330" y="1408"/>
                  </a:lnTo>
                  <a:lnTo>
                    <a:pt x="330" y="1408"/>
                  </a:lnTo>
                  <a:lnTo>
                    <a:pt x="330" y="1411"/>
                  </a:lnTo>
                  <a:lnTo>
                    <a:pt x="333" y="1411"/>
                  </a:lnTo>
                  <a:lnTo>
                    <a:pt x="335" y="1416"/>
                  </a:lnTo>
                  <a:lnTo>
                    <a:pt x="335" y="1416"/>
                  </a:lnTo>
                  <a:lnTo>
                    <a:pt x="343" y="1429"/>
                  </a:lnTo>
                  <a:lnTo>
                    <a:pt x="343" y="1429"/>
                  </a:lnTo>
                  <a:lnTo>
                    <a:pt x="365" y="1461"/>
                  </a:lnTo>
                  <a:lnTo>
                    <a:pt x="378" y="1475"/>
                  </a:lnTo>
                  <a:lnTo>
                    <a:pt x="378" y="1475"/>
                  </a:lnTo>
                  <a:lnTo>
                    <a:pt x="389" y="1488"/>
                  </a:lnTo>
                  <a:lnTo>
                    <a:pt x="389" y="1488"/>
                  </a:lnTo>
                  <a:lnTo>
                    <a:pt x="416" y="1515"/>
                  </a:lnTo>
                  <a:lnTo>
                    <a:pt x="426" y="1529"/>
                  </a:lnTo>
                  <a:lnTo>
                    <a:pt x="426" y="1529"/>
                  </a:lnTo>
                  <a:lnTo>
                    <a:pt x="440" y="1539"/>
                  </a:lnTo>
                  <a:lnTo>
                    <a:pt x="469" y="1563"/>
                  </a:lnTo>
                  <a:lnTo>
                    <a:pt x="469" y="1563"/>
                  </a:lnTo>
                  <a:lnTo>
                    <a:pt x="499" y="1585"/>
                  </a:lnTo>
                  <a:lnTo>
                    <a:pt x="499" y="1585"/>
                  </a:lnTo>
                  <a:lnTo>
                    <a:pt x="512" y="1595"/>
                  </a:lnTo>
                  <a:lnTo>
                    <a:pt x="528" y="1604"/>
                  </a:lnTo>
                  <a:lnTo>
                    <a:pt x="528" y="1604"/>
                  </a:lnTo>
                  <a:lnTo>
                    <a:pt x="558" y="1622"/>
                  </a:lnTo>
                  <a:lnTo>
                    <a:pt x="590" y="1641"/>
                  </a:lnTo>
                  <a:lnTo>
                    <a:pt x="606" y="1649"/>
                  </a:lnTo>
                  <a:lnTo>
                    <a:pt x="606" y="1649"/>
                  </a:lnTo>
                  <a:lnTo>
                    <a:pt x="622" y="1657"/>
                  </a:lnTo>
                  <a:lnTo>
                    <a:pt x="654" y="1670"/>
                  </a:lnTo>
                  <a:lnTo>
                    <a:pt x="654" y="1670"/>
                  </a:lnTo>
                  <a:lnTo>
                    <a:pt x="687" y="1684"/>
                  </a:lnTo>
                  <a:lnTo>
                    <a:pt x="721" y="1697"/>
                  </a:lnTo>
                  <a:lnTo>
                    <a:pt x="721" y="1697"/>
                  </a:lnTo>
                  <a:lnTo>
                    <a:pt x="789" y="1719"/>
                  </a:lnTo>
                  <a:lnTo>
                    <a:pt x="789" y="1719"/>
                  </a:lnTo>
                  <a:lnTo>
                    <a:pt x="807" y="1722"/>
                  </a:lnTo>
                  <a:lnTo>
                    <a:pt x="823" y="1727"/>
                  </a:lnTo>
                  <a:lnTo>
                    <a:pt x="858" y="1732"/>
                  </a:lnTo>
                  <a:lnTo>
                    <a:pt x="858" y="1732"/>
                  </a:lnTo>
                  <a:lnTo>
                    <a:pt x="893" y="1740"/>
                  </a:lnTo>
                  <a:lnTo>
                    <a:pt x="928" y="1746"/>
                  </a:lnTo>
                  <a:lnTo>
                    <a:pt x="947" y="1748"/>
                  </a:lnTo>
                  <a:lnTo>
                    <a:pt x="955" y="1748"/>
                  </a:lnTo>
                  <a:lnTo>
                    <a:pt x="963" y="1751"/>
                  </a:lnTo>
                  <a:lnTo>
                    <a:pt x="998" y="1754"/>
                  </a:lnTo>
                  <a:lnTo>
                    <a:pt x="998" y="1754"/>
                  </a:lnTo>
                  <a:lnTo>
                    <a:pt x="1032" y="1756"/>
                  </a:lnTo>
                  <a:lnTo>
                    <a:pt x="1070" y="1759"/>
                  </a:lnTo>
                  <a:lnTo>
                    <a:pt x="1121" y="1759"/>
                  </a:lnTo>
                  <a:lnTo>
                    <a:pt x="1121" y="1762"/>
                  </a:lnTo>
                  <a:lnTo>
                    <a:pt x="1140" y="1762"/>
                  </a:lnTo>
                  <a:lnTo>
                    <a:pt x="1148" y="1762"/>
                  </a:lnTo>
                  <a:lnTo>
                    <a:pt x="1164" y="1788"/>
                  </a:lnTo>
                  <a:lnTo>
                    <a:pt x="1164" y="1788"/>
                  </a:lnTo>
                  <a:lnTo>
                    <a:pt x="1191" y="1821"/>
                  </a:lnTo>
                  <a:lnTo>
                    <a:pt x="1191" y="1821"/>
                  </a:lnTo>
                  <a:lnTo>
                    <a:pt x="1215" y="1853"/>
                  </a:lnTo>
                  <a:lnTo>
                    <a:pt x="1215" y="1853"/>
                  </a:lnTo>
                  <a:lnTo>
                    <a:pt x="1242" y="1885"/>
                  </a:lnTo>
                  <a:lnTo>
                    <a:pt x="1242" y="1885"/>
                  </a:lnTo>
                  <a:lnTo>
                    <a:pt x="1271" y="1915"/>
                  </a:lnTo>
                  <a:lnTo>
                    <a:pt x="1271" y="1915"/>
                  </a:lnTo>
                  <a:lnTo>
                    <a:pt x="1303" y="1941"/>
                  </a:lnTo>
                  <a:lnTo>
                    <a:pt x="1303" y="1941"/>
                  </a:lnTo>
                  <a:lnTo>
                    <a:pt x="1333" y="1968"/>
                  </a:lnTo>
                  <a:lnTo>
                    <a:pt x="1333" y="1968"/>
                  </a:lnTo>
                  <a:lnTo>
                    <a:pt x="1368" y="1992"/>
                  </a:lnTo>
                  <a:lnTo>
                    <a:pt x="1368" y="1992"/>
                  </a:lnTo>
                  <a:lnTo>
                    <a:pt x="1400" y="2016"/>
                  </a:lnTo>
                  <a:lnTo>
                    <a:pt x="1400" y="2016"/>
                  </a:lnTo>
                  <a:lnTo>
                    <a:pt x="1435" y="2038"/>
                  </a:lnTo>
                  <a:lnTo>
                    <a:pt x="1472" y="2059"/>
                  </a:lnTo>
                  <a:lnTo>
                    <a:pt x="1472" y="2059"/>
                  </a:lnTo>
                  <a:lnTo>
                    <a:pt x="1507" y="2078"/>
                  </a:lnTo>
                  <a:lnTo>
                    <a:pt x="1507" y="2078"/>
                  </a:lnTo>
                  <a:lnTo>
                    <a:pt x="1582" y="2110"/>
                  </a:lnTo>
                  <a:lnTo>
                    <a:pt x="1582" y="2110"/>
                  </a:lnTo>
                  <a:lnTo>
                    <a:pt x="1620" y="2124"/>
                  </a:lnTo>
                  <a:lnTo>
                    <a:pt x="1639" y="2132"/>
                  </a:lnTo>
                  <a:lnTo>
                    <a:pt x="1660" y="2137"/>
                  </a:lnTo>
                  <a:lnTo>
                    <a:pt x="1660" y="2137"/>
                  </a:lnTo>
                  <a:lnTo>
                    <a:pt x="1738" y="2161"/>
                  </a:lnTo>
                  <a:lnTo>
                    <a:pt x="1738" y="2161"/>
                  </a:lnTo>
                  <a:lnTo>
                    <a:pt x="1818" y="2177"/>
                  </a:lnTo>
                  <a:lnTo>
                    <a:pt x="1818" y="2177"/>
                  </a:lnTo>
                  <a:lnTo>
                    <a:pt x="1898" y="2191"/>
                  </a:lnTo>
                  <a:lnTo>
                    <a:pt x="1898" y="2191"/>
                  </a:lnTo>
                  <a:lnTo>
                    <a:pt x="1979" y="2199"/>
                  </a:lnTo>
                  <a:lnTo>
                    <a:pt x="1979" y="2199"/>
                  </a:lnTo>
                  <a:lnTo>
                    <a:pt x="2060" y="2204"/>
                  </a:lnTo>
                  <a:lnTo>
                    <a:pt x="2060" y="2204"/>
                  </a:lnTo>
                  <a:lnTo>
                    <a:pt x="2100" y="2202"/>
                  </a:lnTo>
                  <a:lnTo>
                    <a:pt x="2140" y="2202"/>
                  </a:lnTo>
                  <a:lnTo>
                    <a:pt x="2140" y="2202"/>
                  </a:lnTo>
                  <a:lnTo>
                    <a:pt x="2220" y="2193"/>
                  </a:lnTo>
                  <a:lnTo>
                    <a:pt x="2301" y="2180"/>
                  </a:lnTo>
                  <a:lnTo>
                    <a:pt x="2301" y="2180"/>
                  </a:lnTo>
                  <a:lnTo>
                    <a:pt x="2220" y="2191"/>
                  </a:lnTo>
                  <a:lnTo>
                    <a:pt x="2140" y="2193"/>
                  </a:lnTo>
                  <a:lnTo>
                    <a:pt x="2140" y="2193"/>
                  </a:lnTo>
                  <a:lnTo>
                    <a:pt x="2100" y="2196"/>
                  </a:lnTo>
                  <a:lnTo>
                    <a:pt x="2060" y="2193"/>
                  </a:lnTo>
                  <a:lnTo>
                    <a:pt x="2060" y="2193"/>
                  </a:lnTo>
                  <a:lnTo>
                    <a:pt x="1979" y="2188"/>
                  </a:lnTo>
                  <a:lnTo>
                    <a:pt x="1979" y="2188"/>
                  </a:lnTo>
                  <a:lnTo>
                    <a:pt x="1898" y="2177"/>
                  </a:lnTo>
                  <a:lnTo>
                    <a:pt x="1898" y="2177"/>
                  </a:lnTo>
                  <a:lnTo>
                    <a:pt x="1821" y="2161"/>
                  </a:lnTo>
                  <a:lnTo>
                    <a:pt x="1821" y="2161"/>
                  </a:lnTo>
                  <a:lnTo>
                    <a:pt x="1743" y="2143"/>
                  </a:lnTo>
                  <a:lnTo>
                    <a:pt x="1743" y="2143"/>
                  </a:lnTo>
                  <a:lnTo>
                    <a:pt x="1665" y="2116"/>
                  </a:lnTo>
                  <a:lnTo>
                    <a:pt x="1646" y="2110"/>
                  </a:lnTo>
                  <a:lnTo>
                    <a:pt x="1628" y="2102"/>
                  </a:lnTo>
                  <a:lnTo>
                    <a:pt x="1628" y="2102"/>
                  </a:lnTo>
                  <a:lnTo>
                    <a:pt x="1593" y="2089"/>
                  </a:lnTo>
                  <a:lnTo>
                    <a:pt x="1593" y="2089"/>
                  </a:lnTo>
                  <a:lnTo>
                    <a:pt x="1521" y="2054"/>
                  </a:lnTo>
                  <a:lnTo>
                    <a:pt x="1521" y="2054"/>
                  </a:lnTo>
                  <a:lnTo>
                    <a:pt x="1486" y="2035"/>
                  </a:lnTo>
                  <a:lnTo>
                    <a:pt x="1451" y="2014"/>
                  </a:lnTo>
                  <a:lnTo>
                    <a:pt x="1451" y="2014"/>
                  </a:lnTo>
                  <a:lnTo>
                    <a:pt x="1416" y="1992"/>
                  </a:lnTo>
                  <a:lnTo>
                    <a:pt x="1416" y="1992"/>
                  </a:lnTo>
                  <a:lnTo>
                    <a:pt x="1384" y="1968"/>
                  </a:lnTo>
                  <a:lnTo>
                    <a:pt x="1384" y="1968"/>
                  </a:lnTo>
                  <a:lnTo>
                    <a:pt x="1354" y="1944"/>
                  </a:lnTo>
                  <a:lnTo>
                    <a:pt x="1354" y="1944"/>
                  </a:lnTo>
                  <a:lnTo>
                    <a:pt x="1325" y="1917"/>
                  </a:lnTo>
                  <a:lnTo>
                    <a:pt x="1325" y="1917"/>
                  </a:lnTo>
                  <a:lnTo>
                    <a:pt x="1295" y="1891"/>
                  </a:lnTo>
                  <a:lnTo>
                    <a:pt x="1295" y="1891"/>
                  </a:lnTo>
                  <a:lnTo>
                    <a:pt x="1269" y="1861"/>
                  </a:lnTo>
                  <a:lnTo>
                    <a:pt x="1269" y="1861"/>
                  </a:lnTo>
                  <a:lnTo>
                    <a:pt x="1242" y="1831"/>
                  </a:lnTo>
                  <a:lnTo>
                    <a:pt x="1242" y="1831"/>
                  </a:lnTo>
                  <a:lnTo>
                    <a:pt x="1217" y="1799"/>
                  </a:lnTo>
                  <a:lnTo>
                    <a:pt x="1217" y="1799"/>
                  </a:lnTo>
                  <a:lnTo>
                    <a:pt x="1196" y="1767"/>
                  </a:lnTo>
                  <a:lnTo>
                    <a:pt x="1175" y="1735"/>
                  </a:lnTo>
                  <a:lnTo>
                    <a:pt x="1169" y="1724"/>
                  </a:lnTo>
                  <a:lnTo>
                    <a:pt x="1159" y="1724"/>
                  </a:lnTo>
                  <a:lnTo>
                    <a:pt x="1159" y="1724"/>
                  </a:lnTo>
                  <a:lnTo>
                    <a:pt x="1140" y="1722"/>
                  </a:lnTo>
                  <a:lnTo>
                    <a:pt x="1070" y="1719"/>
                  </a:lnTo>
                  <a:lnTo>
                    <a:pt x="1070" y="1719"/>
                  </a:lnTo>
                  <a:lnTo>
                    <a:pt x="1038" y="1716"/>
                  </a:lnTo>
                  <a:lnTo>
                    <a:pt x="1003" y="1713"/>
                  </a:lnTo>
                  <a:lnTo>
                    <a:pt x="968" y="1708"/>
                  </a:lnTo>
                  <a:lnTo>
                    <a:pt x="960" y="1708"/>
                  </a:lnTo>
                  <a:lnTo>
                    <a:pt x="952" y="1705"/>
                  </a:lnTo>
                  <a:lnTo>
                    <a:pt x="936" y="1703"/>
                  </a:lnTo>
                  <a:lnTo>
                    <a:pt x="901" y="1697"/>
                  </a:lnTo>
                  <a:lnTo>
                    <a:pt x="901" y="1697"/>
                  </a:lnTo>
                  <a:lnTo>
                    <a:pt x="866" y="1692"/>
                  </a:lnTo>
                  <a:lnTo>
                    <a:pt x="834" y="1681"/>
                  </a:lnTo>
                  <a:lnTo>
                    <a:pt x="818" y="1679"/>
                  </a:lnTo>
                  <a:lnTo>
                    <a:pt x="818" y="1679"/>
                  </a:lnTo>
                  <a:lnTo>
                    <a:pt x="802" y="1673"/>
                  </a:lnTo>
                  <a:lnTo>
                    <a:pt x="802" y="1673"/>
                  </a:lnTo>
                  <a:lnTo>
                    <a:pt x="737" y="1654"/>
                  </a:lnTo>
                  <a:lnTo>
                    <a:pt x="705" y="1641"/>
                  </a:lnTo>
                  <a:lnTo>
                    <a:pt x="705" y="1641"/>
                  </a:lnTo>
                  <a:lnTo>
                    <a:pt x="673" y="1628"/>
                  </a:lnTo>
                  <a:lnTo>
                    <a:pt x="644" y="1614"/>
                  </a:lnTo>
                  <a:lnTo>
                    <a:pt x="644" y="1614"/>
                  </a:lnTo>
                  <a:lnTo>
                    <a:pt x="628" y="1606"/>
                  </a:lnTo>
                  <a:lnTo>
                    <a:pt x="612" y="1598"/>
                  </a:lnTo>
                  <a:lnTo>
                    <a:pt x="582" y="1582"/>
                  </a:lnTo>
                  <a:lnTo>
                    <a:pt x="582" y="1582"/>
                  </a:lnTo>
                  <a:lnTo>
                    <a:pt x="555" y="1563"/>
                  </a:lnTo>
                  <a:lnTo>
                    <a:pt x="542" y="1555"/>
                  </a:lnTo>
                  <a:lnTo>
                    <a:pt x="542" y="1555"/>
                  </a:lnTo>
                  <a:lnTo>
                    <a:pt x="526" y="1545"/>
                  </a:lnTo>
                  <a:lnTo>
                    <a:pt x="499" y="1523"/>
                  </a:lnTo>
                  <a:lnTo>
                    <a:pt x="475" y="1501"/>
                  </a:lnTo>
                  <a:lnTo>
                    <a:pt x="475" y="1501"/>
                  </a:lnTo>
                  <a:lnTo>
                    <a:pt x="461" y="1491"/>
                  </a:lnTo>
                  <a:lnTo>
                    <a:pt x="450" y="1480"/>
                  </a:lnTo>
                  <a:lnTo>
                    <a:pt x="450" y="1480"/>
                  </a:lnTo>
                  <a:lnTo>
                    <a:pt x="429" y="1456"/>
                  </a:lnTo>
                  <a:lnTo>
                    <a:pt x="429" y="1456"/>
                  </a:lnTo>
                  <a:lnTo>
                    <a:pt x="419" y="1442"/>
                  </a:lnTo>
                  <a:lnTo>
                    <a:pt x="408" y="1429"/>
                  </a:lnTo>
                  <a:lnTo>
                    <a:pt x="408" y="1429"/>
                  </a:lnTo>
                  <a:lnTo>
                    <a:pt x="389" y="1402"/>
                  </a:lnTo>
                  <a:lnTo>
                    <a:pt x="389" y="1402"/>
                  </a:lnTo>
                  <a:lnTo>
                    <a:pt x="381" y="1389"/>
                  </a:lnTo>
                  <a:lnTo>
                    <a:pt x="375" y="1381"/>
                  </a:lnTo>
                  <a:lnTo>
                    <a:pt x="373" y="1376"/>
                  </a:lnTo>
                  <a:lnTo>
                    <a:pt x="373" y="1376"/>
                  </a:lnTo>
                  <a:lnTo>
                    <a:pt x="367" y="1362"/>
                  </a:lnTo>
                  <a:lnTo>
                    <a:pt x="362" y="1346"/>
                  </a:lnTo>
                  <a:lnTo>
                    <a:pt x="360" y="1333"/>
                  </a:lnTo>
                  <a:lnTo>
                    <a:pt x="360" y="1333"/>
                  </a:lnTo>
                  <a:lnTo>
                    <a:pt x="357" y="1317"/>
                  </a:lnTo>
                  <a:lnTo>
                    <a:pt x="357" y="1317"/>
                  </a:lnTo>
                  <a:lnTo>
                    <a:pt x="357" y="1287"/>
                  </a:lnTo>
                  <a:lnTo>
                    <a:pt x="365" y="1258"/>
                  </a:lnTo>
                  <a:lnTo>
                    <a:pt x="365" y="1258"/>
                  </a:lnTo>
                  <a:lnTo>
                    <a:pt x="373" y="1231"/>
                  </a:lnTo>
                  <a:lnTo>
                    <a:pt x="373" y="1231"/>
                  </a:lnTo>
                  <a:lnTo>
                    <a:pt x="381" y="1217"/>
                  </a:lnTo>
                  <a:lnTo>
                    <a:pt x="381" y="1217"/>
                  </a:lnTo>
                  <a:lnTo>
                    <a:pt x="384" y="1209"/>
                  </a:lnTo>
                  <a:lnTo>
                    <a:pt x="384" y="1209"/>
                  </a:lnTo>
                  <a:lnTo>
                    <a:pt x="389" y="1204"/>
                  </a:lnTo>
                  <a:lnTo>
                    <a:pt x="408" y="1177"/>
                  </a:lnTo>
                  <a:lnTo>
                    <a:pt x="378" y="1164"/>
                  </a:lnTo>
                  <a:lnTo>
                    <a:pt x="378" y="1164"/>
                  </a:lnTo>
                  <a:lnTo>
                    <a:pt x="327" y="1134"/>
                  </a:lnTo>
                  <a:lnTo>
                    <a:pt x="327" y="1134"/>
                  </a:lnTo>
                  <a:lnTo>
                    <a:pt x="303" y="1121"/>
                  </a:lnTo>
                  <a:lnTo>
                    <a:pt x="279" y="1105"/>
                  </a:lnTo>
                  <a:lnTo>
                    <a:pt x="279" y="1105"/>
                  </a:lnTo>
                  <a:lnTo>
                    <a:pt x="231" y="1072"/>
                  </a:lnTo>
                  <a:lnTo>
                    <a:pt x="231" y="1072"/>
                  </a:lnTo>
                  <a:lnTo>
                    <a:pt x="207" y="1056"/>
                  </a:lnTo>
                  <a:lnTo>
                    <a:pt x="207" y="1056"/>
                  </a:lnTo>
                  <a:lnTo>
                    <a:pt x="185" y="1038"/>
                  </a:lnTo>
                  <a:lnTo>
                    <a:pt x="185" y="1038"/>
                  </a:lnTo>
                  <a:lnTo>
                    <a:pt x="145" y="1000"/>
                  </a:lnTo>
                  <a:lnTo>
                    <a:pt x="145" y="1000"/>
                  </a:lnTo>
                  <a:lnTo>
                    <a:pt x="126" y="979"/>
                  </a:lnTo>
                  <a:lnTo>
                    <a:pt x="126" y="979"/>
                  </a:lnTo>
                  <a:lnTo>
                    <a:pt x="110" y="957"/>
                  </a:lnTo>
                  <a:lnTo>
                    <a:pt x="102" y="946"/>
                  </a:lnTo>
                  <a:lnTo>
                    <a:pt x="97" y="936"/>
                  </a:lnTo>
                  <a:lnTo>
                    <a:pt x="97" y="936"/>
                  </a:lnTo>
                  <a:lnTo>
                    <a:pt x="83" y="912"/>
                  </a:lnTo>
                  <a:lnTo>
                    <a:pt x="83" y="912"/>
                  </a:lnTo>
                  <a:lnTo>
                    <a:pt x="80" y="898"/>
                  </a:lnTo>
                  <a:lnTo>
                    <a:pt x="80" y="898"/>
                  </a:lnTo>
                  <a:lnTo>
                    <a:pt x="75" y="887"/>
                  </a:lnTo>
                  <a:lnTo>
                    <a:pt x="70" y="874"/>
                  </a:lnTo>
                  <a:lnTo>
                    <a:pt x="70" y="869"/>
                  </a:lnTo>
                  <a:lnTo>
                    <a:pt x="67" y="861"/>
                  </a:lnTo>
                  <a:lnTo>
                    <a:pt x="64" y="847"/>
                  </a:lnTo>
                  <a:lnTo>
                    <a:pt x="64" y="847"/>
                  </a:lnTo>
                  <a:lnTo>
                    <a:pt x="64" y="847"/>
                  </a:lnTo>
                  <a:lnTo>
                    <a:pt x="64" y="844"/>
                  </a:lnTo>
                  <a:lnTo>
                    <a:pt x="64" y="842"/>
                  </a:lnTo>
                  <a:lnTo>
                    <a:pt x="64" y="834"/>
                  </a:lnTo>
                  <a:lnTo>
                    <a:pt x="62" y="820"/>
                  </a:lnTo>
                  <a:lnTo>
                    <a:pt x="62" y="815"/>
                  </a:lnTo>
                  <a:lnTo>
                    <a:pt x="62" y="815"/>
                  </a:lnTo>
                  <a:lnTo>
                    <a:pt x="62" y="807"/>
                  </a:lnTo>
                  <a:lnTo>
                    <a:pt x="62" y="807"/>
                  </a:lnTo>
                  <a:lnTo>
                    <a:pt x="59" y="780"/>
                  </a:lnTo>
                  <a:lnTo>
                    <a:pt x="62" y="753"/>
                  </a:lnTo>
                  <a:lnTo>
                    <a:pt x="67" y="727"/>
                  </a:lnTo>
                  <a:lnTo>
                    <a:pt x="67" y="727"/>
                  </a:lnTo>
                  <a:lnTo>
                    <a:pt x="75" y="703"/>
                  </a:lnTo>
                  <a:lnTo>
                    <a:pt x="75" y="703"/>
                  </a:lnTo>
                  <a:lnTo>
                    <a:pt x="86" y="678"/>
                  </a:lnTo>
                  <a:lnTo>
                    <a:pt x="91" y="668"/>
                  </a:lnTo>
                  <a:lnTo>
                    <a:pt x="91" y="668"/>
                  </a:lnTo>
                  <a:lnTo>
                    <a:pt x="99" y="657"/>
                  </a:lnTo>
                  <a:lnTo>
                    <a:pt x="105" y="649"/>
                  </a:lnTo>
                  <a:lnTo>
                    <a:pt x="105" y="649"/>
                  </a:lnTo>
                  <a:lnTo>
                    <a:pt x="110" y="644"/>
                  </a:lnTo>
                  <a:lnTo>
                    <a:pt x="115" y="638"/>
                  </a:lnTo>
                  <a:lnTo>
                    <a:pt x="123" y="627"/>
                  </a:lnTo>
                  <a:lnTo>
                    <a:pt x="123" y="627"/>
                  </a:lnTo>
                  <a:lnTo>
                    <a:pt x="132" y="619"/>
                  </a:lnTo>
                  <a:lnTo>
                    <a:pt x="142" y="611"/>
                  </a:lnTo>
                  <a:lnTo>
                    <a:pt x="153" y="603"/>
                  </a:lnTo>
                  <a:lnTo>
                    <a:pt x="153" y="603"/>
                  </a:lnTo>
                  <a:lnTo>
                    <a:pt x="174" y="590"/>
                  </a:lnTo>
                  <a:lnTo>
                    <a:pt x="174" y="590"/>
                  </a:lnTo>
                  <a:lnTo>
                    <a:pt x="198" y="576"/>
                  </a:lnTo>
                  <a:lnTo>
                    <a:pt x="225" y="566"/>
                  </a:lnTo>
                  <a:lnTo>
                    <a:pt x="225" y="566"/>
                  </a:lnTo>
                  <a:lnTo>
                    <a:pt x="250" y="558"/>
                  </a:lnTo>
                  <a:lnTo>
                    <a:pt x="276" y="550"/>
                  </a:lnTo>
                  <a:lnTo>
                    <a:pt x="282" y="547"/>
                  </a:lnTo>
                  <a:lnTo>
                    <a:pt x="284" y="544"/>
                  </a:lnTo>
                  <a:lnTo>
                    <a:pt x="287" y="544"/>
                  </a:lnTo>
                  <a:lnTo>
                    <a:pt x="308" y="531"/>
                  </a:lnTo>
                  <a:lnTo>
                    <a:pt x="300" y="507"/>
                  </a:lnTo>
                  <a:lnTo>
                    <a:pt x="300" y="507"/>
                  </a:lnTo>
                  <a:lnTo>
                    <a:pt x="295" y="491"/>
                  </a:lnTo>
                  <a:lnTo>
                    <a:pt x="290" y="477"/>
                  </a:lnTo>
                  <a:lnTo>
                    <a:pt x="290" y="477"/>
                  </a:lnTo>
                  <a:lnTo>
                    <a:pt x="290" y="461"/>
                  </a:lnTo>
                  <a:lnTo>
                    <a:pt x="290" y="461"/>
                  </a:lnTo>
                  <a:lnTo>
                    <a:pt x="290" y="453"/>
                  </a:lnTo>
                  <a:lnTo>
                    <a:pt x="290" y="445"/>
                  </a:lnTo>
                  <a:lnTo>
                    <a:pt x="290" y="373"/>
                  </a:lnTo>
                  <a:lnTo>
                    <a:pt x="287" y="373"/>
                  </a:lnTo>
                  <a:lnTo>
                    <a:pt x="290" y="373"/>
                  </a:lnTo>
                  <a:lnTo>
                    <a:pt x="290" y="370"/>
                  </a:lnTo>
                  <a:lnTo>
                    <a:pt x="290" y="370"/>
                  </a:lnTo>
                  <a:lnTo>
                    <a:pt x="290" y="370"/>
                  </a:lnTo>
                  <a:lnTo>
                    <a:pt x="290" y="351"/>
                  </a:lnTo>
                  <a:lnTo>
                    <a:pt x="292" y="330"/>
                  </a:lnTo>
                  <a:lnTo>
                    <a:pt x="298" y="311"/>
                  </a:lnTo>
                  <a:lnTo>
                    <a:pt x="303" y="289"/>
                  </a:lnTo>
                  <a:lnTo>
                    <a:pt x="303" y="289"/>
                  </a:lnTo>
                  <a:lnTo>
                    <a:pt x="314" y="271"/>
                  </a:lnTo>
                  <a:lnTo>
                    <a:pt x="325" y="255"/>
                  </a:lnTo>
                  <a:lnTo>
                    <a:pt x="338" y="236"/>
                  </a:lnTo>
                  <a:lnTo>
                    <a:pt x="351" y="220"/>
                  </a:lnTo>
                  <a:lnTo>
                    <a:pt x="351" y="220"/>
                  </a:lnTo>
                  <a:lnTo>
                    <a:pt x="384" y="190"/>
                  </a:lnTo>
                  <a:lnTo>
                    <a:pt x="421" y="164"/>
                  </a:lnTo>
                  <a:lnTo>
                    <a:pt x="421" y="164"/>
                  </a:lnTo>
                  <a:lnTo>
                    <a:pt x="459" y="139"/>
                  </a:lnTo>
                  <a:lnTo>
                    <a:pt x="502" y="120"/>
                  </a:lnTo>
                  <a:lnTo>
                    <a:pt x="502" y="120"/>
                  </a:lnTo>
                  <a:lnTo>
                    <a:pt x="544" y="105"/>
                  </a:lnTo>
                  <a:lnTo>
                    <a:pt x="587" y="91"/>
                  </a:lnTo>
                  <a:lnTo>
                    <a:pt x="633" y="80"/>
                  </a:lnTo>
                  <a:lnTo>
                    <a:pt x="678" y="72"/>
                  </a:lnTo>
                  <a:lnTo>
                    <a:pt x="678" y="72"/>
                  </a:lnTo>
                  <a:lnTo>
                    <a:pt x="724" y="67"/>
                  </a:lnTo>
                  <a:lnTo>
                    <a:pt x="772" y="64"/>
                  </a:lnTo>
                  <a:lnTo>
                    <a:pt x="794" y="64"/>
                  </a:lnTo>
                  <a:lnTo>
                    <a:pt x="818" y="64"/>
                  </a:lnTo>
                  <a:lnTo>
                    <a:pt x="842" y="64"/>
                  </a:lnTo>
                  <a:lnTo>
                    <a:pt x="842" y="64"/>
                  </a:lnTo>
                  <a:lnTo>
                    <a:pt x="866" y="67"/>
                  </a:lnTo>
                  <a:lnTo>
                    <a:pt x="866" y="67"/>
                  </a:lnTo>
                  <a:lnTo>
                    <a:pt x="912" y="72"/>
                  </a:lnTo>
                  <a:lnTo>
                    <a:pt x="912" y="72"/>
                  </a:lnTo>
                  <a:lnTo>
                    <a:pt x="957" y="77"/>
                  </a:lnTo>
                  <a:lnTo>
                    <a:pt x="982" y="83"/>
                  </a:lnTo>
                  <a:lnTo>
                    <a:pt x="1006" y="88"/>
                  </a:lnTo>
                  <a:lnTo>
                    <a:pt x="1006" y="88"/>
                  </a:lnTo>
                  <a:lnTo>
                    <a:pt x="1051" y="99"/>
                  </a:lnTo>
                  <a:lnTo>
                    <a:pt x="1051" y="99"/>
                  </a:lnTo>
                  <a:lnTo>
                    <a:pt x="1097" y="110"/>
                  </a:lnTo>
                  <a:lnTo>
                    <a:pt x="1140" y="126"/>
                  </a:lnTo>
                  <a:lnTo>
                    <a:pt x="1140" y="126"/>
                  </a:lnTo>
                  <a:lnTo>
                    <a:pt x="1185" y="142"/>
                  </a:lnTo>
                  <a:lnTo>
                    <a:pt x="1185" y="142"/>
                  </a:lnTo>
                  <a:lnTo>
                    <a:pt x="1228" y="161"/>
                  </a:lnTo>
                  <a:lnTo>
                    <a:pt x="1271" y="180"/>
                  </a:lnTo>
                  <a:lnTo>
                    <a:pt x="1271" y="180"/>
                  </a:lnTo>
                  <a:lnTo>
                    <a:pt x="1311" y="201"/>
                  </a:lnTo>
                  <a:lnTo>
                    <a:pt x="1311" y="201"/>
                  </a:lnTo>
                  <a:lnTo>
                    <a:pt x="1352" y="225"/>
                  </a:lnTo>
                  <a:lnTo>
                    <a:pt x="1352" y="225"/>
                  </a:lnTo>
                  <a:lnTo>
                    <a:pt x="1392" y="252"/>
                  </a:lnTo>
                  <a:lnTo>
                    <a:pt x="1392" y="252"/>
                  </a:lnTo>
                  <a:lnTo>
                    <a:pt x="1429" y="279"/>
                  </a:lnTo>
                  <a:lnTo>
                    <a:pt x="1464" y="308"/>
                  </a:lnTo>
                  <a:lnTo>
                    <a:pt x="1464" y="308"/>
                  </a:lnTo>
                  <a:lnTo>
                    <a:pt x="1483" y="324"/>
                  </a:lnTo>
                  <a:lnTo>
                    <a:pt x="1499" y="340"/>
                  </a:lnTo>
                  <a:lnTo>
                    <a:pt x="1507" y="348"/>
                  </a:lnTo>
                  <a:lnTo>
                    <a:pt x="1512" y="357"/>
                  </a:lnTo>
                  <a:lnTo>
                    <a:pt x="1529" y="375"/>
                  </a:lnTo>
                  <a:lnTo>
                    <a:pt x="1539" y="389"/>
                  </a:lnTo>
                  <a:lnTo>
                    <a:pt x="1558" y="386"/>
                  </a:lnTo>
                  <a:lnTo>
                    <a:pt x="1558" y="386"/>
                  </a:lnTo>
                  <a:lnTo>
                    <a:pt x="1644" y="375"/>
                  </a:lnTo>
                  <a:lnTo>
                    <a:pt x="1644" y="375"/>
                  </a:lnTo>
                  <a:lnTo>
                    <a:pt x="1684" y="373"/>
                  </a:lnTo>
                  <a:lnTo>
                    <a:pt x="1684" y="373"/>
                  </a:lnTo>
                  <a:lnTo>
                    <a:pt x="1727" y="373"/>
                  </a:lnTo>
                  <a:lnTo>
                    <a:pt x="1727" y="373"/>
                  </a:lnTo>
                  <a:lnTo>
                    <a:pt x="1770" y="373"/>
                  </a:lnTo>
                  <a:lnTo>
                    <a:pt x="1813" y="375"/>
                  </a:lnTo>
                  <a:lnTo>
                    <a:pt x="1813" y="375"/>
                  </a:lnTo>
                  <a:lnTo>
                    <a:pt x="1856" y="378"/>
                  </a:lnTo>
                  <a:lnTo>
                    <a:pt x="1898" y="383"/>
                  </a:lnTo>
                  <a:lnTo>
                    <a:pt x="1898" y="383"/>
                  </a:lnTo>
                  <a:lnTo>
                    <a:pt x="1939" y="391"/>
                  </a:lnTo>
                  <a:lnTo>
                    <a:pt x="1960" y="397"/>
                  </a:lnTo>
                  <a:lnTo>
                    <a:pt x="1960" y="397"/>
                  </a:lnTo>
                  <a:lnTo>
                    <a:pt x="1982" y="399"/>
                  </a:lnTo>
                  <a:lnTo>
                    <a:pt x="2003" y="405"/>
                  </a:lnTo>
                  <a:lnTo>
                    <a:pt x="2003" y="405"/>
                  </a:lnTo>
                  <a:lnTo>
                    <a:pt x="2022" y="410"/>
                  </a:lnTo>
                  <a:lnTo>
                    <a:pt x="2062" y="423"/>
                  </a:lnTo>
                  <a:lnTo>
                    <a:pt x="2062" y="423"/>
                  </a:lnTo>
                  <a:lnTo>
                    <a:pt x="2102" y="437"/>
                  </a:lnTo>
                  <a:lnTo>
                    <a:pt x="2102" y="437"/>
                  </a:lnTo>
                  <a:lnTo>
                    <a:pt x="2124" y="445"/>
                  </a:lnTo>
                  <a:lnTo>
                    <a:pt x="2143" y="453"/>
                  </a:lnTo>
                  <a:lnTo>
                    <a:pt x="2161" y="461"/>
                  </a:lnTo>
                  <a:lnTo>
                    <a:pt x="2161" y="461"/>
                  </a:lnTo>
                  <a:lnTo>
                    <a:pt x="2183" y="472"/>
                  </a:lnTo>
                  <a:lnTo>
                    <a:pt x="2220" y="491"/>
                  </a:lnTo>
                  <a:lnTo>
                    <a:pt x="2231" y="493"/>
                  </a:lnTo>
                  <a:lnTo>
                    <a:pt x="2239" y="499"/>
                  </a:lnTo>
                  <a:lnTo>
                    <a:pt x="2258" y="509"/>
                  </a:lnTo>
                  <a:lnTo>
                    <a:pt x="2258" y="509"/>
                  </a:lnTo>
                  <a:lnTo>
                    <a:pt x="2296" y="531"/>
                  </a:lnTo>
                  <a:lnTo>
                    <a:pt x="2333" y="552"/>
                  </a:lnTo>
                  <a:lnTo>
                    <a:pt x="2333" y="552"/>
                  </a:lnTo>
                  <a:lnTo>
                    <a:pt x="2371" y="576"/>
                  </a:lnTo>
                  <a:lnTo>
                    <a:pt x="2371" y="576"/>
                  </a:lnTo>
                  <a:lnTo>
                    <a:pt x="2405" y="600"/>
                  </a:lnTo>
                  <a:lnTo>
                    <a:pt x="2421" y="611"/>
                  </a:lnTo>
                  <a:lnTo>
                    <a:pt x="2440" y="625"/>
                  </a:lnTo>
                  <a:lnTo>
                    <a:pt x="2440" y="625"/>
                  </a:lnTo>
                  <a:lnTo>
                    <a:pt x="2472" y="651"/>
                  </a:lnTo>
                  <a:lnTo>
                    <a:pt x="2472" y="651"/>
                  </a:lnTo>
                  <a:lnTo>
                    <a:pt x="2505" y="681"/>
                  </a:lnTo>
                  <a:lnTo>
                    <a:pt x="2505" y="681"/>
                  </a:lnTo>
                  <a:lnTo>
                    <a:pt x="2534" y="710"/>
                  </a:lnTo>
                  <a:lnTo>
                    <a:pt x="2534" y="710"/>
                  </a:lnTo>
                  <a:lnTo>
                    <a:pt x="2561" y="743"/>
                  </a:lnTo>
                  <a:lnTo>
                    <a:pt x="2574" y="759"/>
                  </a:lnTo>
                  <a:lnTo>
                    <a:pt x="2574" y="759"/>
                  </a:lnTo>
                  <a:lnTo>
                    <a:pt x="2585" y="778"/>
                  </a:lnTo>
                  <a:lnTo>
                    <a:pt x="2585" y="778"/>
                  </a:lnTo>
                  <a:lnTo>
                    <a:pt x="2596" y="794"/>
                  </a:lnTo>
                  <a:lnTo>
                    <a:pt x="2607" y="812"/>
                  </a:lnTo>
                  <a:lnTo>
                    <a:pt x="2607" y="812"/>
                  </a:lnTo>
                  <a:lnTo>
                    <a:pt x="2612" y="820"/>
                  </a:lnTo>
                  <a:lnTo>
                    <a:pt x="2617" y="831"/>
                  </a:lnTo>
                  <a:lnTo>
                    <a:pt x="2625" y="850"/>
                  </a:lnTo>
                  <a:lnTo>
                    <a:pt x="2633" y="869"/>
                  </a:lnTo>
                  <a:lnTo>
                    <a:pt x="2639" y="879"/>
                  </a:lnTo>
                  <a:lnTo>
                    <a:pt x="2639" y="879"/>
                  </a:lnTo>
                  <a:lnTo>
                    <a:pt x="2641" y="887"/>
                  </a:lnTo>
                  <a:lnTo>
                    <a:pt x="2647" y="909"/>
                  </a:lnTo>
                  <a:lnTo>
                    <a:pt x="2647" y="909"/>
                  </a:lnTo>
                  <a:lnTo>
                    <a:pt x="2652" y="928"/>
                  </a:lnTo>
                  <a:lnTo>
                    <a:pt x="2655" y="938"/>
                  </a:lnTo>
                  <a:lnTo>
                    <a:pt x="2657" y="949"/>
                  </a:lnTo>
                  <a:lnTo>
                    <a:pt x="2660" y="968"/>
                  </a:lnTo>
                  <a:lnTo>
                    <a:pt x="2666" y="987"/>
                  </a:lnTo>
                  <a:lnTo>
                    <a:pt x="2679" y="990"/>
                  </a:lnTo>
                  <a:lnTo>
                    <a:pt x="2679" y="990"/>
                  </a:lnTo>
                  <a:lnTo>
                    <a:pt x="2722" y="997"/>
                  </a:lnTo>
                  <a:lnTo>
                    <a:pt x="2762" y="1005"/>
                  </a:lnTo>
                  <a:lnTo>
                    <a:pt x="2762" y="1005"/>
                  </a:lnTo>
                  <a:lnTo>
                    <a:pt x="2802" y="1019"/>
                  </a:lnTo>
                  <a:lnTo>
                    <a:pt x="2840" y="1032"/>
                  </a:lnTo>
                  <a:lnTo>
                    <a:pt x="2840" y="1032"/>
                  </a:lnTo>
                  <a:lnTo>
                    <a:pt x="2880" y="1046"/>
                  </a:lnTo>
                  <a:lnTo>
                    <a:pt x="2918" y="1065"/>
                  </a:lnTo>
                  <a:lnTo>
                    <a:pt x="2918" y="1065"/>
                  </a:lnTo>
                  <a:lnTo>
                    <a:pt x="2953" y="1083"/>
                  </a:lnTo>
                  <a:lnTo>
                    <a:pt x="2990" y="1102"/>
                  </a:lnTo>
                  <a:lnTo>
                    <a:pt x="2990" y="1102"/>
                  </a:lnTo>
                  <a:lnTo>
                    <a:pt x="3022" y="1126"/>
                  </a:lnTo>
                  <a:lnTo>
                    <a:pt x="3057" y="1150"/>
                  </a:lnTo>
                  <a:lnTo>
                    <a:pt x="3087" y="1180"/>
                  </a:lnTo>
                  <a:lnTo>
                    <a:pt x="3113" y="1209"/>
                  </a:lnTo>
                  <a:lnTo>
                    <a:pt x="3113" y="1209"/>
                  </a:lnTo>
                  <a:lnTo>
                    <a:pt x="3137" y="1242"/>
                  </a:lnTo>
                  <a:lnTo>
                    <a:pt x="3159" y="1276"/>
                  </a:lnTo>
                  <a:lnTo>
                    <a:pt x="3159" y="1276"/>
                  </a:lnTo>
                  <a:lnTo>
                    <a:pt x="3175" y="1311"/>
                  </a:lnTo>
                  <a:lnTo>
                    <a:pt x="3175" y="1311"/>
                  </a:lnTo>
                  <a:lnTo>
                    <a:pt x="3180" y="1333"/>
                  </a:lnTo>
                  <a:lnTo>
                    <a:pt x="3180" y="1333"/>
                  </a:lnTo>
                  <a:lnTo>
                    <a:pt x="3180" y="1341"/>
                  </a:lnTo>
                  <a:lnTo>
                    <a:pt x="3183" y="1349"/>
                  </a:lnTo>
                  <a:lnTo>
                    <a:pt x="3183" y="1349"/>
                  </a:lnTo>
                  <a:lnTo>
                    <a:pt x="3183" y="1359"/>
                  </a:lnTo>
                  <a:lnTo>
                    <a:pt x="3183" y="1365"/>
                  </a:lnTo>
                  <a:lnTo>
                    <a:pt x="3183" y="1370"/>
                  </a:lnTo>
                  <a:lnTo>
                    <a:pt x="3183" y="1392"/>
                  </a:lnTo>
                  <a:lnTo>
                    <a:pt x="3186" y="1435"/>
                  </a:lnTo>
                  <a:lnTo>
                    <a:pt x="3186" y="1435"/>
                  </a:lnTo>
                  <a:lnTo>
                    <a:pt x="3186" y="1456"/>
                  </a:lnTo>
                  <a:lnTo>
                    <a:pt x="3183" y="1475"/>
                  </a:lnTo>
                  <a:lnTo>
                    <a:pt x="3183" y="1475"/>
                  </a:lnTo>
                  <a:lnTo>
                    <a:pt x="3180" y="1494"/>
                  </a:lnTo>
                  <a:lnTo>
                    <a:pt x="3175" y="1512"/>
                  </a:lnTo>
                  <a:lnTo>
                    <a:pt x="3175" y="1512"/>
                  </a:lnTo>
                  <a:lnTo>
                    <a:pt x="3167" y="1531"/>
                  </a:lnTo>
                  <a:lnTo>
                    <a:pt x="3159" y="1550"/>
                  </a:lnTo>
                  <a:lnTo>
                    <a:pt x="3159" y="1550"/>
                  </a:lnTo>
                  <a:lnTo>
                    <a:pt x="3137" y="1585"/>
                  </a:lnTo>
                  <a:lnTo>
                    <a:pt x="3137" y="1585"/>
                  </a:lnTo>
                  <a:lnTo>
                    <a:pt x="3111" y="1617"/>
                  </a:lnTo>
                  <a:lnTo>
                    <a:pt x="3081" y="1644"/>
                  </a:lnTo>
                  <a:lnTo>
                    <a:pt x="3081" y="1644"/>
                  </a:lnTo>
                  <a:lnTo>
                    <a:pt x="3049" y="1670"/>
                  </a:lnTo>
                  <a:lnTo>
                    <a:pt x="3014" y="1692"/>
                  </a:lnTo>
                  <a:lnTo>
                    <a:pt x="3014" y="1692"/>
                  </a:lnTo>
                  <a:lnTo>
                    <a:pt x="2979" y="1711"/>
                  </a:lnTo>
                  <a:lnTo>
                    <a:pt x="2939" y="1729"/>
                  </a:lnTo>
                  <a:lnTo>
                    <a:pt x="2939" y="1729"/>
                  </a:lnTo>
                  <a:lnTo>
                    <a:pt x="2901" y="1743"/>
                  </a:lnTo>
                  <a:lnTo>
                    <a:pt x="2861" y="1754"/>
                  </a:lnTo>
                  <a:lnTo>
                    <a:pt x="2818" y="1762"/>
                  </a:lnTo>
                  <a:lnTo>
                    <a:pt x="2778" y="1767"/>
                  </a:lnTo>
                  <a:lnTo>
                    <a:pt x="2770" y="1767"/>
                  </a:lnTo>
                  <a:lnTo>
                    <a:pt x="2770" y="1775"/>
                  </a:lnTo>
                  <a:lnTo>
                    <a:pt x="2770" y="1829"/>
                  </a:lnTo>
                  <a:lnTo>
                    <a:pt x="2770" y="1829"/>
                  </a:lnTo>
                  <a:lnTo>
                    <a:pt x="2770" y="1856"/>
                  </a:lnTo>
                  <a:lnTo>
                    <a:pt x="2770" y="1869"/>
                  </a:lnTo>
                  <a:lnTo>
                    <a:pt x="2770" y="1874"/>
                  </a:lnTo>
                  <a:lnTo>
                    <a:pt x="2770" y="1880"/>
                  </a:lnTo>
                  <a:lnTo>
                    <a:pt x="2767" y="1893"/>
                  </a:lnTo>
                  <a:lnTo>
                    <a:pt x="2767" y="1893"/>
                  </a:lnTo>
                  <a:lnTo>
                    <a:pt x="2765" y="1906"/>
                  </a:lnTo>
                  <a:lnTo>
                    <a:pt x="2765" y="1906"/>
                  </a:lnTo>
                  <a:lnTo>
                    <a:pt x="2757" y="1931"/>
                  </a:lnTo>
                  <a:lnTo>
                    <a:pt x="2757" y="1931"/>
                  </a:lnTo>
                  <a:lnTo>
                    <a:pt x="2751" y="1944"/>
                  </a:lnTo>
                  <a:lnTo>
                    <a:pt x="2751" y="1944"/>
                  </a:lnTo>
                  <a:lnTo>
                    <a:pt x="2746" y="1955"/>
                  </a:lnTo>
                  <a:lnTo>
                    <a:pt x="2746" y="1955"/>
                  </a:lnTo>
                  <a:lnTo>
                    <a:pt x="2735" y="1979"/>
                  </a:lnTo>
                  <a:lnTo>
                    <a:pt x="2735" y="1979"/>
                  </a:lnTo>
                  <a:lnTo>
                    <a:pt x="2727" y="1990"/>
                  </a:lnTo>
                  <a:lnTo>
                    <a:pt x="2719" y="2000"/>
                  </a:lnTo>
                  <a:lnTo>
                    <a:pt x="2714" y="2006"/>
                  </a:lnTo>
                  <a:lnTo>
                    <a:pt x="2711" y="2009"/>
                  </a:lnTo>
                  <a:lnTo>
                    <a:pt x="2700" y="2019"/>
                  </a:lnTo>
                  <a:lnTo>
                    <a:pt x="2700" y="2019"/>
                  </a:lnTo>
                  <a:lnTo>
                    <a:pt x="2682" y="2038"/>
                  </a:lnTo>
                  <a:lnTo>
                    <a:pt x="2682" y="2038"/>
                  </a:lnTo>
                  <a:lnTo>
                    <a:pt x="2660" y="2054"/>
                  </a:lnTo>
                  <a:lnTo>
                    <a:pt x="2649" y="2062"/>
                  </a:lnTo>
                  <a:lnTo>
                    <a:pt x="2639" y="2070"/>
                  </a:lnTo>
                  <a:lnTo>
                    <a:pt x="2639" y="2070"/>
                  </a:lnTo>
                  <a:lnTo>
                    <a:pt x="2617" y="2084"/>
                  </a:lnTo>
                  <a:lnTo>
                    <a:pt x="2617" y="2084"/>
                  </a:lnTo>
                  <a:lnTo>
                    <a:pt x="2593" y="2097"/>
                  </a:lnTo>
                  <a:lnTo>
                    <a:pt x="2593" y="2097"/>
                  </a:lnTo>
                  <a:lnTo>
                    <a:pt x="2569" y="2108"/>
                  </a:lnTo>
                  <a:lnTo>
                    <a:pt x="2569" y="2108"/>
                  </a:lnTo>
                  <a:lnTo>
                    <a:pt x="2593" y="2097"/>
                  </a:lnTo>
                  <a:lnTo>
                    <a:pt x="2593" y="2097"/>
                  </a:lnTo>
                  <a:lnTo>
                    <a:pt x="2617" y="2086"/>
                  </a:lnTo>
                  <a:lnTo>
                    <a:pt x="2617" y="2086"/>
                  </a:lnTo>
                  <a:lnTo>
                    <a:pt x="2641" y="2073"/>
                  </a:lnTo>
                  <a:lnTo>
                    <a:pt x="2652" y="2065"/>
                  </a:lnTo>
                  <a:lnTo>
                    <a:pt x="2663" y="2057"/>
                  </a:lnTo>
                  <a:lnTo>
                    <a:pt x="2663" y="2057"/>
                  </a:lnTo>
                  <a:lnTo>
                    <a:pt x="2684" y="2040"/>
                  </a:lnTo>
                  <a:lnTo>
                    <a:pt x="2684" y="2040"/>
                  </a:lnTo>
                  <a:lnTo>
                    <a:pt x="2706" y="2025"/>
                  </a:lnTo>
                  <a:lnTo>
                    <a:pt x="2714" y="2014"/>
                  </a:lnTo>
                  <a:lnTo>
                    <a:pt x="2719" y="2009"/>
                  </a:lnTo>
                  <a:lnTo>
                    <a:pt x="2724" y="2003"/>
                  </a:lnTo>
                  <a:lnTo>
                    <a:pt x="2732" y="1992"/>
                  </a:lnTo>
                  <a:lnTo>
                    <a:pt x="2732" y="1992"/>
                  </a:lnTo>
                  <a:lnTo>
                    <a:pt x="2741" y="1981"/>
                  </a:lnTo>
                  <a:lnTo>
                    <a:pt x="2741" y="1981"/>
                  </a:lnTo>
                  <a:lnTo>
                    <a:pt x="2754" y="1960"/>
                  </a:lnTo>
                  <a:lnTo>
                    <a:pt x="2754" y="1960"/>
                  </a:lnTo>
                  <a:lnTo>
                    <a:pt x="2762" y="1947"/>
                  </a:lnTo>
                  <a:lnTo>
                    <a:pt x="2762" y="1947"/>
                  </a:lnTo>
                  <a:lnTo>
                    <a:pt x="2767" y="1936"/>
                  </a:lnTo>
                  <a:lnTo>
                    <a:pt x="2767" y="1936"/>
                  </a:lnTo>
                  <a:lnTo>
                    <a:pt x="2776" y="1909"/>
                  </a:lnTo>
                  <a:lnTo>
                    <a:pt x="2776" y="1909"/>
                  </a:lnTo>
                  <a:lnTo>
                    <a:pt x="2778" y="1896"/>
                  </a:lnTo>
                  <a:lnTo>
                    <a:pt x="2781" y="1882"/>
                  </a:lnTo>
                  <a:lnTo>
                    <a:pt x="2781" y="1874"/>
                  </a:lnTo>
                  <a:lnTo>
                    <a:pt x="2783" y="1869"/>
                  </a:lnTo>
                  <a:lnTo>
                    <a:pt x="2783" y="1856"/>
                  </a:lnTo>
                  <a:lnTo>
                    <a:pt x="2783" y="1856"/>
                  </a:lnTo>
                  <a:lnTo>
                    <a:pt x="2783" y="1829"/>
                  </a:lnTo>
                  <a:lnTo>
                    <a:pt x="2786" y="1783"/>
                  </a:lnTo>
                  <a:lnTo>
                    <a:pt x="2786" y="1783"/>
                  </a:lnTo>
                  <a:lnTo>
                    <a:pt x="2826" y="1778"/>
                  </a:lnTo>
                  <a:lnTo>
                    <a:pt x="2866" y="1770"/>
                  </a:lnTo>
                  <a:lnTo>
                    <a:pt x="2907" y="1759"/>
                  </a:lnTo>
                  <a:lnTo>
                    <a:pt x="2947" y="1748"/>
                  </a:lnTo>
                  <a:lnTo>
                    <a:pt x="2947" y="1748"/>
                  </a:lnTo>
                  <a:lnTo>
                    <a:pt x="2987" y="1732"/>
                  </a:lnTo>
                  <a:lnTo>
                    <a:pt x="3028" y="1713"/>
                  </a:lnTo>
                  <a:lnTo>
                    <a:pt x="3028" y="1713"/>
                  </a:lnTo>
                  <a:lnTo>
                    <a:pt x="3062" y="1689"/>
                  </a:lnTo>
                  <a:lnTo>
                    <a:pt x="3097" y="1663"/>
                  </a:lnTo>
                  <a:lnTo>
                    <a:pt x="3097" y="1663"/>
                  </a:lnTo>
                  <a:lnTo>
                    <a:pt x="3132" y="1633"/>
                  </a:lnTo>
                  <a:lnTo>
                    <a:pt x="3159" y="1601"/>
                  </a:lnTo>
                  <a:lnTo>
                    <a:pt x="3159" y="1601"/>
                  </a:lnTo>
                  <a:lnTo>
                    <a:pt x="3172" y="1582"/>
                  </a:lnTo>
                  <a:lnTo>
                    <a:pt x="3183" y="1563"/>
                  </a:lnTo>
                  <a:lnTo>
                    <a:pt x="3183" y="1563"/>
                  </a:lnTo>
                  <a:lnTo>
                    <a:pt x="3194" y="1545"/>
                  </a:lnTo>
                  <a:lnTo>
                    <a:pt x="3202" y="1523"/>
                  </a:lnTo>
                  <a:lnTo>
                    <a:pt x="3202" y="1523"/>
                  </a:lnTo>
                  <a:lnTo>
                    <a:pt x="3210" y="1501"/>
                  </a:lnTo>
                  <a:lnTo>
                    <a:pt x="3212" y="1477"/>
                  </a:lnTo>
                  <a:lnTo>
                    <a:pt x="3212" y="1477"/>
                  </a:lnTo>
                  <a:lnTo>
                    <a:pt x="3215" y="1456"/>
                  </a:lnTo>
                  <a:lnTo>
                    <a:pt x="3215" y="1435"/>
                  </a:lnTo>
                  <a:lnTo>
                    <a:pt x="3218" y="1392"/>
                  </a:lnTo>
                  <a:lnTo>
                    <a:pt x="3218" y="1370"/>
                  </a:lnTo>
                  <a:lnTo>
                    <a:pt x="3218" y="1365"/>
                  </a:lnTo>
                  <a:lnTo>
                    <a:pt x="3218" y="1359"/>
                  </a:lnTo>
                </a:path>
              </a:pathLst>
            </a:custGeom>
            <a:solidFill>
              <a:schemeClr val="tx1">
                <a:lumMod val="65000"/>
                <a:lumOff val="35000"/>
              </a:schemeClr>
            </a:solidFill>
            <a:ln>
              <a:noFill/>
            </a:ln>
            <a:effectLst/>
          </p:spPr>
          <p:txBody>
            <a:bodyPr wrap="none" anchor="ctr"/>
            <a:lstStyle/>
            <a:p>
              <a:endParaRPr lang="en-US" dirty="0"/>
            </a:p>
          </p:txBody>
        </p:sp>
        <p:sp>
          <p:nvSpPr>
            <p:cNvPr id="88" name="Freeform 34"/>
            <p:cNvSpPr>
              <a:spLocks noChangeArrowheads="1"/>
            </p:cNvSpPr>
            <p:nvPr/>
          </p:nvSpPr>
          <p:spPr bwMode="gray">
            <a:xfrm>
              <a:off x="219318" y="5328339"/>
              <a:ext cx="516840" cy="354000"/>
            </a:xfrm>
            <a:custGeom>
              <a:avLst/>
              <a:gdLst>
                <a:gd name="T0" fmla="*/ 3143 w 3219"/>
                <a:gd name="T1" fmla="*/ 1185 h 2205"/>
                <a:gd name="T2" fmla="*/ 2773 w 3219"/>
                <a:gd name="T3" fmla="*/ 962 h 2205"/>
                <a:gd name="T4" fmla="*/ 2657 w 3219"/>
                <a:gd name="T5" fmla="*/ 799 h 2205"/>
                <a:gd name="T6" fmla="*/ 2539 w 3219"/>
                <a:gd name="T7" fmla="*/ 644 h 2205"/>
                <a:gd name="T8" fmla="*/ 2266 w 3219"/>
                <a:gd name="T9" fmla="*/ 450 h 2205"/>
                <a:gd name="T10" fmla="*/ 2016 w 3219"/>
                <a:gd name="T11" fmla="*/ 348 h 2205"/>
                <a:gd name="T12" fmla="*/ 1681 w 3219"/>
                <a:gd name="T13" fmla="*/ 311 h 2205"/>
                <a:gd name="T14" fmla="*/ 1427 w 3219"/>
                <a:gd name="T15" fmla="*/ 198 h 2205"/>
                <a:gd name="T16" fmla="*/ 1067 w 3219"/>
                <a:gd name="T17" fmla="*/ 35 h 2205"/>
                <a:gd name="T18" fmla="*/ 770 w 3219"/>
                <a:gd name="T19" fmla="*/ 0 h 2205"/>
                <a:gd name="T20" fmla="*/ 306 w 3219"/>
                <a:gd name="T21" fmla="*/ 177 h 2205"/>
                <a:gd name="T22" fmla="*/ 225 w 3219"/>
                <a:gd name="T23" fmla="*/ 456 h 2205"/>
                <a:gd name="T24" fmla="*/ 91 w 3219"/>
                <a:gd name="T25" fmla="*/ 574 h 2205"/>
                <a:gd name="T26" fmla="*/ 8 w 3219"/>
                <a:gd name="T27" fmla="*/ 713 h 2205"/>
                <a:gd name="T28" fmla="*/ 5 w 3219"/>
                <a:gd name="T29" fmla="*/ 858 h 2205"/>
                <a:gd name="T30" fmla="*/ 62 w 3219"/>
                <a:gd name="T31" fmla="*/ 992 h 2205"/>
                <a:gd name="T32" fmla="*/ 274 w 3219"/>
                <a:gd name="T33" fmla="*/ 1169 h 2205"/>
                <a:gd name="T34" fmla="*/ 303 w 3219"/>
                <a:gd name="T35" fmla="*/ 1322 h 2205"/>
                <a:gd name="T36" fmla="*/ 335 w 3219"/>
                <a:gd name="T37" fmla="*/ 1416 h 2205"/>
                <a:gd name="T38" fmla="*/ 499 w 3219"/>
                <a:gd name="T39" fmla="*/ 1585 h 2205"/>
                <a:gd name="T40" fmla="*/ 721 w 3219"/>
                <a:gd name="T41" fmla="*/ 1697 h 2205"/>
                <a:gd name="T42" fmla="*/ 1032 w 3219"/>
                <a:gd name="T43" fmla="*/ 1756 h 2205"/>
                <a:gd name="T44" fmla="*/ 1271 w 3219"/>
                <a:gd name="T45" fmla="*/ 1915 h 2205"/>
                <a:gd name="T46" fmla="*/ 1507 w 3219"/>
                <a:gd name="T47" fmla="*/ 2078 h 2205"/>
                <a:gd name="T48" fmla="*/ 1979 w 3219"/>
                <a:gd name="T49" fmla="*/ 2199 h 2205"/>
                <a:gd name="T50" fmla="*/ 2060 w 3219"/>
                <a:gd name="T51" fmla="*/ 2193 h 2205"/>
                <a:gd name="T52" fmla="*/ 1593 w 3219"/>
                <a:gd name="T53" fmla="*/ 2089 h 2205"/>
                <a:gd name="T54" fmla="*/ 1295 w 3219"/>
                <a:gd name="T55" fmla="*/ 1891 h 2205"/>
                <a:gd name="T56" fmla="*/ 1070 w 3219"/>
                <a:gd name="T57" fmla="*/ 1719 h 2205"/>
                <a:gd name="T58" fmla="*/ 802 w 3219"/>
                <a:gd name="T59" fmla="*/ 1673 h 2205"/>
                <a:gd name="T60" fmla="*/ 542 w 3219"/>
                <a:gd name="T61" fmla="*/ 1555 h 2205"/>
                <a:gd name="T62" fmla="*/ 389 w 3219"/>
                <a:gd name="T63" fmla="*/ 1402 h 2205"/>
                <a:gd name="T64" fmla="*/ 373 w 3219"/>
                <a:gd name="T65" fmla="*/ 1231 h 2205"/>
                <a:gd name="T66" fmla="*/ 279 w 3219"/>
                <a:gd name="T67" fmla="*/ 1105 h 2205"/>
                <a:gd name="T68" fmla="*/ 97 w 3219"/>
                <a:gd name="T69" fmla="*/ 936 h 2205"/>
                <a:gd name="T70" fmla="*/ 64 w 3219"/>
                <a:gd name="T71" fmla="*/ 834 h 2205"/>
                <a:gd name="T72" fmla="*/ 91 w 3219"/>
                <a:gd name="T73" fmla="*/ 668 h 2205"/>
                <a:gd name="T74" fmla="*/ 198 w 3219"/>
                <a:gd name="T75" fmla="*/ 576 h 2205"/>
                <a:gd name="T76" fmla="*/ 290 w 3219"/>
                <a:gd name="T77" fmla="*/ 461 h 2205"/>
                <a:gd name="T78" fmla="*/ 303 w 3219"/>
                <a:gd name="T79" fmla="*/ 289 h 2205"/>
                <a:gd name="T80" fmla="*/ 633 w 3219"/>
                <a:gd name="T81" fmla="*/ 80 h 2205"/>
                <a:gd name="T82" fmla="*/ 982 w 3219"/>
                <a:gd name="T83" fmla="*/ 83 h 2205"/>
                <a:gd name="T84" fmla="*/ 1311 w 3219"/>
                <a:gd name="T85" fmla="*/ 201 h 2205"/>
                <a:gd name="T86" fmla="*/ 1558 w 3219"/>
                <a:gd name="T87" fmla="*/ 386 h 2205"/>
                <a:gd name="T88" fmla="*/ 1939 w 3219"/>
                <a:gd name="T89" fmla="*/ 391 h 2205"/>
                <a:gd name="T90" fmla="*/ 2161 w 3219"/>
                <a:gd name="T91" fmla="*/ 461 h 2205"/>
                <a:gd name="T92" fmla="*/ 2440 w 3219"/>
                <a:gd name="T93" fmla="*/ 625 h 2205"/>
                <a:gd name="T94" fmla="*/ 2607 w 3219"/>
                <a:gd name="T95" fmla="*/ 812 h 2205"/>
                <a:gd name="T96" fmla="*/ 2660 w 3219"/>
                <a:gd name="T97" fmla="*/ 968 h 2205"/>
                <a:gd name="T98" fmla="*/ 2990 w 3219"/>
                <a:gd name="T99" fmla="*/ 1102 h 2205"/>
                <a:gd name="T100" fmla="*/ 3180 w 3219"/>
                <a:gd name="T101" fmla="*/ 1341 h 2205"/>
                <a:gd name="T102" fmla="*/ 3175 w 3219"/>
                <a:gd name="T103" fmla="*/ 1512 h 2205"/>
                <a:gd name="T104" fmla="*/ 2939 w 3219"/>
                <a:gd name="T105" fmla="*/ 1729 h 2205"/>
                <a:gd name="T106" fmla="*/ 2767 w 3219"/>
                <a:gd name="T107" fmla="*/ 1893 h 2205"/>
                <a:gd name="T108" fmla="*/ 2711 w 3219"/>
                <a:gd name="T109" fmla="*/ 2009 h 2205"/>
                <a:gd name="T110" fmla="*/ 2569 w 3219"/>
                <a:gd name="T111" fmla="*/ 2108 h 2205"/>
                <a:gd name="T112" fmla="*/ 2724 w 3219"/>
                <a:gd name="T113" fmla="*/ 2003 h 2205"/>
                <a:gd name="T114" fmla="*/ 2781 w 3219"/>
                <a:gd name="T115" fmla="*/ 1882 h 2205"/>
                <a:gd name="T116" fmla="*/ 3028 w 3219"/>
                <a:gd name="T117" fmla="*/ 1713 h 2205"/>
                <a:gd name="T118" fmla="*/ 3210 w 3219"/>
                <a:gd name="T119" fmla="*/ 1501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19" h="2205">
                  <a:moveTo>
                    <a:pt x="3218" y="1359"/>
                  </a:moveTo>
                  <a:lnTo>
                    <a:pt x="3218" y="1359"/>
                  </a:lnTo>
                  <a:lnTo>
                    <a:pt x="3215" y="1349"/>
                  </a:lnTo>
                  <a:lnTo>
                    <a:pt x="3215" y="1335"/>
                  </a:lnTo>
                  <a:lnTo>
                    <a:pt x="3215" y="1335"/>
                  </a:lnTo>
                  <a:lnTo>
                    <a:pt x="3212" y="1325"/>
                  </a:lnTo>
                  <a:lnTo>
                    <a:pt x="3212" y="1325"/>
                  </a:lnTo>
                  <a:lnTo>
                    <a:pt x="3207" y="1303"/>
                  </a:lnTo>
                  <a:lnTo>
                    <a:pt x="3207" y="1303"/>
                  </a:lnTo>
                  <a:lnTo>
                    <a:pt x="3199" y="1282"/>
                  </a:lnTo>
                  <a:lnTo>
                    <a:pt x="3191" y="1260"/>
                  </a:lnTo>
                  <a:lnTo>
                    <a:pt x="3191" y="1260"/>
                  </a:lnTo>
                  <a:lnTo>
                    <a:pt x="3170" y="1220"/>
                  </a:lnTo>
                  <a:lnTo>
                    <a:pt x="3143" y="1185"/>
                  </a:lnTo>
                  <a:lnTo>
                    <a:pt x="3143" y="1185"/>
                  </a:lnTo>
                  <a:lnTo>
                    <a:pt x="3113" y="1153"/>
                  </a:lnTo>
                  <a:lnTo>
                    <a:pt x="3081" y="1121"/>
                  </a:lnTo>
                  <a:lnTo>
                    <a:pt x="3046" y="1094"/>
                  </a:lnTo>
                  <a:lnTo>
                    <a:pt x="3011" y="1070"/>
                  </a:lnTo>
                  <a:lnTo>
                    <a:pt x="3011" y="1070"/>
                  </a:lnTo>
                  <a:lnTo>
                    <a:pt x="2974" y="1046"/>
                  </a:lnTo>
                  <a:lnTo>
                    <a:pt x="2936" y="1024"/>
                  </a:lnTo>
                  <a:lnTo>
                    <a:pt x="2936" y="1024"/>
                  </a:lnTo>
                  <a:lnTo>
                    <a:pt x="2896" y="1005"/>
                  </a:lnTo>
                  <a:lnTo>
                    <a:pt x="2856" y="990"/>
                  </a:lnTo>
                  <a:lnTo>
                    <a:pt x="2856" y="990"/>
                  </a:lnTo>
                  <a:lnTo>
                    <a:pt x="2816" y="976"/>
                  </a:lnTo>
                  <a:lnTo>
                    <a:pt x="2773" y="962"/>
                  </a:lnTo>
                  <a:lnTo>
                    <a:pt x="2773" y="962"/>
                  </a:lnTo>
                  <a:lnTo>
                    <a:pt x="2706" y="946"/>
                  </a:lnTo>
                  <a:lnTo>
                    <a:pt x="2703" y="941"/>
                  </a:lnTo>
                  <a:lnTo>
                    <a:pt x="2700" y="928"/>
                  </a:lnTo>
                  <a:lnTo>
                    <a:pt x="2700" y="917"/>
                  </a:lnTo>
                  <a:lnTo>
                    <a:pt x="2700" y="917"/>
                  </a:lnTo>
                  <a:lnTo>
                    <a:pt x="2695" y="896"/>
                  </a:lnTo>
                  <a:lnTo>
                    <a:pt x="2687" y="874"/>
                  </a:lnTo>
                  <a:lnTo>
                    <a:pt x="2687" y="874"/>
                  </a:lnTo>
                  <a:lnTo>
                    <a:pt x="2684" y="863"/>
                  </a:lnTo>
                  <a:lnTo>
                    <a:pt x="2679" y="850"/>
                  </a:lnTo>
                  <a:lnTo>
                    <a:pt x="2671" y="828"/>
                  </a:lnTo>
                  <a:lnTo>
                    <a:pt x="2660" y="810"/>
                  </a:lnTo>
                  <a:lnTo>
                    <a:pt x="2657" y="799"/>
                  </a:lnTo>
                  <a:lnTo>
                    <a:pt x="2657" y="799"/>
                  </a:lnTo>
                  <a:lnTo>
                    <a:pt x="2649" y="788"/>
                  </a:lnTo>
                  <a:lnTo>
                    <a:pt x="2639" y="769"/>
                  </a:lnTo>
                  <a:lnTo>
                    <a:pt x="2639" y="769"/>
                  </a:lnTo>
                  <a:lnTo>
                    <a:pt x="2628" y="748"/>
                  </a:lnTo>
                  <a:lnTo>
                    <a:pt x="2628" y="748"/>
                  </a:lnTo>
                  <a:lnTo>
                    <a:pt x="2614" y="729"/>
                  </a:lnTo>
                  <a:lnTo>
                    <a:pt x="2601" y="710"/>
                  </a:lnTo>
                  <a:lnTo>
                    <a:pt x="2601" y="710"/>
                  </a:lnTo>
                  <a:lnTo>
                    <a:pt x="2572" y="675"/>
                  </a:lnTo>
                  <a:lnTo>
                    <a:pt x="2572" y="675"/>
                  </a:lnTo>
                  <a:lnTo>
                    <a:pt x="2555" y="660"/>
                  </a:lnTo>
                  <a:lnTo>
                    <a:pt x="2539" y="644"/>
                  </a:lnTo>
                  <a:lnTo>
                    <a:pt x="2539" y="644"/>
                  </a:lnTo>
                  <a:lnTo>
                    <a:pt x="2507" y="614"/>
                  </a:lnTo>
                  <a:lnTo>
                    <a:pt x="2507" y="614"/>
                  </a:lnTo>
                  <a:lnTo>
                    <a:pt x="2472" y="585"/>
                  </a:lnTo>
                  <a:lnTo>
                    <a:pt x="2472" y="585"/>
                  </a:lnTo>
                  <a:lnTo>
                    <a:pt x="2456" y="568"/>
                  </a:lnTo>
                  <a:lnTo>
                    <a:pt x="2438" y="558"/>
                  </a:lnTo>
                  <a:lnTo>
                    <a:pt x="2438" y="558"/>
                  </a:lnTo>
                  <a:lnTo>
                    <a:pt x="2400" y="531"/>
                  </a:lnTo>
                  <a:lnTo>
                    <a:pt x="2400" y="531"/>
                  </a:lnTo>
                  <a:lnTo>
                    <a:pt x="2362" y="507"/>
                  </a:lnTo>
                  <a:lnTo>
                    <a:pt x="2325" y="482"/>
                  </a:lnTo>
                  <a:lnTo>
                    <a:pt x="2325" y="482"/>
                  </a:lnTo>
                  <a:lnTo>
                    <a:pt x="2285" y="461"/>
                  </a:lnTo>
                  <a:lnTo>
                    <a:pt x="2266" y="450"/>
                  </a:lnTo>
                  <a:lnTo>
                    <a:pt x="2255" y="445"/>
                  </a:lnTo>
                  <a:lnTo>
                    <a:pt x="2247" y="440"/>
                  </a:lnTo>
                  <a:lnTo>
                    <a:pt x="2207" y="421"/>
                  </a:lnTo>
                  <a:lnTo>
                    <a:pt x="2207" y="421"/>
                  </a:lnTo>
                  <a:lnTo>
                    <a:pt x="2185" y="410"/>
                  </a:lnTo>
                  <a:lnTo>
                    <a:pt x="2167" y="402"/>
                  </a:lnTo>
                  <a:lnTo>
                    <a:pt x="2145" y="391"/>
                  </a:lnTo>
                  <a:lnTo>
                    <a:pt x="2145" y="391"/>
                  </a:lnTo>
                  <a:lnTo>
                    <a:pt x="2124" y="383"/>
                  </a:lnTo>
                  <a:lnTo>
                    <a:pt x="2124" y="383"/>
                  </a:lnTo>
                  <a:lnTo>
                    <a:pt x="2081" y="370"/>
                  </a:lnTo>
                  <a:lnTo>
                    <a:pt x="2038" y="357"/>
                  </a:lnTo>
                  <a:lnTo>
                    <a:pt x="2038" y="357"/>
                  </a:lnTo>
                  <a:lnTo>
                    <a:pt x="2016" y="348"/>
                  </a:lnTo>
                  <a:lnTo>
                    <a:pt x="1995" y="343"/>
                  </a:lnTo>
                  <a:lnTo>
                    <a:pt x="1995" y="343"/>
                  </a:lnTo>
                  <a:lnTo>
                    <a:pt x="1974" y="338"/>
                  </a:lnTo>
                  <a:lnTo>
                    <a:pt x="1952" y="332"/>
                  </a:lnTo>
                  <a:lnTo>
                    <a:pt x="1952" y="332"/>
                  </a:lnTo>
                  <a:lnTo>
                    <a:pt x="1907" y="324"/>
                  </a:lnTo>
                  <a:lnTo>
                    <a:pt x="1907" y="324"/>
                  </a:lnTo>
                  <a:lnTo>
                    <a:pt x="1861" y="319"/>
                  </a:lnTo>
                  <a:lnTo>
                    <a:pt x="1818" y="314"/>
                  </a:lnTo>
                  <a:lnTo>
                    <a:pt x="1818" y="314"/>
                  </a:lnTo>
                  <a:lnTo>
                    <a:pt x="1773" y="311"/>
                  </a:lnTo>
                  <a:lnTo>
                    <a:pt x="1727" y="311"/>
                  </a:lnTo>
                  <a:lnTo>
                    <a:pt x="1727" y="311"/>
                  </a:lnTo>
                  <a:lnTo>
                    <a:pt x="1681" y="311"/>
                  </a:lnTo>
                  <a:lnTo>
                    <a:pt x="1681" y="311"/>
                  </a:lnTo>
                  <a:lnTo>
                    <a:pt x="1639" y="314"/>
                  </a:lnTo>
                  <a:lnTo>
                    <a:pt x="1639" y="314"/>
                  </a:lnTo>
                  <a:lnTo>
                    <a:pt x="1566" y="322"/>
                  </a:lnTo>
                  <a:lnTo>
                    <a:pt x="1561" y="316"/>
                  </a:lnTo>
                  <a:lnTo>
                    <a:pt x="1553" y="305"/>
                  </a:lnTo>
                  <a:lnTo>
                    <a:pt x="1542" y="298"/>
                  </a:lnTo>
                  <a:lnTo>
                    <a:pt x="1526" y="279"/>
                  </a:lnTo>
                  <a:lnTo>
                    <a:pt x="1526" y="279"/>
                  </a:lnTo>
                  <a:lnTo>
                    <a:pt x="1507" y="263"/>
                  </a:lnTo>
                  <a:lnTo>
                    <a:pt x="1507" y="263"/>
                  </a:lnTo>
                  <a:lnTo>
                    <a:pt x="1467" y="230"/>
                  </a:lnTo>
                  <a:lnTo>
                    <a:pt x="1427" y="198"/>
                  </a:lnTo>
                  <a:lnTo>
                    <a:pt x="1427" y="198"/>
                  </a:lnTo>
                  <a:lnTo>
                    <a:pt x="1387" y="171"/>
                  </a:lnTo>
                  <a:lnTo>
                    <a:pt x="1387" y="171"/>
                  </a:lnTo>
                  <a:lnTo>
                    <a:pt x="1344" y="147"/>
                  </a:lnTo>
                  <a:lnTo>
                    <a:pt x="1344" y="147"/>
                  </a:lnTo>
                  <a:lnTo>
                    <a:pt x="1298" y="123"/>
                  </a:lnTo>
                  <a:lnTo>
                    <a:pt x="1298" y="123"/>
                  </a:lnTo>
                  <a:lnTo>
                    <a:pt x="1255" y="102"/>
                  </a:lnTo>
                  <a:lnTo>
                    <a:pt x="1255" y="102"/>
                  </a:lnTo>
                  <a:lnTo>
                    <a:pt x="1210" y="83"/>
                  </a:lnTo>
                  <a:lnTo>
                    <a:pt x="1210" y="83"/>
                  </a:lnTo>
                  <a:lnTo>
                    <a:pt x="1161" y="64"/>
                  </a:lnTo>
                  <a:lnTo>
                    <a:pt x="1161" y="64"/>
                  </a:lnTo>
                  <a:lnTo>
                    <a:pt x="1116" y="48"/>
                  </a:lnTo>
                  <a:lnTo>
                    <a:pt x="1067" y="35"/>
                  </a:lnTo>
                  <a:lnTo>
                    <a:pt x="1067" y="35"/>
                  </a:lnTo>
                  <a:lnTo>
                    <a:pt x="1019" y="24"/>
                  </a:lnTo>
                  <a:lnTo>
                    <a:pt x="995" y="19"/>
                  </a:lnTo>
                  <a:lnTo>
                    <a:pt x="968" y="16"/>
                  </a:lnTo>
                  <a:lnTo>
                    <a:pt x="968" y="16"/>
                  </a:lnTo>
                  <a:lnTo>
                    <a:pt x="920" y="8"/>
                  </a:lnTo>
                  <a:lnTo>
                    <a:pt x="920" y="8"/>
                  </a:lnTo>
                  <a:lnTo>
                    <a:pt x="869" y="2"/>
                  </a:lnTo>
                  <a:lnTo>
                    <a:pt x="869" y="2"/>
                  </a:lnTo>
                  <a:lnTo>
                    <a:pt x="845" y="0"/>
                  </a:lnTo>
                  <a:lnTo>
                    <a:pt x="821" y="0"/>
                  </a:lnTo>
                  <a:lnTo>
                    <a:pt x="794" y="0"/>
                  </a:lnTo>
                  <a:lnTo>
                    <a:pt x="770" y="0"/>
                  </a:lnTo>
                  <a:lnTo>
                    <a:pt x="770" y="0"/>
                  </a:lnTo>
                  <a:lnTo>
                    <a:pt x="719" y="2"/>
                  </a:lnTo>
                  <a:lnTo>
                    <a:pt x="671" y="8"/>
                  </a:lnTo>
                  <a:lnTo>
                    <a:pt x="671" y="8"/>
                  </a:lnTo>
                  <a:lnTo>
                    <a:pt x="619" y="16"/>
                  </a:lnTo>
                  <a:lnTo>
                    <a:pt x="571" y="29"/>
                  </a:lnTo>
                  <a:lnTo>
                    <a:pt x="523" y="43"/>
                  </a:lnTo>
                  <a:lnTo>
                    <a:pt x="475" y="61"/>
                  </a:lnTo>
                  <a:lnTo>
                    <a:pt x="475" y="61"/>
                  </a:lnTo>
                  <a:lnTo>
                    <a:pt x="429" y="83"/>
                  </a:lnTo>
                  <a:lnTo>
                    <a:pt x="386" y="110"/>
                  </a:lnTo>
                  <a:lnTo>
                    <a:pt x="386" y="110"/>
                  </a:lnTo>
                  <a:lnTo>
                    <a:pt x="343" y="139"/>
                  </a:lnTo>
                  <a:lnTo>
                    <a:pt x="325" y="158"/>
                  </a:lnTo>
                  <a:lnTo>
                    <a:pt x="306" y="177"/>
                  </a:lnTo>
                  <a:lnTo>
                    <a:pt x="306" y="177"/>
                  </a:lnTo>
                  <a:lnTo>
                    <a:pt x="287" y="195"/>
                  </a:lnTo>
                  <a:lnTo>
                    <a:pt x="271" y="217"/>
                  </a:lnTo>
                  <a:lnTo>
                    <a:pt x="257" y="241"/>
                  </a:lnTo>
                  <a:lnTo>
                    <a:pt x="244" y="265"/>
                  </a:lnTo>
                  <a:lnTo>
                    <a:pt x="244" y="265"/>
                  </a:lnTo>
                  <a:lnTo>
                    <a:pt x="236" y="292"/>
                  </a:lnTo>
                  <a:lnTo>
                    <a:pt x="231" y="316"/>
                  </a:lnTo>
                  <a:lnTo>
                    <a:pt x="225" y="343"/>
                  </a:lnTo>
                  <a:lnTo>
                    <a:pt x="225" y="373"/>
                  </a:lnTo>
                  <a:lnTo>
                    <a:pt x="225" y="373"/>
                  </a:lnTo>
                  <a:lnTo>
                    <a:pt x="225" y="445"/>
                  </a:lnTo>
                  <a:lnTo>
                    <a:pt x="225" y="456"/>
                  </a:lnTo>
                  <a:lnTo>
                    <a:pt x="225" y="456"/>
                  </a:lnTo>
                  <a:lnTo>
                    <a:pt x="225" y="466"/>
                  </a:lnTo>
                  <a:lnTo>
                    <a:pt x="225" y="466"/>
                  </a:lnTo>
                  <a:lnTo>
                    <a:pt x="228" y="488"/>
                  </a:lnTo>
                  <a:lnTo>
                    <a:pt x="228" y="488"/>
                  </a:lnTo>
                  <a:lnTo>
                    <a:pt x="231" y="496"/>
                  </a:lnTo>
                  <a:lnTo>
                    <a:pt x="231" y="496"/>
                  </a:lnTo>
                  <a:lnTo>
                    <a:pt x="201" y="507"/>
                  </a:lnTo>
                  <a:lnTo>
                    <a:pt x="201" y="507"/>
                  </a:lnTo>
                  <a:lnTo>
                    <a:pt x="172" y="520"/>
                  </a:lnTo>
                  <a:lnTo>
                    <a:pt x="145" y="533"/>
                  </a:lnTo>
                  <a:lnTo>
                    <a:pt x="145" y="533"/>
                  </a:lnTo>
                  <a:lnTo>
                    <a:pt x="115" y="552"/>
                  </a:lnTo>
                  <a:lnTo>
                    <a:pt x="105" y="563"/>
                  </a:lnTo>
                  <a:lnTo>
                    <a:pt x="91" y="574"/>
                  </a:lnTo>
                  <a:lnTo>
                    <a:pt x="91" y="574"/>
                  </a:lnTo>
                  <a:lnTo>
                    <a:pt x="78" y="585"/>
                  </a:lnTo>
                  <a:lnTo>
                    <a:pt x="67" y="595"/>
                  </a:lnTo>
                  <a:lnTo>
                    <a:pt x="62" y="603"/>
                  </a:lnTo>
                  <a:lnTo>
                    <a:pt x="62" y="603"/>
                  </a:lnTo>
                  <a:lnTo>
                    <a:pt x="56" y="609"/>
                  </a:lnTo>
                  <a:lnTo>
                    <a:pt x="46" y="622"/>
                  </a:lnTo>
                  <a:lnTo>
                    <a:pt x="46" y="622"/>
                  </a:lnTo>
                  <a:lnTo>
                    <a:pt x="38" y="635"/>
                  </a:lnTo>
                  <a:lnTo>
                    <a:pt x="30" y="651"/>
                  </a:lnTo>
                  <a:lnTo>
                    <a:pt x="30" y="651"/>
                  </a:lnTo>
                  <a:lnTo>
                    <a:pt x="16" y="681"/>
                  </a:lnTo>
                  <a:lnTo>
                    <a:pt x="16" y="681"/>
                  </a:lnTo>
                  <a:lnTo>
                    <a:pt x="8" y="713"/>
                  </a:lnTo>
                  <a:lnTo>
                    <a:pt x="8" y="713"/>
                  </a:lnTo>
                  <a:lnTo>
                    <a:pt x="3" y="745"/>
                  </a:lnTo>
                  <a:lnTo>
                    <a:pt x="0" y="778"/>
                  </a:lnTo>
                  <a:lnTo>
                    <a:pt x="0" y="778"/>
                  </a:lnTo>
                  <a:lnTo>
                    <a:pt x="0" y="810"/>
                  </a:lnTo>
                  <a:lnTo>
                    <a:pt x="0" y="810"/>
                  </a:lnTo>
                  <a:lnTo>
                    <a:pt x="0" y="818"/>
                  </a:lnTo>
                  <a:lnTo>
                    <a:pt x="3" y="826"/>
                  </a:lnTo>
                  <a:lnTo>
                    <a:pt x="3" y="842"/>
                  </a:lnTo>
                  <a:lnTo>
                    <a:pt x="5" y="850"/>
                  </a:lnTo>
                  <a:lnTo>
                    <a:pt x="5" y="855"/>
                  </a:lnTo>
                  <a:lnTo>
                    <a:pt x="5" y="855"/>
                  </a:lnTo>
                  <a:lnTo>
                    <a:pt x="5" y="858"/>
                  </a:lnTo>
                  <a:lnTo>
                    <a:pt x="5" y="858"/>
                  </a:lnTo>
                  <a:lnTo>
                    <a:pt x="5" y="858"/>
                  </a:lnTo>
                  <a:lnTo>
                    <a:pt x="8" y="874"/>
                  </a:lnTo>
                  <a:lnTo>
                    <a:pt x="11" y="882"/>
                  </a:lnTo>
                  <a:lnTo>
                    <a:pt x="14" y="890"/>
                  </a:lnTo>
                  <a:lnTo>
                    <a:pt x="19" y="906"/>
                  </a:lnTo>
                  <a:lnTo>
                    <a:pt x="19" y="906"/>
                  </a:lnTo>
                  <a:lnTo>
                    <a:pt x="24" y="920"/>
                  </a:lnTo>
                  <a:lnTo>
                    <a:pt x="24" y="920"/>
                  </a:lnTo>
                  <a:lnTo>
                    <a:pt x="30" y="936"/>
                  </a:lnTo>
                  <a:lnTo>
                    <a:pt x="30" y="936"/>
                  </a:lnTo>
                  <a:lnTo>
                    <a:pt x="46" y="965"/>
                  </a:lnTo>
                  <a:lnTo>
                    <a:pt x="54" y="979"/>
                  </a:lnTo>
                  <a:lnTo>
                    <a:pt x="62" y="992"/>
                  </a:lnTo>
                  <a:lnTo>
                    <a:pt x="62" y="992"/>
                  </a:lnTo>
                  <a:lnTo>
                    <a:pt x="80" y="1016"/>
                  </a:lnTo>
                  <a:lnTo>
                    <a:pt x="80" y="1016"/>
                  </a:lnTo>
                  <a:lnTo>
                    <a:pt x="102" y="1040"/>
                  </a:lnTo>
                  <a:lnTo>
                    <a:pt x="102" y="1040"/>
                  </a:lnTo>
                  <a:lnTo>
                    <a:pt x="126" y="1062"/>
                  </a:lnTo>
                  <a:lnTo>
                    <a:pt x="148" y="1083"/>
                  </a:lnTo>
                  <a:lnTo>
                    <a:pt x="148" y="1083"/>
                  </a:lnTo>
                  <a:lnTo>
                    <a:pt x="172" y="1102"/>
                  </a:lnTo>
                  <a:lnTo>
                    <a:pt x="172" y="1102"/>
                  </a:lnTo>
                  <a:lnTo>
                    <a:pt x="196" y="1121"/>
                  </a:lnTo>
                  <a:lnTo>
                    <a:pt x="196" y="1121"/>
                  </a:lnTo>
                  <a:lnTo>
                    <a:pt x="247" y="1153"/>
                  </a:lnTo>
                  <a:lnTo>
                    <a:pt x="274" y="1169"/>
                  </a:lnTo>
                  <a:lnTo>
                    <a:pt x="274" y="1169"/>
                  </a:lnTo>
                  <a:lnTo>
                    <a:pt x="300" y="1185"/>
                  </a:lnTo>
                  <a:lnTo>
                    <a:pt x="300" y="1185"/>
                  </a:lnTo>
                  <a:lnTo>
                    <a:pt x="327" y="1199"/>
                  </a:lnTo>
                  <a:lnTo>
                    <a:pt x="327" y="1199"/>
                  </a:lnTo>
                  <a:lnTo>
                    <a:pt x="325" y="1207"/>
                  </a:lnTo>
                  <a:lnTo>
                    <a:pt x="325" y="1207"/>
                  </a:lnTo>
                  <a:lnTo>
                    <a:pt x="316" y="1225"/>
                  </a:lnTo>
                  <a:lnTo>
                    <a:pt x="311" y="1244"/>
                  </a:lnTo>
                  <a:lnTo>
                    <a:pt x="311" y="1244"/>
                  </a:lnTo>
                  <a:lnTo>
                    <a:pt x="306" y="1263"/>
                  </a:lnTo>
                  <a:lnTo>
                    <a:pt x="303" y="1282"/>
                  </a:lnTo>
                  <a:lnTo>
                    <a:pt x="303" y="1303"/>
                  </a:lnTo>
                  <a:lnTo>
                    <a:pt x="303" y="1322"/>
                  </a:lnTo>
                  <a:lnTo>
                    <a:pt x="303" y="1322"/>
                  </a:lnTo>
                  <a:lnTo>
                    <a:pt x="306" y="1341"/>
                  </a:lnTo>
                  <a:lnTo>
                    <a:pt x="306" y="1341"/>
                  </a:lnTo>
                  <a:lnTo>
                    <a:pt x="311" y="1362"/>
                  </a:lnTo>
                  <a:lnTo>
                    <a:pt x="316" y="1381"/>
                  </a:lnTo>
                  <a:lnTo>
                    <a:pt x="316" y="1381"/>
                  </a:lnTo>
                  <a:lnTo>
                    <a:pt x="325" y="1397"/>
                  </a:lnTo>
                  <a:lnTo>
                    <a:pt x="330" y="1408"/>
                  </a:lnTo>
                  <a:lnTo>
                    <a:pt x="330" y="1408"/>
                  </a:lnTo>
                  <a:lnTo>
                    <a:pt x="330" y="1408"/>
                  </a:lnTo>
                  <a:lnTo>
                    <a:pt x="330" y="1408"/>
                  </a:lnTo>
                  <a:lnTo>
                    <a:pt x="330" y="1411"/>
                  </a:lnTo>
                  <a:lnTo>
                    <a:pt x="333" y="1411"/>
                  </a:lnTo>
                  <a:lnTo>
                    <a:pt x="335" y="1416"/>
                  </a:lnTo>
                  <a:lnTo>
                    <a:pt x="335" y="1416"/>
                  </a:lnTo>
                  <a:lnTo>
                    <a:pt x="343" y="1429"/>
                  </a:lnTo>
                  <a:lnTo>
                    <a:pt x="343" y="1429"/>
                  </a:lnTo>
                  <a:lnTo>
                    <a:pt x="365" y="1461"/>
                  </a:lnTo>
                  <a:lnTo>
                    <a:pt x="378" y="1475"/>
                  </a:lnTo>
                  <a:lnTo>
                    <a:pt x="378" y="1475"/>
                  </a:lnTo>
                  <a:lnTo>
                    <a:pt x="389" y="1488"/>
                  </a:lnTo>
                  <a:lnTo>
                    <a:pt x="389" y="1488"/>
                  </a:lnTo>
                  <a:lnTo>
                    <a:pt x="416" y="1515"/>
                  </a:lnTo>
                  <a:lnTo>
                    <a:pt x="426" y="1529"/>
                  </a:lnTo>
                  <a:lnTo>
                    <a:pt x="426" y="1529"/>
                  </a:lnTo>
                  <a:lnTo>
                    <a:pt x="440" y="1539"/>
                  </a:lnTo>
                  <a:lnTo>
                    <a:pt x="469" y="1563"/>
                  </a:lnTo>
                  <a:lnTo>
                    <a:pt x="469" y="1563"/>
                  </a:lnTo>
                  <a:lnTo>
                    <a:pt x="499" y="1585"/>
                  </a:lnTo>
                  <a:lnTo>
                    <a:pt x="499" y="1585"/>
                  </a:lnTo>
                  <a:lnTo>
                    <a:pt x="512" y="1595"/>
                  </a:lnTo>
                  <a:lnTo>
                    <a:pt x="528" y="1604"/>
                  </a:lnTo>
                  <a:lnTo>
                    <a:pt x="528" y="1604"/>
                  </a:lnTo>
                  <a:lnTo>
                    <a:pt x="558" y="1622"/>
                  </a:lnTo>
                  <a:lnTo>
                    <a:pt x="590" y="1641"/>
                  </a:lnTo>
                  <a:lnTo>
                    <a:pt x="606" y="1649"/>
                  </a:lnTo>
                  <a:lnTo>
                    <a:pt x="606" y="1649"/>
                  </a:lnTo>
                  <a:lnTo>
                    <a:pt x="622" y="1657"/>
                  </a:lnTo>
                  <a:lnTo>
                    <a:pt x="654" y="1670"/>
                  </a:lnTo>
                  <a:lnTo>
                    <a:pt x="654" y="1670"/>
                  </a:lnTo>
                  <a:lnTo>
                    <a:pt x="687" y="1684"/>
                  </a:lnTo>
                  <a:lnTo>
                    <a:pt x="721" y="1697"/>
                  </a:lnTo>
                  <a:lnTo>
                    <a:pt x="721" y="1697"/>
                  </a:lnTo>
                  <a:lnTo>
                    <a:pt x="789" y="1719"/>
                  </a:lnTo>
                  <a:lnTo>
                    <a:pt x="789" y="1719"/>
                  </a:lnTo>
                  <a:lnTo>
                    <a:pt x="807" y="1722"/>
                  </a:lnTo>
                  <a:lnTo>
                    <a:pt x="823" y="1727"/>
                  </a:lnTo>
                  <a:lnTo>
                    <a:pt x="858" y="1732"/>
                  </a:lnTo>
                  <a:lnTo>
                    <a:pt x="858" y="1732"/>
                  </a:lnTo>
                  <a:lnTo>
                    <a:pt x="893" y="1740"/>
                  </a:lnTo>
                  <a:lnTo>
                    <a:pt x="928" y="1746"/>
                  </a:lnTo>
                  <a:lnTo>
                    <a:pt x="947" y="1748"/>
                  </a:lnTo>
                  <a:lnTo>
                    <a:pt x="955" y="1748"/>
                  </a:lnTo>
                  <a:lnTo>
                    <a:pt x="963" y="1751"/>
                  </a:lnTo>
                  <a:lnTo>
                    <a:pt x="998" y="1754"/>
                  </a:lnTo>
                  <a:lnTo>
                    <a:pt x="998" y="1754"/>
                  </a:lnTo>
                  <a:lnTo>
                    <a:pt x="1032" y="1756"/>
                  </a:lnTo>
                  <a:lnTo>
                    <a:pt x="1070" y="1759"/>
                  </a:lnTo>
                  <a:lnTo>
                    <a:pt x="1121" y="1759"/>
                  </a:lnTo>
                  <a:lnTo>
                    <a:pt x="1121" y="1762"/>
                  </a:lnTo>
                  <a:lnTo>
                    <a:pt x="1140" y="1762"/>
                  </a:lnTo>
                  <a:lnTo>
                    <a:pt x="1148" y="1762"/>
                  </a:lnTo>
                  <a:lnTo>
                    <a:pt x="1164" y="1788"/>
                  </a:lnTo>
                  <a:lnTo>
                    <a:pt x="1164" y="1788"/>
                  </a:lnTo>
                  <a:lnTo>
                    <a:pt x="1191" y="1821"/>
                  </a:lnTo>
                  <a:lnTo>
                    <a:pt x="1191" y="1821"/>
                  </a:lnTo>
                  <a:lnTo>
                    <a:pt x="1215" y="1853"/>
                  </a:lnTo>
                  <a:lnTo>
                    <a:pt x="1215" y="1853"/>
                  </a:lnTo>
                  <a:lnTo>
                    <a:pt x="1242" y="1885"/>
                  </a:lnTo>
                  <a:lnTo>
                    <a:pt x="1242" y="1885"/>
                  </a:lnTo>
                  <a:lnTo>
                    <a:pt x="1271" y="1915"/>
                  </a:lnTo>
                  <a:lnTo>
                    <a:pt x="1271" y="1915"/>
                  </a:lnTo>
                  <a:lnTo>
                    <a:pt x="1303" y="1941"/>
                  </a:lnTo>
                  <a:lnTo>
                    <a:pt x="1303" y="1941"/>
                  </a:lnTo>
                  <a:lnTo>
                    <a:pt x="1333" y="1968"/>
                  </a:lnTo>
                  <a:lnTo>
                    <a:pt x="1333" y="1968"/>
                  </a:lnTo>
                  <a:lnTo>
                    <a:pt x="1368" y="1992"/>
                  </a:lnTo>
                  <a:lnTo>
                    <a:pt x="1368" y="1992"/>
                  </a:lnTo>
                  <a:lnTo>
                    <a:pt x="1400" y="2016"/>
                  </a:lnTo>
                  <a:lnTo>
                    <a:pt x="1400" y="2016"/>
                  </a:lnTo>
                  <a:lnTo>
                    <a:pt x="1435" y="2038"/>
                  </a:lnTo>
                  <a:lnTo>
                    <a:pt x="1472" y="2059"/>
                  </a:lnTo>
                  <a:lnTo>
                    <a:pt x="1472" y="2059"/>
                  </a:lnTo>
                  <a:lnTo>
                    <a:pt x="1507" y="2078"/>
                  </a:lnTo>
                  <a:lnTo>
                    <a:pt x="1507" y="2078"/>
                  </a:lnTo>
                  <a:lnTo>
                    <a:pt x="1582" y="2110"/>
                  </a:lnTo>
                  <a:lnTo>
                    <a:pt x="1582" y="2110"/>
                  </a:lnTo>
                  <a:lnTo>
                    <a:pt x="1620" y="2124"/>
                  </a:lnTo>
                  <a:lnTo>
                    <a:pt x="1639" y="2132"/>
                  </a:lnTo>
                  <a:lnTo>
                    <a:pt x="1660" y="2137"/>
                  </a:lnTo>
                  <a:lnTo>
                    <a:pt x="1660" y="2137"/>
                  </a:lnTo>
                  <a:lnTo>
                    <a:pt x="1738" y="2161"/>
                  </a:lnTo>
                  <a:lnTo>
                    <a:pt x="1738" y="2161"/>
                  </a:lnTo>
                  <a:lnTo>
                    <a:pt x="1818" y="2177"/>
                  </a:lnTo>
                  <a:lnTo>
                    <a:pt x="1818" y="2177"/>
                  </a:lnTo>
                  <a:lnTo>
                    <a:pt x="1898" y="2191"/>
                  </a:lnTo>
                  <a:lnTo>
                    <a:pt x="1898" y="2191"/>
                  </a:lnTo>
                  <a:lnTo>
                    <a:pt x="1979" y="2199"/>
                  </a:lnTo>
                  <a:lnTo>
                    <a:pt x="1979" y="2199"/>
                  </a:lnTo>
                  <a:lnTo>
                    <a:pt x="2060" y="2204"/>
                  </a:lnTo>
                  <a:lnTo>
                    <a:pt x="2060" y="2204"/>
                  </a:lnTo>
                  <a:lnTo>
                    <a:pt x="2100" y="2202"/>
                  </a:lnTo>
                  <a:lnTo>
                    <a:pt x="2140" y="2202"/>
                  </a:lnTo>
                  <a:lnTo>
                    <a:pt x="2140" y="2202"/>
                  </a:lnTo>
                  <a:lnTo>
                    <a:pt x="2220" y="2193"/>
                  </a:lnTo>
                  <a:lnTo>
                    <a:pt x="2301" y="2180"/>
                  </a:lnTo>
                  <a:lnTo>
                    <a:pt x="2301" y="2180"/>
                  </a:lnTo>
                  <a:lnTo>
                    <a:pt x="2220" y="2191"/>
                  </a:lnTo>
                  <a:lnTo>
                    <a:pt x="2140" y="2193"/>
                  </a:lnTo>
                  <a:lnTo>
                    <a:pt x="2140" y="2193"/>
                  </a:lnTo>
                  <a:lnTo>
                    <a:pt x="2100" y="2196"/>
                  </a:lnTo>
                  <a:lnTo>
                    <a:pt x="2060" y="2193"/>
                  </a:lnTo>
                  <a:lnTo>
                    <a:pt x="2060" y="2193"/>
                  </a:lnTo>
                  <a:lnTo>
                    <a:pt x="1979" y="2188"/>
                  </a:lnTo>
                  <a:lnTo>
                    <a:pt x="1979" y="2188"/>
                  </a:lnTo>
                  <a:lnTo>
                    <a:pt x="1898" y="2177"/>
                  </a:lnTo>
                  <a:lnTo>
                    <a:pt x="1898" y="2177"/>
                  </a:lnTo>
                  <a:lnTo>
                    <a:pt x="1821" y="2161"/>
                  </a:lnTo>
                  <a:lnTo>
                    <a:pt x="1821" y="2161"/>
                  </a:lnTo>
                  <a:lnTo>
                    <a:pt x="1743" y="2143"/>
                  </a:lnTo>
                  <a:lnTo>
                    <a:pt x="1743" y="2143"/>
                  </a:lnTo>
                  <a:lnTo>
                    <a:pt x="1665" y="2116"/>
                  </a:lnTo>
                  <a:lnTo>
                    <a:pt x="1646" y="2110"/>
                  </a:lnTo>
                  <a:lnTo>
                    <a:pt x="1628" y="2102"/>
                  </a:lnTo>
                  <a:lnTo>
                    <a:pt x="1628" y="2102"/>
                  </a:lnTo>
                  <a:lnTo>
                    <a:pt x="1593" y="2089"/>
                  </a:lnTo>
                  <a:lnTo>
                    <a:pt x="1593" y="2089"/>
                  </a:lnTo>
                  <a:lnTo>
                    <a:pt x="1521" y="2054"/>
                  </a:lnTo>
                  <a:lnTo>
                    <a:pt x="1521" y="2054"/>
                  </a:lnTo>
                  <a:lnTo>
                    <a:pt x="1486" y="2035"/>
                  </a:lnTo>
                  <a:lnTo>
                    <a:pt x="1451" y="2014"/>
                  </a:lnTo>
                  <a:lnTo>
                    <a:pt x="1451" y="2014"/>
                  </a:lnTo>
                  <a:lnTo>
                    <a:pt x="1416" y="1992"/>
                  </a:lnTo>
                  <a:lnTo>
                    <a:pt x="1416" y="1992"/>
                  </a:lnTo>
                  <a:lnTo>
                    <a:pt x="1384" y="1968"/>
                  </a:lnTo>
                  <a:lnTo>
                    <a:pt x="1384" y="1968"/>
                  </a:lnTo>
                  <a:lnTo>
                    <a:pt x="1354" y="1944"/>
                  </a:lnTo>
                  <a:lnTo>
                    <a:pt x="1354" y="1944"/>
                  </a:lnTo>
                  <a:lnTo>
                    <a:pt x="1325" y="1917"/>
                  </a:lnTo>
                  <a:lnTo>
                    <a:pt x="1325" y="1917"/>
                  </a:lnTo>
                  <a:lnTo>
                    <a:pt x="1295" y="1891"/>
                  </a:lnTo>
                  <a:lnTo>
                    <a:pt x="1295" y="1891"/>
                  </a:lnTo>
                  <a:lnTo>
                    <a:pt x="1269" y="1861"/>
                  </a:lnTo>
                  <a:lnTo>
                    <a:pt x="1269" y="1861"/>
                  </a:lnTo>
                  <a:lnTo>
                    <a:pt x="1242" y="1831"/>
                  </a:lnTo>
                  <a:lnTo>
                    <a:pt x="1242" y="1831"/>
                  </a:lnTo>
                  <a:lnTo>
                    <a:pt x="1217" y="1799"/>
                  </a:lnTo>
                  <a:lnTo>
                    <a:pt x="1217" y="1799"/>
                  </a:lnTo>
                  <a:lnTo>
                    <a:pt x="1196" y="1767"/>
                  </a:lnTo>
                  <a:lnTo>
                    <a:pt x="1175" y="1735"/>
                  </a:lnTo>
                  <a:lnTo>
                    <a:pt x="1169" y="1724"/>
                  </a:lnTo>
                  <a:lnTo>
                    <a:pt x="1159" y="1724"/>
                  </a:lnTo>
                  <a:lnTo>
                    <a:pt x="1159" y="1724"/>
                  </a:lnTo>
                  <a:lnTo>
                    <a:pt x="1140" y="1722"/>
                  </a:lnTo>
                  <a:lnTo>
                    <a:pt x="1070" y="1719"/>
                  </a:lnTo>
                  <a:lnTo>
                    <a:pt x="1070" y="1719"/>
                  </a:lnTo>
                  <a:lnTo>
                    <a:pt x="1038" y="1716"/>
                  </a:lnTo>
                  <a:lnTo>
                    <a:pt x="1003" y="1713"/>
                  </a:lnTo>
                  <a:lnTo>
                    <a:pt x="968" y="1708"/>
                  </a:lnTo>
                  <a:lnTo>
                    <a:pt x="960" y="1708"/>
                  </a:lnTo>
                  <a:lnTo>
                    <a:pt x="952" y="1705"/>
                  </a:lnTo>
                  <a:lnTo>
                    <a:pt x="936" y="1703"/>
                  </a:lnTo>
                  <a:lnTo>
                    <a:pt x="901" y="1697"/>
                  </a:lnTo>
                  <a:lnTo>
                    <a:pt x="901" y="1697"/>
                  </a:lnTo>
                  <a:lnTo>
                    <a:pt x="866" y="1692"/>
                  </a:lnTo>
                  <a:lnTo>
                    <a:pt x="834" y="1681"/>
                  </a:lnTo>
                  <a:lnTo>
                    <a:pt x="818" y="1679"/>
                  </a:lnTo>
                  <a:lnTo>
                    <a:pt x="818" y="1679"/>
                  </a:lnTo>
                  <a:lnTo>
                    <a:pt x="802" y="1673"/>
                  </a:lnTo>
                  <a:lnTo>
                    <a:pt x="802" y="1673"/>
                  </a:lnTo>
                  <a:lnTo>
                    <a:pt x="737" y="1654"/>
                  </a:lnTo>
                  <a:lnTo>
                    <a:pt x="705" y="1641"/>
                  </a:lnTo>
                  <a:lnTo>
                    <a:pt x="705" y="1641"/>
                  </a:lnTo>
                  <a:lnTo>
                    <a:pt x="673" y="1628"/>
                  </a:lnTo>
                  <a:lnTo>
                    <a:pt x="644" y="1614"/>
                  </a:lnTo>
                  <a:lnTo>
                    <a:pt x="644" y="1614"/>
                  </a:lnTo>
                  <a:lnTo>
                    <a:pt x="628" y="1606"/>
                  </a:lnTo>
                  <a:lnTo>
                    <a:pt x="612" y="1598"/>
                  </a:lnTo>
                  <a:lnTo>
                    <a:pt x="582" y="1582"/>
                  </a:lnTo>
                  <a:lnTo>
                    <a:pt x="582" y="1582"/>
                  </a:lnTo>
                  <a:lnTo>
                    <a:pt x="555" y="1563"/>
                  </a:lnTo>
                  <a:lnTo>
                    <a:pt x="542" y="1555"/>
                  </a:lnTo>
                  <a:lnTo>
                    <a:pt x="542" y="1555"/>
                  </a:lnTo>
                  <a:lnTo>
                    <a:pt x="526" y="1545"/>
                  </a:lnTo>
                  <a:lnTo>
                    <a:pt x="499" y="1523"/>
                  </a:lnTo>
                  <a:lnTo>
                    <a:pt x="475" y="1501"/>
                  </a:lnTo>
                  <a:lnTo>
                    <a:pt x="475" y="1501"/>
                  </a:lnTo>
                  <a:lnTo>
                    <a:pt x="461" y="1491"/>
                  </a:lnTo>
                  <a:lnTo>
                    <a:pt x="450" y="1480"/>
                  </a:lnTo>
                  <a:lnTo>
                    <a:pt x="450" y="1480"/>
                  </a:lnTo>
                  <a:lnTo>
                    <a:pt x="429" y="1456"/>
                  </a:lnTo>
                  <a:lnTo>
                    <a:pt x="429" y="1456"/>
                  </a:lnTo>
                  <a:lnTo>
                    <a:pt x="419" y="1442"/>
                  </a:lnTo>
                  <a:lnTo>
                    <a:pt x="408" y="1429"/>
                  </a:lnTo>
                  <a:lnTo>
                    <a:pt x="408" y="1429"/>
                  </a:lnTo>
                  <a:lnTo>
                    <a:pt x="389" y="1402"/>
                  </a:lnTo>
                  <a:lnTo>
                    <a:pt x="389" y="1402"/>
                  </a:lnTo>
                  <a:lnTo>
                    <a:pt x="381" y="1389"/>
                  </a:lnTo>
                  <a:lnTo>
                    <a:pt x="375" y="1381"/>
                  </a:lnTo>
                  <a:lnTo>
                    <a:pt x="373" y="1376"/>
                  </a:lnTo>
                  <a:lnTo>
                    <a:pt x="373" y="1376"/>
                  </a:lnTo>
                  <a:lnTo>
                    <a:pt x="367" y="1362"/>
                  </a:lnTo>
                  <a:lnTo>
                    <a:pt x="362" y="1346"/>
                  </a:lnTo>
                  <a:lnTo>
                    <a:pt x="360" y="1333"/>
                  </a:lnTo>
                  <a:lnTo>
                    <a:pt x="360" y="1333"/>
                  </a:lnTo>
                  <a:lnTo>
                    <a:pt x="357" y="1317"/>
                  </a:lnTo>
                  <a:lnTo>
                    <a:pt x="357" y="1317"/>
                  </a:lnTo>
                  <a:lnTo>
                    <a:pt x="357" y="1287"/>
                  </a:lnTo>
                  <a:lnTo>
                    <a:pt x="365" y="1258"/>
                  </a:lnTo>
                  <a:lnTo>
                    <a:pt x="365" y="1258"/>
                  </a:lnTo>
                  <a:lnTo>
                    <a:pt x="373" y="1231"/>
                  </a:lnTo>
                  <a:lnTo>
                    <a:pt x="373" y="1231"/>
                  </a:lnTo>
                  <a:lnTo>
                    <a:pt x="381" y="1217"/>
                  </a:lnTo>
                  <a:lnTo>
                    <a:pt x="381" y="1217"/>
                  </a:lnTo>
                  <a:lnTo>
                    <a:pt x="384" y="1209"/>
                  </a:lnTo>
                  <a:lnTo>
                    <a:pt x="384" y="1209"/>
                  </a:lnTo>
                  <a:lnTo>
                    <a:pt x="389" y="1204"/>
                  </a:lnTo>
                  <a:lnTo>
                    <a:pt x="408" y="1177"/>
                  </a:lnTo>
                  <a:lnTo>
                    <a:pt x="378" y="1164"/>
                  </a:lnTo>
                  <a:lnTo>
                    <a:pt x="378" y="1164"/>
                  </a:lnTo>
                  <a:lnTo>
                    <a:pt x="327" y="1134"/>
                  </a:lnTo>
                  <a:lnTo>
                    <a:pt x="327" y="1134"/>
                  </a:lnTo>
                  <a:lnTo>
                    <a:pt x="303" y="1121"/>
                  </a:lnTo>
                  <a:lnTo>
                    <a:pt x="279" y="1105"/>
                  </a:lnTo>
                  <a:lnTo>
                    <a:pt x="279" y="1105"/>
                  </a:lnTo>
                  <a:lnTo>
                    <a:pt x="231" y="1072"/>
                  </a:lnTo>
                  <a:lnTo>
                    <a:pt x="231" y="1072"/>
                  </a:lnTo>
                  <a:lnTo>
                    <a:pt x="207" y="1056"/>
                  </a:lnTo>
                  <a:lnTo>
                    <a:pt x="207" y="1056"/>
                  </a:lnTo>
                  <a:lnTo>
                    <a:pt x="185" y="1038"/>
                  </a:lnTo>
                  <a:lnTo>
                    <a:pt x="185" y="1038"/>
                  </a:lnTo>
                  <a:lnTo>
                    <a:pt x="145" y="1000"/>
                  </a:lnTo>
                  <a:lnTo>
                    <a:pt x="145" y="1000"/>
                  </a:lnTo>
                  <a:lnTo>
                    <a:pt x="126" y="979"/>
                  </a:lnTo>
                  <a:lnTo>
                    <a:pt x="126" y="979"/>
                  </a:lnTo>
                  <a:lnTo>
                    <a:pt x="110" y="957"/>
                  </a:lnTo>
                  <a:lnTo>
                    <a:pt x="102" y="946"/>
                  </a:lnTo>
                  <a:lnTo>
                    <a:pt x="97" y="936"/>
                  </a:lnTo>
                  <a:lnTo>
                    <a:pt x="97" y="936"/>
                  </a:lnTo>
                  <a:lnTo>
                    <a:pt x="83" y="912"/>
                  </a:lnTo>
                  <a:lnTo>
                    <a:pt x="83" y="912"/>
                  </a:lnTo>
                  <a:lnTo>
                    <a:pt x="80" y="898"/>
                  </a:lnTo>
                  <a:lnTo>
                    <a:pt x="80" y="898"/>
                  </a:lnTo>
                  <a:lnTo>
                    <a:pt x="75" y="887"/>
                  </a:lnTo>
                  <a:lnTo>
                    <a:pt x="70" y="874"/>
                  </a:lnTo>
                  <a:lnTo>
                    <a:pt x="70" y="869"/>
                  </a:lnTo>
                  <a:lnTo>
                    <a:pt x="67" y="861"/>
                  </a:lnTo>
                  <a:lnTo>
                    <a:pt x="64" y="847"/>
                  </a:lnTo>
                  <a:lnTo>
                    <a:pt x="64" y="847"/>
                  </a:lnTo>
                  <a:lnTo>
                    <a:pt x="64" y="847"/>
                  </a:lnTo>
                  <a:lnTo>
                    <a:pt x="64" y="844"/>
                  </a:lnTo>
                  <a:lnTo>
                    <a:pt x="64" y="842"/>
                  </a:lnTo>
                  <a:lnTo>
                    <a:pt x="64" y="834"/>
                  </a:lnTo>
                  <a:lnTo>
                    <a:pt x="62" y="820"/>
                  </a:lnTo>
                  <a:lnTo>
                    <a:pt x="62" y="815"/>
                  </a:lnTo>
                  <a:lnTo>
                    <a:pt x="62" y="815"/>
                  </a:lnTo>
                  <a:lnTo>
                    <a:pt x="62" y="807"/>
                  </a:lnTo>
                  <a:lnTo>
                    <a:pt x="62" y="807"/>
                  </a:lnTo>
                  <a:lnTo>
                    <a:pt x="59" y="780"/>
                  </a:lnTo>
                  <a:lnTo>
                    <a:pt x="62" y="753"/>
                  </a:lnTo>
                  <a:lnTo>
                    <a:pt x="67" y="727"/>
                  </a:lnTo>
                  <a:lnTo>
                    <a:pt x="67" y="727"/>
                  </a:lnTo>
                  <a:lnTo>
                    <a:pt x="75" y="703"/>
                  </a:lnTo>
                  <a:lnTo>
                    <a:pt x="75" y="703"/>
                  </a:lnTo>
                  <a:lnTo>
                    <a:pt x="86" y="678"/>
                  </a:lnTo>
                  <a:lnTo>
                    <a:pt x="91" y="668"/>
                  </a:lnTo>
                  <a:lnTo>
                    <a:pt x="91" y="668"/>
                  </a:lnTo>
                  <a:lnTo>
                    <a:pt x="99" y="657"/>
                  </a:lnTo>
                  <a:lnTo>
                    <a:pt x="105" y="649"/>
                  </a:lnTo>
                  <a:lnTo>
                    <a:pt x="105" y="649"/>
                  </a:lnTo>
                  <a:lnTo>
                    <a:pt x="110" y="644"/>
                  </a:lnTo>
                  <a:lnTo>
                    <a:pt x="115" y="638"/>
                  </a:lnTo>
                  <a:lnTo>
                    <a:pt x="123" y="627"/>
                  </a:lnTo>
                  <a:lnTo>
                    <a:pt x="123" y="627"/>
                  </a:lnTo>
                  <a:lnTo>
                    <a:pt x="132" y="619"/>
                  </a:lnTo>
                  <a:lnTo>
                    <a:pt x="142" y="611"/>
                  </a:lnTo>
                  <a:lnTo>
                    <a:pt x="153" y="603"/>
                  </a:lnTo>
                  <a:lnTo>
                    <a:pt x="153" y="603"/>
                  </a:lnTo>
                  <a:lnTo>
                    <a:pt x="174" y="590"/>
                  </a:lnTo>
                  <a:lnTo>
                    <a:pt x="174" y="590"/>
                  </a:lnTo>
                  <a:lnTo>
                    <a:pt x="198" y="576"/>
                  </a:lnTo>
                  <a:lnTo>
                    <a:pt x="225" y="566"/>
                  </a:lnTo>
                  <a:lnTo>
                    <a:pt x="225" y="566"/>
                  </a:lnTo>
                  <a:lnTo>
                    <a:pt x="250" y="558"/>
                  </a:lnTo>
                  <a:lnTo>
                    <a:pt x="276" y="550"/>
                  </a:lnTo>
                  <a:lnTo>
                    <a:pt x="282" y="547"/>
                  </a:lnTo>
                  <a:lnTo>
                    <a:pt x="284" y="544"/>
                  </a:lnTo>
                  <a:lnTo>
                    <a:pt x="287" y="544"/>
                  </a:lnTo>
                  <a:lnTo>
                    <a:pt x="308" y="531"/>
                  </a:lnTo>
                  <a:lnTo>
                    <a:pt x="300" y="507"/>
                  </a:lnTo>
                  <a:lnTo>
                    <a:pt x="300" y="507"/>
                  </a:lnTo>
                  <a:lnTo>
                    <a:pt x="295" y="491"/>
                  </a:lnTo>
                  <a:lnTo>
                    <a:pt x="290" y="477"/>
                  </a:lnTo>
                  <a:lnTo>
                    <a:pt x="290" y="477"/>
                  </a:lnTo>
                  <a:lnTo>
                    <a:pt x="290" y="461"/>
                  </a:lnTo>
                  <a:lnTo>
                    <a:pt x="290" y="461"/>
                  </a:lnTo>
                  <a:lnTo>
                    <a:pt x="290" y="453"/>
                  </a:lnTo>
                  <a:lnTo>
                    <a:pt x="290" y="445"/>
                  </a:lnTo>
                  <a:lnTo>
                    <a:pt x="290" y="373"/>
                  </a:lnTo>
                  <a:lnTo>
                    <a:pt x="287" y="373"/>
                  </a:lnTo>
                  <a:lnTo>
                    <a:pt x="290" y="373"/>
                  </a:lnTo>
                  <a:lnTo>
                    <a:pt x="290" y="370"/>
                  </a:lnTo>
                  <a:lnTo>
                    <a:pt x="290" y="370"/>
                  </a:lnTo>
                  <a:lnTo>
                    <a:pt x="290" y="370"/>
                  </a:lnTo>
                  <a:lnTo>
                    <a:pt x="290" y="351"/>
                  </a:lnTo>
                  <a:lnTo>
                    <a:pt x="292" y="330"/>
                  </a:lnTo>
                  <a:lnTo>
                    <a:pt x="298" y="311"/>
                  </a:lnTo>
                  <a:lnTo>
                    <a:pt x="303" y="289"/>
                  </a:lnTo>
                  <a:lnTo>
                    <a:pt x="303" y="289"/>
                  </a:lnTo>
                  <a:lnTo>
                    <a:pt x="314" y="271"/>
                  </a:lnTo>
                  <a:lnTo>
                    <a:pt x="325" y="255"/>
                  </a:lnTo>
                  <a:lnTo>
                    <a:pt x="338" y="236"/>
                  </a:lnTo>
                  <a:lnTo>
                    <a:pt x="351" y="220"/>
                  </a:lnTo>
                  <a:lnTo>
                    <a:pt x="351" y="220"/>
                  </a:lnTo>
                  <a:lnTo>
                    <a:pt x="384" y="190"/>
                  </a:lnTo>
                  <a:lnTo>
                    <a:pt x="421" y="164"/>
                  </a:lnTo>
                  <a:lnTo>
                    <a:pt x="421" y="164"/>
                  </a:lnTo>
                  <a:lnTo>
                    <a:pt x="459" y="139"/>
                  </a:lnTo>
                  <a:lnTo>
                    <a:pt x="502" y="120"/>
                  </a:lnTo>
                  <a:lnTo>
                    <a:pt x="502" y="120"/>
                  </a:lnTo>
                  <a:lnTo>
                    <a:pt x="544" y="105"/>
                  </a:lnTo>
                  <a:lnTo>
                    <a:pt x="587" y="91"/>
                  </a:lnTo>
                  <a:lnTo>
                    <a:pt x="633" y="80"/>
                  </a:lnTo>
                  <a:lnTo>
                    <a:pt x="678" y="72"/>
                  </a:lnTo>
                  <a:lnTo>
                    <a:pt x="678" y="72"/>
                  </a:lnTo>
                  <a:lnTo>
                    <a:pt x="724" y="67"/>
                  </a:lnTo>
                  <a:lnTo>
                    <a:pt x="772" y="64"/>
                  </a:lnTo>
                  <a:lnTo>
                    <a:pt x="794" y="64"/>
                  </a:lnTo>
                  <a:lnTo>
                    <a:pt x="818" y="64"/>
                  </a:lnTo>
                  <a:lnTo>
                    <a:pt x="842" y="64"/>
                  </a:lnTo>
                  <a:lnTo>
                    <a:pt x="842" y="64"/>
                  </a:lnTo>
                  <a:lnTo>
                    <a:pt x="866" y="67"/>
                  </a:lnTo>
                  <a:lnTo>
                    <a:pt x="866" y="67"/>
                  </a:lnTo>
                  <a:lnTo>
                    <a:pt x="912" y="72"/>
                  </a:lnTo>
                  <a:lnTo>
                    <a:pt x="912" y="72"/>
                  </a:lnTo>
                  <a:lnTo>
                    <a:pt x="957" y="77"/>
                  </a:lnTo>
                  <a:lnTo>
                    <a:pt x="982" y="83"/>
                  </a:lnTo>
                  <a:lnTo>
                    <a:pt x="1006" y="88"/>
                  </a:lnTo>
                  <a:lnTo>
                    <a:pt x="1006" y="88"/>
                  </a:lnTo>
                  <a:lnTo>
                    <a:pt x="1051" y="99"/>
                  </a:lnTo>
                  <a:lnTo>
                    <a:pt x="1051" y="99"/>
                  </a:lnTo>
                  <a:lnTo>
                    <a:pt x="1097" y="110"/>
                  </a:lnTo>
                  <a:lnTo>
                    <a:pt x="1140" y="126"/>
                  </a:lnTo>
                  <a:lnTo>
                    <a:pt x="1140" y="126"/>
                  </a:lnTo>
                  <a:lnTo>
                    <a:pt x="1185" y="142"/>
                  </a:lnTo>
                  <a:lnTo>
                    <a:pt x="1185" y="142"/>
                  </a:lnTo>
                  <a:lnTo>
                    <a:pt x="1228" y="161"/>
                  </a:lnTo>
                  <a:lnTo>
                    <a:pt x="1271" y="180"/>
                  </a:lnTo>
                  <a:lnTo>
                    <a:pt x="1271" y="180"/>
                  </a:lnTo>
                  <a:lnTo>
                    <a:pt x="1311" y="201"/>
                  </a:lnTo>
                  <a:lnTo>
                    <a:pt x="1311" y="201"/>
                  </a:lnTo>
                  <a:lnTo>
                    <a:pt x="1352" y="225"/>
                  </a:lnTo>
                  <a:lnTo>
                    <a:pt x="1352" y="225"/>
                  </a:lnTo>
                  <a:lnTo>
                    <a:pt x="1392" y="252"/>
                  </a:lnTo>
                  <a:lnTo>
                    <a:pt x="1392" y="252"/>
                  </a:lnTo>
                  <a:lnTo>
                    <a:pt x="1429" y="279"/>
                  </a:lnTo>
                  <a:lnTo>
                    <a:pt x="1464" y="308"/>
                  </a:lnTo>
                  <a:lnTo>
                    <a:pt x="1464" y="308"/>
                  </a:lnTo>
                  <a:lnTo>
                    <a:pt x="1483" y="324"/>
                  </a:lnTo>
                  <a:lnTo>
                    <a:pt x="1499" y="340"/>
                  </a:lnTo>
                  <a:lnTo>
                    <a:pt x="1507" y="348"/>
                  </a:lnTo>
                  <a:lnTo>
                    <a:pt x="1512" y="357"/>
                  </a:lnTo>
                  <a:lnTo>
                    <a:pt x="1529" y="375"/>
                  </a:lnTo>
                  <a:lnTo>
                    <a:pt x="1539" y="389"/>
                  </a:lnTo>
                  <a:lnTo>
                    <a:pt x="1558" y="386"/>
                  </a:lnTo>
                  <a:lnTo>
                    <a:pt x="1558" y="386"/>
                  </a:lnTo>
                  <a:lnTo>
                    <a:pt x="1644" y="375"/>
                  </a:lnTo>
                  <a:lnTo>
                    <a:pt x="1644" y="375"/>
                  </a:lnTo>
                  <a:lnTo>
                    <a:pt x="1684" y="373"/>
                  </a:lnTo>
                  <a:lnTo>
                    <a:pt x="1684" y="373"/>
                  </a:lnTo>
                  <a:lnTo>
                    <a:pt x="1727" y="373"/>
                  </a:lnTo>
                  <a:lnTo>
                    <a:pt x="1727" y="373"/>
                  </a:lnTo>
                  <a:lnTo>
                    <a:pt x="1770" y="373"/>
                  </a:lnTo>
                  <a:lnTo>
                    <a:pt x="1813" y="375"/>
                  </a:lnTo>
                  <a:lnTo>
                    <a:pt x="1813" y="375"/>
                  </a:lnTo>
                  <a:lnTo>
                    <a:pt x="1856" y="378"/>
                  </a:lnTo>
                  <a:lnTo>
                    <a:pt x="1898" y="383"/>
                  </a:lnTo>
                  <a:lnTo>
                    <a:pt x="1898" y="383"/>
                  </a:lnTo>
                  <a:lnTo>
                    <a:pt x="1939" y="391"/>
                  </a:lnTo>
                  <a:lnTo>
                    <a:pt x="1960" y="397"/>
                  </a:lnTo>
                  <a:lnTo>
                    <a:pt x="1960" y="397"/>
                  </a:lnTo>
                  <a:lnTo>
                    <a:pt x="1982" y="399"/>
                  </a:lnTo>
                  <a:lnTo>
                    <a:pt x="2003" y="405"/>
                  </a:lnTo>
                  <a:lnTo>
                    <a:pt x="2003" y="405"/>
                  </a:lnTo>
                  <a:lnTo>
                    <a:pt x="2022" y="410"/>
                  </a:lnTo>
                  <a:lnTo>
                    <a:pt x="2062" y="423"/>
                  </a:lnTo>
                  <a:lnTo>
                    <a:pt x="2062" y="423"/>
                  </a:lnTo>
                  <a:lnTo>
                    <a:pt x="2102" y="437"/>
                  </a:lnTo>
                  <a:lnTo>
                    <a:pt x="2102" y="437"/>
                  </a:lnTo>
                  <a:lnTo>
                    <a:pt x="2124" y="445"/>
                  </a:lnTo>
                  <a:lnTo>
                    <a:pt x="2143" y="453"/>
                  </a:lnTo>
                  <a:lnTo>
                    <a:pt x="2161" y="461"/>
                  </a:lnTo>
                  <a:lnTo>
                    <a:pt x="2161" y="461"/>
                  </a:lnTo>
                  <a:lnTo>
                    <a:pt x="2183" y="472"/>
                  </a:lnTo>
                  <a:lnTo>
                    <a:pt x="2220" y="491"/>
                  </a:lnTo>
                  <a:lnTo>
                    <a:pt x="2231" y="493"/>
                  </a:lnTo>
                  <a:lnTo>
                    <a:pt x="2239" y="499"/>
                  </a:lnTo>
                  <a:lnTo>
                    <a:pt x="2258" y="509"/>
                  </a:lnTo>
                  <a:lnTo>
                    <a:pt x="2258" y="509"/>
                  </a:lnTo>
                  <a:lnTo>
                    <a:pt x="2296" y="531"/>
                  </a:lnTo>
                  <a:lnTo>
                    <a:pt x="2333" y="552"/>
                  </a:lnTo>
                  <a:lnTo>
                    <a:pt x="2333" y="552"/>
                  </a:lnTo>
                  <a:lnTo>
                    <a:pt x="2371" y="576"/>
                  </a:lnTo>
                  <a:lnTo>
                    <a:pt x="2371" y="576"/>
                  </a:lnTo>
                  <a:lnTo>
                    <a:pt x="2405" y="600"/>
                  </a:lnTo>
                  <a:lnTo>
                    <a:pt x="2421" y="611"/>
                  </a:lnTo>
                  <a:lnTo>
                    <a:pt x="2440" y="625"/>
                  </a:lnTo>
                  <a:lnTo>
                    <a:pt x="2440" y="625"/>
                  </a:lnTo>
                  <a:lnTo>
                    <a:pt x="2472" y="651"/>
                  </a:lnTo>
                  <a:lnTo>
                    <a:pt x="2472" y="651"/>
                  </a:lnTo>
                  <a:lnTo>
                    <a:pt x="2505" y="681"/>
                  </a:lnTo>
                  <a:lnTo>
                    <a:pt x="2505" y="681"/>
                  </a:lnTo>
                  <a:lnTo>
                    <a:pt x="2534" y="710"/>
                  </a:lnTo>
                  <a:lnTo>
                    <a:pt x="2534" y="710"/>
                  </a:lnTo>
                  <a:lnTo>
                    <a:pt x="2561" y="743"/>
                  </a:lnTo>
                  <a:lnTo>
                    <a:pt x="2574" y="759"/>
                  </a:lnTo>
                  <a:lnTo>
                    <a:pt x="2574" y="759"/>
                  </a:lnTo>
                  <a:lnTo>
                    <a:pt x="2585" y="778"/>
                  </a:lnTo>
                  <a:lnTo>
                    <a:pt x="2585" y="778"/>
                  </a:lnTo>
                  <a:lnTo>
                    <a:pt x="2596" y="794"/>
                  </a:lnTo>
                  <a:lnTo>
                    <a:pt x="2607" y="812"/>
                  </a:lnTo>
                  <a:lnTo>
                    <a:pt x="2607" y="812"/>
                  </a:lnTo>
                  <a:lnTo>
                    <a:pt x="2612" y="820"/>
                  </a:lnTo>
                  <a:lnTo>
                    <a:pt x="2617" y="831"/>
                  </a:lnTo>
                  <a:lnTo>
                    <a:pt x="2625" y="850"/>
                  </a:lnTo>
                  <a:lnTo>
                    <a:pt x="2633" y="869"/>
                  </a:lnTo>
                  <a:lnTo>
                    <a:pt x="2639" y="879"/>
                  </a:lnTo>
                  <a:lnTo>
                    <a:pt x="2639" y="879"/>
                  </a:lnTo>
                  <a:lnTo>
                    <a:pt x="2641" y="887"/>
                  </a:lnTo>
                  <a:lnTo>
                    <a:pt x="2647" y="909"/>
                  </a:lnTo>
                  <a:lnTo>
                    <a:pt x="2647" y="909"/>
                  </a:lnTo>
                  <a:lnTo>
                    <a:pt x="2652" y="928"/>
                  </a:lnTo>
                  <a:lnTo>
                    <a:pt x="2655" y="938"/>
                  </a:lnTo>
                  <a:lnTo>
                    <a:pt x="2657" y="949"/>
                  </a:lnTo>
                  <a:lnTo>
                    <a:pt x="2660" y="968"/>
                  </a:lnTo>
                  <a:lnTo>
                    <a:pt x="2666" y="987"/>
                  </a:lnTo>
                  <a:lnTo>
                    <a:pt x="2679" y="990"/>
                  </a:lnTo>
                  <a:lnTo>
                    <a:pt x="2679" y="990"/>
                  </a:lnTo>
                  <a:lnTo>
                    <a:pt x="2722" y="997"/>
                  </a:lnTo>
                  <a:lnTo>
                    <a:pt x="2762" y="1005"/>
                  </a:lnTo>
                  <a:lnTo>
                    <a:pt x="2762" y="1005"/>
                  </a:lnTo>
                  <a:lnTo>
                    <a:pt x="2802" y="1019"/>
                  </a:lnTo>
                  <a:lnTo>
                    <a:pt x="2840" y="1032"/>
                  </a:lnTo>
                  <a:lnTo>
                    <a:pt x="2840" y="1032"/>
                  </a:lnTo>
                  <a:lnTo>
                    <a:pt x="2880" y="1046"/>
                  </a:lnTo>
                  <a:lnTo>
                    <a:pt x="2918" y="1065"/>
                  </a:lnTo>
                  <a:lnTo>
                    <a:pt x="2918" y="1065"/>
                  </a:lnTo>
                  <a:lnTo>
                    <a:pt x="2953" y="1083"/>
                  </a:lnTo>
                  <a:lnTo>
                    <a:pt x="2990" y="1102"/>
                  </a:lnTo>
                  <a:lnTo>
                    <a:pt x="2990" y="1102"/>
                  </a:lnTo>
                  <a:lnTo>
                    <a:pt x="3022" y="1126"/>
                  </a:lnTo>
                  <a:lnTo>
                    <a:pt x="3057" y="1150"/>
                  </a:lnTo>
                  <a:lnTo>
                    <a:pt x="3087" y="1180"/>
                  </a:lnTo>
                  <a:lnTo>
                    <a:pt x="3113" y="1209"/>
                  </a:lnTo>
                  <a:lnTo>
                    <a:pt x="3113" y="1209"/>
                  </a:lnTo>
                  <a:lnTo>
                    <a:pt x="3137" y="1242"/>
                  </a:lnTo>
                  <a:lnTo>
                    <a:pt x="3159" y="1276"/>
                  </a:lnTo>
                  <a:lnTo>
                    <a:pt x="3159" y="1276"/>
                  </a:lnTo>
                  <a:lnTo>
                    <a:pt x="3175" y="1311"/>
                  </a:lnTo>
                  <a:lnTo>
                    <a:pt x="3175" y="1311"/>
                  </a:lnTo>
                  <a:lnTo>
                    <a:pt x="3180" y="1333"/>
                  </a:lnTo>
                  <a:lnTo>
                    <a:pt x="3180" y="1333"/>
                  </a:lnTo>
                  <a:lnTo>
                    <a:pt x="3180" y="1341"/>
                  </a:lnTo>
                  <a:lnTo>
                    <a:pt x="3183" y="1349"/>
                  </a:lnTo>
                  <a:lnTo>
                    <a:pt x="3183" y="1349"/>
                  </a:lnTo>
                  <a:lnTo>
                    <a:pt x="3183" y="1359"/>
                  </a:lnTo>
                  <a:lnTo>
                    <a:pt x="3183" y="1365"/>
                  </a:lnTo>
                  <a:lnTo>
                    <a:pt x="3183" y="1370"/>
                  </a:lnTo>
                  <a:lnTo>
                    <a:pt x="3183" y="1392"/>
                  </a:lnTo>
                  <a:lnTo>
                    <a:pt x="3186" y="1435"/>
                  </a:lnTo>
                  <a:lnTo>
                    <a:pt x="3186" y="1435"/>
                  </a:lnTo>
                  <a:lnTo>
                    <a:pt x="3186" y="1456"/>
                  </a:lnTo>
                  <a:lnTo>
                    <a:pt x="3183" y="1475"/>
                  </a:lnTo>
                  <a:lnTo>
                    <a:pt x="3183" y="1475"/>
                  </a:lnTo>
                  <a:lnTo>
                    <a:pt x="3180" y="1494"/>
                  </a:lnTo>
                  <a:lnTo>
                    <a:pt x="3175" y="1512"/>
                  </a:lnTo>
                  <a:lnTo>
                    <a:pt x="3175" y="1512"/>
                  </a:lnTo>
                  <a:lnTo>
                    <a:pt x="3167" y="1531"/>
                  </a:lnTo>
                  <a:lnTo>
                    <a:pt x="3159" y="1550"/>
                  </a:lnTo>
                  <a:lnTo>
                    <a:pt x="3159" y="1550"/>
                  </a:lnTo>
                  <a:lnTo>
                    <a:pt x="3137" y="1585"/>
                  </a:lnTo>
                  <a:lnTo>
                    <a:pt x="3137" y="1585"/>
                  </a:lnTo>
                  <a:lnTo>
                    <a:pt x="3111" y="1617"/>
                  </a:lnTo>
                  <a:lnTo>
                    <a:pt x="3081" y="1644"/>
                  </a:lnTo>
                  <a:lnTo>
                    <a:pt x="3081" y="1644"/>
                  </a:lnTo>
                  <a:lnTo>
                    <a:pt x="3049" y="1670"/>
                  </a:lnTo>
                  <a:lnTo>
                    <a:pt x="3014" y="1692"/>
                  </a:lnTo>
                  <a:lnTo>
                    <a:pt x="3014" y="1692"/>
                  </a:lnTo>
                  <a:lnTo>
                    <a:pt x="2979" y="1711"/>
                  </a:lnTo>
                  <a:lnTo>
                    <a:pt x="2939" y="1729"/>
                  </a:lnTo>
                  <a:lnTo>
                    <a:pt x="2939" y="1729"/>
                  </a:lnTo>
                  <a:lnTo>
                    <a:pt x="2901" y="1743"/>
                  </a:lnTo>
                  <a:lnTo>
                    <a:pt x="2861" y="1754"/>
                  </a:lnTo>
                  <a:lnTo>
                    <a:pt x="2818" y="1762"/>
                  </a:lnTo>
                  <a:lnTo>
                    <a:pt x="2778" y="1767"/>
                  </a:lnTo>
                  <a:lnTo>
                    <a:pt x="2770" y="1767"/>
                  </a:lnTo>
                  <a:lnTo>
                    <a:pt x="2770" y="1775"/>
                  </a:lnTo>
                  <a:lnTo>
                    <a:pt x="2770" y="1829"/>
                  </a:lnTo>
                  <a:lnTo>
                    <a:pt x="2770" y="1829"/>
                  </a:lnTo>
                  <a:lnTo>
                    <a:pt x="2770" y="1856"/>
                  </a:lnTo>
                  <a:lnTo>
                    <a:pt x="2770" y="1869"/>
                  </a:lnTo>
                  <a:lnTo>
                    <a:pt x="2770" y="1874"/>
                  </a:lnTo>
                  <a:lnTo>
                    <a:pt x="2770" y="1880"/>
                  </a:lnTo>
                  <a:lnTo>
                    <a:pt x="2767" y="1893"/>
                  </a:lnTo>
                  <a:lnTo>
                    <a:pt x="2767" y="1893"/>
                  </a:lnTo>
                  <a:lnTo>
                    <a:pt x="2765" y="1906"/>
                  </a:lnTo>
                  <a:lnTo>
                    <a:pt x="2765" y="1906"/>
                  </a:lnTo>
                  <a:lnTo>
                    <a:pt x="2757" y="1931"/>
                  </a:lnTo>
                  <a:lnTo>
                    <a:pt x="2757" y="1931"/>
                  </a:lnTo>
                  <a:lnTo>
                    <a:pt x="2751" y="1944"/>
                  </a:lnTo>
                  <a:lnTo>
                    <a:pt x="2751" y="1944"/>
                  </a:lnTo>
                  <a:lnTo>
                    <a:pt x="2746" y="1955"/>
                  </a:lnTo>
                  <a:lnTo>
                    <a:pt x="2746" y="1955"/>
                  </a:lnTo>
                  <a:lnTo>
                    <a:pt x="2735" y="1979"/>
                  </a:lnTo>
                  <a:lnTo>
                    <a:pt x="2735" y="1979"/>
                  </a:lnTo>
                  <a:lnTo>
                    <a:pt x="2727" y="1990"/>
                  </a:lnTo>
                  <a:lnTo>
                    <a:pt x="2719" y="2000"/>
                  </a:lnTo>
                  <a:lnTo>
                    <a:pt x="2714" y="2006"/>
                  </a:lnTo>
                  <a:lnTo>
                    <a:pt x="2711" y="2009"/>
                  </a:lnTo>
                  <a:lnTo>
                    <a:pt x="2700" y="2019"/>
                  </a:lnTo>
                  <a:lnTo>
                    <a:pt x="2700" y="2019"/>
                  </a:lnTo>
                  <a:lnTo>
                    <a:pt x="2682" y="2038"/>
                  </a:lnTo>
                  <a:lnTo>
                    <a:pt x="2682" y="2038"/>
                  </a:lnTo>
                  <a:lnTo>
                    <a:pt x="2660" y="2054"/>
                  </a:lnTo>
                  <a:lnTo>
                    <a:pt x="2649" y="2062"/>
                  </a:lnTo>
                  <a:lnTo>
                    <a:pt x="2639" y="2070"/>
                  </a:lnTo>
                  <a:lnTo>
                    <a:pt x="2639" y="2070"/>
                  </a:lnTo>
                  <a:lnTo>
                    <a:pt x="2617" y="2084"/>
                  </a:lnTo>
                  <a:lnTo>
                    <a:pt x="2617" y="2084"/>
                  </a:lnTo>
                  <a:lnTo>
                    <a:pt x="2593" y="2097"/>
                  </a:lnTo>
                  <a:lnTo>
                    <a:pt x="2593" y="2097"/>
                  </a:lnTo>
                  <a:lnTo>
                    <a:pt x="2569" y="2108"/>
                  </a:lnTo>
                  <a:lnTo>
                    <a:pt x="2569" y="2108"/>
                  </a:lnTo>
                  <a:lnTo>
                    <a:pt x="2593" y="2097"/>
                  </a:lnTo>
                  <a:lnTo>
                    <a:pt x="2593" y="2097"/>
                  </a:lnTo>
                  <a:lnTo>
                    <a:pt x="2617" y="2086"/>
                  </a:lnTo>
                  <a:lnTo>
                    <a:pt x="2617" y="2086"/>
                  </a:lnTo>
                  <a:lnTo>
                    <a:pt x="2641" y="2073"/>
                  </a:lnTo>
                  <a:lnTo>
                    <a:pt x="2652" y="2065"/>
                  </a:lnTo>
                  <a:lnTo>
                    <a:pt x="2663" y="2057"/>
                  </a:lnTo>
                  <a:lnTo>
                    <a:pt x="2663" y="2057"/>
                  </a:lnTo>
                  <a:lnTo>
                    <a:pt x="2684" y="2040"/>
                  </a:lnTo>
                  <a:lnTo>
                    <a:pt x="2684" y="2040"/>
                  </a:lnTo>
                  <a:lnTo>
                    <a:pt x="2706" y="2025"/>
                  </a:lnTo>
                  <a:lnTo>
                    <a:pt x="2714" y="2014"/>
                  </a:lnTo>
                  <a:lnTo>
                    <a:pt x="2719" y="2009"/>
                  </a:lnTo>
                  <a:lnTo>
                    <a:pt x="2724" y="2003"/>
                  </a:lnTo>
                  <a:lnTo>
                    <a:pt x="2732" y="1992"/>
                  </a:lnTo>
                  <a:lnTo>
                    <a:pt x="2732" y="1992"/>
                  </a:lnTo>
                  <a:lnTo>
                    <a:pt x="2741" y="1981"/>
                  </a:lnTo>
                  <a:lnTo>
                    <a:pt x="2741" y="1981"/>
                  </a:lnTo>
                  <a:lnTo>
                    <a:pt x="2754" y="1960"/>
                  </a:lnTo>
                  <a:lnTo>
                    <a:pt x="2754" y="1960"/>
                  </a:lnTo>
                  <a:lnTo>
                    <a:pt x="2762" y="1947"/>
                  </a:lnTo>
                  <a:lnTo>
                    <a:pt x="2762" y="1947"/>
                  </a:lnTo>
                  <a:lnTo>
                    <a:pt x="2767" y="1936"/>
                  </a:lnTo>
                  <a:lnTo>
                    <a:pt x="2767" y="1936"/>
                  </a:lnTo>
                  <a:lnTo>
                    <a:pt x="2776" y="1909"/>
                  </a:lnTo>
                  <a:lnTo>
                    <a:pt x="2776" y="1909"/>
                  </a:lnTo>
                  <a:lnTo>
                    <a:pt x="2778" y="1896"/>
                  </a:lnTo>
                  <a:lnTo>
                    <a:pt x="2781" y="1882"/>
                  </a:lnTo>
                  <a:lnTo>
                    <a:pt x="2781" y="1874"/>
                  </a:lnTo>
                  <a:lnTo>
                    <a:pt x="2783" y="1869"/>
                  </a:lnTo>
                  <a:lnTo>
                    <a:pt x="2783" y="1856"/>
                  </a:lnTo>
                  <a:lnTo>
                    <a:pt x="2783" y="1856"/>
                  </a:lnTo>
                  <a:lnTo>
                    <a:pt x="2783" y="1829"/>
                  </a:lnTo>
                  <a:lnTo>
                    <a:pt x="2786" y="1783"/>
                  </a:lnTo>
                  <a:lnTo>
                    <a:pt x="2786" y="1783"/>
                  </a:lnTo>
                  <a:lnTo>
                    <a:pt x="2826" y="1778"/>
                  </a:lnTo>
                  <a:lnTo>
                    <a:pt x="2866" y="1770"/>
                  </a:lnTo>
                  <a:lnTo>
                    <a:pt x="2907" y="1759"/>
                  </a:lnTo>
                  <a:lnTo>
                    <a:pt x="2947" y="1748"/>
                  </a:lnTo>
                  <a:lnTo>
                    <a:pt x="2947" y="1748"/>
                  </a:lnTo>
                  <a:lnTo>
                    <a:pt x="2987" y="1732"/>
                  </a:lnTo>
                  <a:lnTo>
                    <a:pt x="3028" y="1713"/>
                  </a:lnTo>
                  <a:lnTo>
                    <a:pt x="3028" y="1713"/>
                  </a:lnTo>
                  <a:lnTo>
                    <a:pt x="3062" y="1689"/>
                  </a:lnTo>
                  <a:lnTo>
                    <a:pt x="3097" y="1663"/>
                  </a:lnTo>
                  <a:lnTo>
                    <a:pt x="3097" y="1663"/>
                  </a:lnTo>
                  <a:lnTo>
                    <a:pt x="3132" y="1633"/>
                  </a:lnTo>
                  <a:lnTo>
                    <a:pt x="3159" y="1601"/>
                  </a:lnTo>
                  <a:lnTo>
                    <a:pt x="3159" y="1601"/>
                  </a:lnTo>
                  <a:lnTo>
                    <a:pt x="3172" y="1582"/>
                  </a:lnTo>
                  <a:lnTo>
                    <a:pt x="3183" y="1563"/>
                  </a:lnTo>
                  <a:lnTo>
                    <a:pt x="3183" y="1563"/>
                  </a:lnTo>
                  <a:lnTo>
                    <a:pt x="3194" y="1545"/>
                  </a:lnTo>
                  <a:lnTo>
                    <a:pt x="3202" y="1523"/>
                  </a:lnTo>
                  <a:lnTo>
                    <a:pt x="3202" y="1523"/>
                  </a:lnTo>
                  <a:lnTo>
                    <a:pt x="3210" y="1501"/>
                  </a:lnTo>
                  <a:lnTo>
                    <a:pt x="3212" y="1477"/>
                  </a:lnTo>
                  <a:lnTo>
                    <a:pt x="3212" y="1477"/>
                  </a:lnTo>
                  <a:lnTo>
                    <a:pt x="3215" y="1456"/>
                  </a:lnTo>
                  <a:lnTo>
                    <a:pt x="3215" y="1435"/>
                  </a:lnTo>
                  <a:lnTo>
                    <a:pt x="3218" y="1392"/>
                  </a:lnTo>
                  <a:lnTo>
                    <a:pt x="3218" y="1370"/>
                  </a:lnTo>
                  <a:lnTo>
                    <a:pt x="3218" y="1365"/>
                  </a:lnTo>
                  <a:lnTo>
                    <a:pt x="3218" y="1359"/>
                  </a:lnTo>
                </a:path>
              </a:pathLst>
            </a:custGeom>
            <a:solidFill>
              <a:schemeClr val="tx1">
                <a:lumMod val="65000"/>
                <a:lumOff val="35000"/>
              </a:schemeClr>
            </a:solidFill>
            <a:ln>
              <a:noFill/>
            </a:ln>
            <a:effectLst/>
          </p:spPr>
          <p:txBody>
            <a:bodyPr wrap="none" anchor="ctr"/>
            <a:lstStyle/>
            <a:p>
              <a:endParaRPr lang="en-US" dirty="0"/>
            </a:p>
          </p:txBody>
        </p:sp>
        <p:sp>
          <p:nvSpPr>
            <p:cNvPr id="89" name="Freeform 34"/>
            <p:cNvSpPr>
              <a:spLocks noChangeArrowheads="1"/>
            </p:cNvSpPr>
            <p:nvPr/>
          </p:nvSpPr>
          <p:spPr bwMode="gray">
            <a:xfrm>
              <a:off x="773899" y="5055910"/>
              <a:ext cx="429814" cy="294393"/>
            </a:xfrm>
            <a:custGeom>
              <a:avLst/>
              <a:gdLst>
                <a:gd name="T0" fmla="*/ 3143 w 3219"/>
                <a:gd name="T1" fmla="*/ 1185 h 2205"/>
                <a:gd name="T2" fmla="*/ 2773 w 3219"/>
                <a:gd name="T3" fmla="*/ 962 h 2205"/>
                <a:gd name="T4" fmla="*/ 2657 w 3219"/>
                <a:gd name="T5" fmla="*/ 799 h 2205"/>
                <a:gd name="T6" fmla="*/ 2539 w 3219"/>
                <a:gd name="T7" fmla="*/ 644 h 2205"/>
                <a:gd name="T8" fmla="*/ 2266 w 3219"/>
                <a:gd name="T9" fmla="*/ 450 h 2205"/>
                <a:gd name="T10" fmla="*/ 2016 w 3219"/>
                <a:gd name="T11" fmla="*/ 348 h 2205"/>
                <a:gd name="T12" fmla="*/ 1681 w 3219"/>
                <a:gd name="T13" fmla="*/ 311 h 2205"/>
                <a:gd name="T14" fmla="*/ 1427 w 3219"/>
                <a:gd name="T15" fmla="*/ 198 h 2205"/>
                <a:gd name="T16" fmla="*/ 1067 w 3219"/>
                <a:gd name="T17" fmla="*/ 35 h 2205"/>
                <a:gd name="T18" fmla="*/ 770 w 3219"/>
                <a:gd name="T19" fmla="*/ 0 h 2205"/>
                <a:gd name="T20" fmla="*/ 306 w 3219"/>
                <a:gd name="T21" fmla="*/ 177 h 2205"/>
                <a:gd name="T22" fmla="*/ 225 w 3219"/>
                <a:gd name="T23" fmla="*/ 456 h 2205"/>
                <a:gd name="T24" fmla="*/ 91 w 3219"/>
                <a:gd name="T25" fmla="*/ 574 h 2205"/>
                <a:gd name="T26" fmla="*/ 8 w 3219"/>
                <a:gd name="T27" fmla="*/ 713 h 2205"/>
                <a:gd name="T28" fmla="*/ 5 w 3219"/>
                <a:gd name="T29" fmla="*/ 858 h 2205"/>
                <a:gd name="T30" fmla="*/ 62 w 3219"/>
                <a:gd name="T31" fmla="*/ 992 h 2205"/>
                <a:gd name="T32" fmla="*/ 274 w 3219"/>
                <a:gd name="T33" fmla="*/ 1169 h 2205"/>
                <a:gd name="T34" fmla="*/ 303 w 3219"/>
                <a:gd name="T35" fmla="*/ 1322 h 2205"/>
                <a:gd name="T36" fmla="*/ 335 w 3219"/>
                <a:gd name="T37" fmla="*/ 1416 h 2205"/>
                <a:gd name="T38" fmla="*/ 499 w 3219"/>
                <a:gd name="T39" fmla="*/ 1585 h 2205"/>
                <a:gd name="T40" fmla="*/ 721 w 3219"/>
                <a:gd name="T41" fmla="*/ 1697 h 2205"/>
                <a:gd name="T42" fmla="*/ 1032 w 3219"/>
                <a:gd name="T43" fmla="*/ 1756 h 2205"/>
                <a:gd name="T44" fmla="*/ 1271 w 3219"/>
                <a:gd name="T45" fmla="*/ 1915 h 2205"/>
                <a:gd name="T46" fmla="*/ 1507 w 3219"/>
                <a:gd name="T47" fmla="*/ 2078 h 2205"/>
                <a:gd name="T48" fmla="*/ 1979 w 3219"/>
                <a:gd name="T49" fmla="*/ 2199 h 2205"/>
                <a:gd name="T50" fmla="*/ 2060 w 3219"/>
                <a:gd name="T51" fmla="*/ 2193 h 2205"/>
                <a:gd name="T52" fmla="*/ 1593 w 3219"/>
                <a:gd name="T53" fmla="*/ 2089 h 2205"/>
                <a:gd name="T54" fmla="*/ 1295 w 3219"/>
                <a:gd name="T55" fmla="*/ 1891 h 2205"/>
                <a:gd name="T56" fmla="*/ 1070 w 3219"/>
                <a:gd name="T57" fmla="*/ 1719 h 2205"/>
                <a:gd name="T58" fmla="*/ 802 w 3219"/>
                <a:gd name="T59" fmla="*/ 1673 h 2205"/>
                <a:gd name="T60" fmla="*/ 542 w 3219"/>
                <a:gd name="T61" fmla="*/ 1555 h 2205"/>
                <a:gd name="T62" fmla="*/ 389 w 3219"/>
                <a:gd name="T63" fmla="*/ 1402 h 2205"/>
                <a:gd name="T64" fmla="*/ 373 w 3219"/>
                <a:gd name="T65" fmla="*/ 1231 h 2205"/>
                <a:gd name="T66" fmla="*/ 279 w 3219"/>
                <a:gd name="T67" fmla="*/ 1105 h 2205"/>
                <a:gd name="T68" fmla="*/ 97 w 3219"/>
                <a:gd name="T69" fmla="*/ 936 h 2205"/>
                <a:gd name="T70" fmla="*/ 64 w 3219"/>
                <a:gd name="T71" fmla="*/ 834 h 2205"/>
                <a:gd name="T72" fmla="*/ 91 w 3219"/>
                <a:gd name="T73" fmla="*/ 668 h 2205"/>
                <a:gd name="T74" fmla="*/ 198 w 3219"/>
                <a:gd name="T75" fmla="*/ 576 h 2205"/>
                <a:gd name="T76" fmla="*/ 290 w 3219"/>
                <a:gd name="T77" fmla="*/ 461 h 2205"/>
                <a:gd name="T78" fmla="*/ 303 w 3219"/>
                <a:gd name="T79" fmla="*/ 289 h 2205"/>
                <a:gd name="T80" fmla="*/ 633 w 3219"/>
                <a:gd name="T81" fmla="*/ 80 h 2205"/>
                <a:gd name="T82" fmla="*/ 982 w 3219"/>
                <a:gd name="T83" fmla="*/ 83 h 2205"/>
                <a:gd name="T84" fmla="*/ 1311 w 3219"/>
                <a:gd name="T85" fmla="*/ 201 h 2205"/>
                <a:gd name="T86" fmla="*/ 1558 w 3219"/>
                <a:gd name="T87" fmla="*/ 386 h 2205"/>
                <a:gd name="T88" fmla="*/ 1939 w 3219"/>
                <a:gd name="T89" fmla="*/ 391 h 2205"/>
                <a:gd name="T90" fmla="*/ 2161 w 3219"/>
                <a:gd name="T91" fmla="*/ 461 h 2205"/>
                <a:gd name="T92" fmla="*/ 2440 w 3219"/>
                <a:gd name="T93" fmla="*/ 625 h 2205"/>
                <a:gd name="T94" fmla="*/ 2607 w 3219"/>
                <a:gd name="T95" fmla="*/ 812 h 2205"/>
                <a:gd name="T96" fmla="*/ 2660 w 3219"/>
                <a:gd name="T97" fmla="*/ 968 h 2205"/>
                <a:gd name="T98" fmla="*/ 2990 w 3219"/>
                <a:gd name="T99" fmla="*/ 1102 h 2205"/>
                <a:gd name="T100" fmla="*/ 3180 w 3219"/>
                <a:gd name="T101" fmla="*/ 1341 h 2205"/>
                <a:gd name="T102" fmla="*/ 3175 w 3219"/>
                <a:gd name="T103" fmla="*/ 1512 h 2205"/>
                <a:gd name="T104" fmla="*/ 2939 w 3219"/>
                <a:gd name="T105" fmla="*/ 1729 h 2205"/>
                <a:gd name="T106" fmla="*/ 2767 w 3219"/>
                <a:gd name="T107" fmla="*/ 1893 h 2205"/>
                <a:gd name="T108" fmla="*/ 2711 w 3219"/>
                <a:gd name="T109" fmla="*/ 2009 h 2205"/>
                <a:gd name="T110" fmla="*/ 2569 w 3219"/>
                <a:gd name="T111" fmla="*/ 2108 h 2205"/>
                <a:gd name="T112" fmla="*/ 2724 w 3219"/>
                <a:gd name="T113" fmla="*/ 2003 h 2205"/>
                <a:gd name="T114" fmla="*/ 2781 w 3219"/>
                <a:gd name="T115" fmla="*/ 1882 h 2205"/>
                <a:gd name="T116" fmla="*/ 3028 w 3219"/>
                <a:gd name="T117" fmla="*/ 1713 h 2205"/>
                <a:gd name="T118" fmla="*/ 3210 w 3219"/>
                <a:gd name="T119" fmla="*/ 1501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19" h="2205">
                  <a:moveTo>
                    <a:pt x="3218" y="1359"/>
                  </a:moveTo>
                  <a:lnTo>
                    <a:pt x="3218" y="1359"/>
                  </a:lnTo>
                  <a:lnTo>
                    <a:pt x="3215" y="1349"/>
                  </a:lnTo>
                  <a:lnTo>
                    <a:pt x="3215" y="1335"/>
                  </a:lnTo>
                  <a:lnTo>
                    <a:pt x="3215" y="1335"/>
                  </a:lnTo>
                  <a:lnTo>
                    <a:pt x="3212" y="1325"/>
                  </a:lnTo>
                  <a:lnTo>
                    <a:pt x="3212" y="1325"/>
                  </a:lnTo>
                  <a:lnTo>
                    <a:pt x="3207" y="1303"/>
                  </a:lnTo>
                  <a:lnTo>
                    <a:pt x="3207" y="1303"/>
                  </a:lnTo>
                  <a:lnTo>
                    <a:pt x="3199" y="1282"/>
                  </a:lnTo>
                  <a:lnTo>
                    <a:pt x="3191" y="1260"/>
                  </a:lnTo>
                  <a:lnTo>
                    <a:pt x="3191" y="1260"/>
                  </a:lnTo>
                  <a:lnTo>
                    <a:pt x="3170" y="1220"/>
                  </a:lnTo>
                  <a:lnTo>
                    <a:pt x="3143" y="1185"/>
                  </a:lnTo>
                  <a:lnTo>
                    <a:pt x="3143" y="1185"/>
                  </a:lnTo>
                  <a:lnTo>
                    <a:pt x="3113" y="1153"/>
                  </a:lnTo>
                  <a:lnTo>
                    <a:pt x="3081" y="1121"/>
                  </a:lnTo>
                  <a:lnTo>
                    <a:pt x="3046" y="1094"/>
                  </a:lnTo>
                  <a:lnTo>
                    <a:pt x="3011" y="1070"/>
                  </a:lnTo>
                  <a:lnTo>
                    <a:pt x="3011" y="1070"/>
                  </a:lnTo>
                  <a:lnTo>
                    <a:pt x="2974" y="1046"/>
                  </a:lnTo>
                  <a:lnTo>
                    <a:pt x="2936" y="1024"/>
                  </a:lnTo>
                  <a:lnTo>
                    <a:pt x="2936" y="1024"/>
                  </a:lnTo>
                  <a:lnTo>
                    <a:pt x="2896" y="1005"/>
                  </a:lnTo>
                  <a:lnTo>
                    <a:pt x="2856" y="990"/>
                  </a:lnTo>
                  <a:lnTo>
                    <a:pt x="2856" y="990"/>
                  </a:lnTo>
                  <a:lnTo>
                    <a:pt x="2816" y="976"/>
                  </a:lnTo>
                  <a:lnTo>
                    <a:pt x="2773" y="962"/>
                  </a:lnTo>
                  <a:lnTo>
                    <a:pt x="2773" y="962"/>
                  </a:lnTo>
                  <a:lnTo>
                    <a:pt x="2706" y="946"/>
                  </a:lnTo>
                  <a:lnTo>
                    <a:pt x="2703" y="941"/>
                  </a:lnTo>
                  <a:lnTo>
                    <a:pt x="2700" y="928"/>
                  </a:lnTo>
                  <a:lnTo>
                    <a:pt x="2700" y="917"/>
                  </a:lnTo>
                  <a:lnTo>
                    <a:pt x="2700" y="917"/>
                  </a:lnTo>
                  <a:lnTo>
                    <a:pt x="2695" y="896"/>
                  </a:lnTo>
                  <a:lnTo>
                    <a:pt x="2687" y="874"/>
                  </a:lnTo>
                  <a:lnTo>
                    <a:pt x="2687" y="874"/>
                  </a:lnTo>
                  <a:lnTo>
                    <a:pt x="2684" y="863"/>
                  </a:lnTo>
                  <a:lnTo>
                    <a:pt x="2679" y="850"/>
                  </a:lnTo>
                  <a:lnTo>
                    <a:pt x="2671" y="828"/>
                  </a:lnTo>
                  <a:lnTo>
                    <a:pt x="2660" y="810"/>
                  </a:lnTo>
                  <a:lnTo>
                    <a:pt x="2657" y="799"/>
                  </a:lnTo>
                  <a:lnTo>
                    <a:pt x="2657" y="799"/>
                  </a:lnTo>
                  <a:lnTo>
                    <a:pt x="2649" y="788"/>
                  </a:lnTo>
                  <a:lnTo>
                    <a:pt x="2639" y="769"/>
                  </a:lnTo>
                  <a:lnTo>
                    <a:pt x="2639" y="769"/>
                  </a:lnTo>
                  <a:lnTo>
                    <a:pt x="2628" y="748"/>
                  </a:lnTo>
                  <a:lnTo>
                    <a:pt x="2628" y="748"/>
                  </a:lnTo>
                  <a:lnTo>
                    <a:pt x="2614" y="729"/>
                  </a:lnTo>
                  <a:lnTo>
                    <a:pt x="2601" y="710"/>
                  </a:lnTo>
                  <a:lnTo>
                    <a:pt x="2601" y="710"/>
                  </a:lnTo>
                  <a:lnTo>
                    <a:pt x="2572" y="675"/>
                  </a:lnTo>
                  <a:lnTo>
                    <a:pt x="2572" y="675"/>
                  </a:lnTo>
                  <a:lnTo>
                    <a:pt x="2555" y="660"/>
                  </a:lnTo>
                  <a:lnTo>
                    <a:pt x="2539" y="644"/>
                  </a:lnTo>
                  <a:lnTo>
                    <a:pt x="2539" y="644"/>
                  </a:lnTo>
                  <a:lnTo>
                    <a:pt x="2507" y="614"/>
                  </a:lnTo>
                  <a:lnTo>
                    <a:pt x="2507" y="614"/>
                  </a:lnTo>
                  <a:lnTo>
                    <a:pt x="2472" y="585"/>
                  </a:lnTo>
                  <a:lnTo>
                    <a:pt x="2472" y="585"/>
                  </a:lnTo>
                  <a:lnTo>
                    <a:pt x="2456" y="568"/>
                  </a:lnTo>
                  <a:lnTo>
                    <a:pt x="2438" y="558"/>
                  </a:lnTo>
                  <a:lnTo>
                    <a:pt x="2438" y="558"/>
                  </a:lnTo>
                  <a:lnTo>
                    <a:pt x="2400" y="531"/>
                  </a:lnTo>
                  <a:lnTo>
                    <a:pt x="2400" y="531"/>
                  </a:lnTo>
                  <a:lnTo>
                    <a:pt x="2362" y="507"/>
                  </a:lnTo>
                  <a:lnTo>
                    <a:pt x="2325" y="482"/>
                  </a:lnTo>
                  <a:lnTo>
                    <a:pt x="2325" y="482"/>
                  </a:lnTo>
                  <a:lnTo>
                    <a:pt x="2285" y="461"/>
                  </a:lnTo>
                  <a:lnTo>
                    <a:pt x="2266" y="450"/>
                  </a:lnTo>
                  <a:lnTo>
                    <a:pt x="2255" y="445"/>
                  </a:lnTo>
                  <a:lnTo>
                    <a:pt x="2247" y="440"/>
                  </a:lnTo>
                  <a:lnTo>
                    <a:pt x="2207" y="421"/>
                  </a:lnTo>
                  <a:lnTo>
                    <a:pt x="2207" y="421"/>
                  </a:lnTo>
                  <a:lnTo>
                    <a:pt x="2185" y="410"/>
                  </a:lnTo>
                  <a:lnTo>
                    <a:pt x="2167" y="402"/>
                  </a:lnTo>
                  <a:lnTo>
                    <a:pt x="2145" y="391"/>
                  </a:lnTo>
                  <a:lnTo>
                    <a:pt x="2145" y="391"/>
                  </a:lnTo>
                  <a:lnTo>
                    <a:pt x="2124" y="383"/>
                  </a:lnTo>
                  <a:lnTo>
                    <a:pt x="2124" y="383"/>
                  </a:lnTo>
                  <a:lnTo>
                    <a:pt x="2081" y="370"/>
                  </a:lnTo>
                  <a:lnTo>
                    <a:pt x="2038" y="357"/>
                  </a:lnTo>
                  <a:lnTo>
                    <a:pt x="2038" y="357"/>
                  </a:lnTo>
                  <a:lnTo>
                    <a:pt x="2016" y="348"/>
                  </a:lnTo>
                  <a:lnTo>
                    <a:pt x="1995" y="343"/>
                  </a:lnTo>
                  <a:lnTo>
                    <a:pt x="1995" y="343"/>
                  </a:lnTo>
                  <a:lnTo>
                    <a:pt x="1974" y="338"/>
                  </a:lnTo>
                  <a:lnTo>
                    <a:pt x="1952" y="332"/>
                  </a:lnTo>
                  <a:lnTo>
                    <a:pt x="1952" y="332"/>
                  </a:lnTo>
                  <a:lnTo>
                    <a:pt x="1907" y="324"/>
                  </a:lnTo>
                  <a:lnTo>
                    <a:pt x="1907" y="324"/>
                  </a:lnTo>
                  <a:lnTo>
                    <a:pt x="1861" y="319"/>
                  </a:lnTo>
                  <a:lnTo>
                    <a:pt x="1818" y="314"/>
                  </a:lnTo>
                  <a:lnTo>
                    <a:pt x="1818" y="314"/>
                  </a:lnTo>
                  <a:lnTo>
                    <a:pt x="1773" y="311"/>
                  </a:lnTo>
                  <a:lnTo>
                    <a:pt x="1727" y="311"/>
                  </a:lnTo>
                  <a:lnTo>
                    <a:pt x="1727" y="311"/>
                  </a:lnTo>
                  <a:lnTo>
                    <a:pt x="1681" y="311"/>
                  </a:lnTo>
                  <a:lnTo>
                    <a:pt x="1681" y="311"/>
                  </a:lnTo>
                  <a:lnTo>
                    <a:pt x="1639" y="314"/>
                  </a:lnTo>
                  <a:lnTo>
                    <a:pt x="1639" y="314"/>
                  </a:lnTo>
                  <a:lnTo>
                    <a:pt x="1566" y="322"/>
                  </a:lnTo>
                  <a:lnTo>
                    <a:pt x="1561" y="316"/>
                  </a:lnTo>
                  <a:lnTo>
                    <a:pt x="1553" y="305"/>
                  </a:lnTo>
                  <a:lnTo>
                    <a:pt x="1542" y="298"/>
                  </a:lnTo>
                  <a:lnTo>
                    <a:pt x="1526" y="279"/>
                  </a:lnTo>
                  <a:lnTo>
                    <a:pt x="1526" y="279"/>
                  </a:lnTo>
                  <a:lnTo>
                    <a:pt x="1507" y="263"/>
                  </a:lnTo>
                  <a:lnTo>
                    <a:pt x="1507" y="263"/>
                  </a:lnTo>
                  <a:lnTo>
                    <a:pt x="1467" y="230"/>
                  </a:lnTo>
                  <a:lnTo>
                    <a:pt x="1427" y="198"/>
                  </a:lnTo>
                  <a:lnTo>
                    <a:pt x="1427" y="198"/>
                  </a:lnTo>
                  <a:lnTo>
                    <a:pt x="1387" y="171"/>
                  </a:lnTo>
                  <a:lnTo>
                    <a:pt x="1387" y="171"/>
                  </a:lnTo>
                  <a:lnTo>
                    <a:pt x="1344" y="147"/>
                  </a:lnTo>
                  <a:lnTo>
                    <a:pt x="1344" y="147"/>
                  </a:lnTo>
                  <a:lnTo>
                    <a:pt x="1298" y="123"/>
                  </a:lnTo>
                  <a:lnTo>
                    <a:pt x="1298" y="123"/>
                  </a:lnTo>
                  <a:lnTo>
                    <a:pt x="1255" y="102"/>
                  </a:lnTo>
                  <a:lnTo>
                    <a:pt x="1255" y="102"/>
                  </a:lnTo>
                  <a:lnTo>
                    <a:pt x="1210" y="83"/>
                  </a:lnTo>
                  <a:lnTo>
                    <a:pt x="1210" y="83"/>
                  </a:lnTo>
                  <a:lnTo>
                    <a:pt x="1161" y="64"/>
                  </a:lnTo>
                  <a:lnTo>
                    <a:pt x="1161" y="64"/>
                  </a:lnTo>
                  <a:lnTo>
                    <a:pt x="1116" y="48"/>
                  </a:lnTo>
                  <a:lnTo>
                    <a:pt x="1067" y="35"/>
                  </a:lnTo>
                  <a:lnTo>
                    <a:pt x="1067" y="35"/>
                  </a:lnTo>
                  <a:lnTo>
                    <a:pt x="1019" y="24"/>
                  </a:lnTo>
                  <a:lnTo>
                    <a:pt x="995" y="19"/>
                  </a:lnTo>
                  <a:lnTo>
                    <a:pt x="968" y="16"/>
                  </a:lnTo>
                  <a:lnTo>
                    <a:pt x="968" y="16"/>
                  </a:lnTo>
                  <a:lnTo>
                    <a:pt x="920" y="8"/>
                  </a:lnTo>
                  <a:lnTo>
                    <a:pt x="920" y="8"/>
                  </a:lnTo>
                  <a:lnTo>
                    <a:pt x="869" y="2"/>
                  </a:lnTo>
                  <a:lnTo>
                    <a:pt x="869" y="2"/>
                  </a:lnTo>
                  <a:lnTo>
                    <a:pt x="845" y="0"/>
                  </a:lnTo>
                  <a:lnTo>
                    <a:pt x="821" y="0"/>
                  </a:lnTo>
                  <a:lnTo>
                    <a:pt x="794" y="0"/>
                  </a:lnTo>
                  <a:lnTo>
                    <a:pt x="770" y="0"/>
                  </a:lnTo>
                  <a:lnTo>
                    <a:pt x="770" y="0"/>
                  </a:lnTo>
                  <a:lnTo>
                    <a:pt x="719" y="2"/>
                  </a:lnTo>
                  <a:lnTo>
                    <a:pt x="671" y="8"/>
                  </a:lnTo>
                  <a:lnTo>
                    <a:pt x="671" y="8"/>
                  </a:lnTo>
                  <a:lnTo>
                    <a:pt x="619" y="16"/>
                  </a:lnTo>
                  <a:lnTo>
                    <a:pt x="571" y="29"/>
                  </a:lnTo>
                  <a:lnTo>
                    <a:pt x="523" y="43"/>
                  </a:lnTo>
                  <a:lnTo>
                    <a:pt x="475" y="61"/>
                  </a:lnTo>
                  <a:lnTo>
                    <a:pt x="475" y="61"/>
                  </a:lnTo>
                  <a:lnTo>
                    <a:pt x="429" y="83"/>
                  </a:lnTo>
                  <a:lnTo>
                    <a:pt x="386" y="110"/>
                  </a:lnTo>
                  <a:lnTo>
                    <a:pt x="386" y="110"/>
                  </a:lnTo>
                  <a:lnTo>
                    <a:pt x="343" y="139"/>
                  </a:lnTo>
                  <a:lnTo>
                    <a:pt x="325" y="158"/>
                  </a:lnTo>
                  <a:lnTo>
                    <a:pt x="306" y="177"/>
                  </a:lnTo>
                  <a:lnTo>
                    <a:pt x="306" y="177"/>
                  </a:lnTo>
                  <a:lnTo>
                    <a:pt x="287" y="195"/>
                  </a:lnTo>
                  <a:lnTo>
                    <a:pt x="271" y="217"/>
                  </a:lnTo>
                  <a:lnTo>
                    <a:pt x="257" y="241"/>
                  </a:lnTo>
                  <a:lnTo>
                    <a:pt x="244" y="265"/>
                  </a:lnTo>
                  <a:lnTo>
                    <a:pt x="244" y="265"/>
                  </a:lnTo>
                  <a:lnTo>
                    <a:pt x="236" y="292"/>
                  </a:lnTo>
                  <a:lnTo>
                    <a:pt x="231" y="316"/>
                  </a:lnTo>
                  <a:lnTo>
                    <a:pt x="225" y="343"/>
                  </a:lnTo>
                  <a:lnTo>
                    <a:pt x="225" y="373"/>
                  </a:lnTo>
                  <a:lnTo>
                    <a:pt x="225" y="373"/>
                  </a:lnTo>
                  <a:lnTo>
                    <a:pt x="225" y="445"/>
                  </a:lnTo>
                  <a:lnTo>
                    <a:pt x="225" y="456"/>
                  </a:lnTo>
                  <a:lnTo>
                    <a:pt x="225" y="456"/>
                  </a:lnTo>
                  <a:lnTo>
                    <a:pt x="225" y="466"/>
                  </a:lnTo>
                  <a:lnTo>
                    <a:pt x="225" y="466"/>
                  </a:lnTo>
                  <a:lnTo>
                    <a:pt x="228" y="488"/>
                  </a:lnTo>
                  <a:lnTo>
                    <a:pt x="228" y="488"/>
                  </a:lnTo>
                  <a:lnTo>
                    <a:pt x="231" y="496"/>
                  </a:lnTo>
                  <a:lnTo>
                    <a:pt x="231" y="496"/>
                  </a:lnTo>
                  <a:lnTo>
                    <a:pt x="201" y="507"/>
                  </a:lnTo>
                  <a:lnTo>
                    <a:pt x="201" y="507"/>
                  </a:lnTo>
                  <a:lnTo>
                    <a:pt x="172" y="520"/>
                  </a:lnTo>
                  <a:lnTo>
                    <a:pt x="145" y="533"/>
                  </a:lnTo>
                  <a:lnTo>
                    <a:pt x="145" y="533"/>
                  </a:lnTo>
                  <a:lnTo>
                    <a:pt x="115" y="552"/>
                  </a:lnTo>
                  <a:lnTo>
                    <a:pt x="105" y="563"/>
                  </a:lnTo>
                  <a:lnTo>
                    <a:pt x="91" y="574"/>
                  </a:lnTo>
                  <a:lnTo>
                    <a:pt x="91" y="574"/>
                  </a:lnTo>
                  <a:lnTo>
                    <a:pt x="78" y="585"/>
                  </a:lnTo>
                  <a:lnTo>
                    <a:pt x="67" y="595"/>
                  </a:lnTo>
                  <a:lnTo>
                    <a:pt x="62" y="603"/>
                  </a:lnTo>
                  <a:lnTo>
                    <a:pt x="62" y="603"/>
                  </a:lnTo>
                  <a:lnTo>
                    <a:pt x="56" y="609"/>
                  </a:lnTo>
                  <a:lnTo>
                    <a:pt x="46" y="622"/>
                  </a:lnTo>
                  <a:lnTo>
                    <a:pt x="46" y="622"/>
                  </a:lnTo>
                  <a:lnTo>
                    <a:pt x="38" y="635"/>
                  </a:lnTo>
                  <a:lnTo>
                    <a:pt x="30" y="651"/>
                  </a:lnTo>
                  <a:lnTo>
                    <a:pt x="30" y="651"/>
                  </a:lnTo>
                  <a:lnTo>
                    <a:pt x="16" y="681"/>
                  </a:lnTo>
                  <a:lnTo>
                    <a:pt x="16" y="681"/>
                  </a:lnTo>
                  <a:lnTo>
                    <a:pt x="8" y="713"/>
                  </a:lnTo>
                  <a:lnTo>
                    <a:pt x="8" y="713"/>
                  </a:lnTo>
                  <a:lnTo>
                    <a:pt x="3" y="745"/>
                  </a:lnTo>
                  <a:lnTo>
                    <a:pt x="0" y="778"/>
                  </a:lnTo>
                  <a:lnTo>
                    <a:pt x="0" y="778"/>
                  </a:lnTo>
                  <a:lnTo>
                    <a:pt x="0" y="810"/>
                  </a:lnTo>
                  <a:lnTo>
                    <a:pt x="0" y="810"/>
                  </a:lnTo>
                  <a:lnTo>
                    <a:pt x="0" y="818"/>
                  </a:lnTo>
                  <a:lnTo>
                    <a:pt x="3" y="826"/>
                  </a:lnTo>
                  <a:lnTo>
                    <a:pt x="3" y="842"/>
                  </a:lnTo>
                  <a:lnTo>
                    <a:pt x="5" y="850"/>
                  </a:lnTo>
                  <a:lnTo>
                    <a:pt x="5" y="855"/>
                  </a:lnTo>
                  <a:lnTo>
                    <a:pt x="5" y="855"/>
                  </a:lnTo>
                  <a:lnTo>
                    <a:pt x="5" y="858"/>
                  </a:lnTo>
                  <a:lnTo>
                    <a:pt x="5" y="858"/>
                  </a:lnTo>
                  <a:lnTo>
                    <a:pt x="5" y="858"/>
                  </a:lnTo>
                  <a:lnTo>
                    <a:pt x="8" y="874"/>
                  </a:lnTo>
                  <a:lnTo>
                    <a:pt x="11" y="882"/>
                  </a:lnTo>
                  <a:lnTo>
                    <a:pt x="14" y="890"/>
                  </a:lnTo>
                  <a:lnTo>
                    <a:pt x="19" y="906"/>
                  </a:lnTo>
                  <a:lnTo>
                    <a:pt x="19" y="906"/>
                  </a:lnTo>
                  <a:lnTo>
                    <a:pt x="24" y="920"/>
                  </a:lnTo>
                  <a:lnTo>
                    <a:pt x="24" y="920"/>
                  </a:lnTo>
                  <a:lnTo>
                    <a:pt x="30" y="936"/>
                  </a:lnTo>
                  <a:lnTo>
                    <a:pt x="30" y="936"/>
                  </a:lnTo>
                  <a:lnTo>
                    <a:pt x="46" y="965"/>
                  </a:lnTo>
                  <a:lnTo>
                    <a:pt x="54" y="979"/>
                  </a:lnTo>
                  <a:lnTo>
                    <a:pt x="62" y="992"/>
                  </a:lnTo>
                  <a:lnTo>
                    <a:pt x="62" y="992"/>
                  </a:lnTo>
                  <a:lnTo>
                    <a:pt x="80" y="1016"/>
                  </a:lnTo>
                  <a:lnTo>
                    <a:pt x="80" y="1016"/>
                  </a:lnTo>
                  <a:lnTo>
                    <a:pt x="102" y="1040"/>
                  </a:lnTo>
                  <a:lnTo>
                    <a:pt x="102" y="1040"/>
                  </a:lnTo>
                  <a:lnTo>
                    <a:pt x="126" y="1062"/>
                  </a:lnTo>
                  <a:lnTo>
                    <a:pt x="148" y="1083"/>
                  </a:lnTo>
                  <a:lnTo>
                    <a:pt x="148" y="1083"/>
                  </a:lnTo>
                  <a:lnTo>
                    <a:pt x="172" y="1102"/>
                  </a:lnTo>
                  <a:lnTo>
                    <a:pt x="172" y="1102"/>
                  </a:lnTo>
                  <a:lnTo>
                    <a:pt x="196" y="1121"/>
                  </a:lnTo>
                  <a:lnTo>
                    <a:pt x="196" y="1121"/>
                  </a:lnTo>
                  <a:lnTo>
                    <a:pt x="247" y="1153"/>
                  </a:lnTo>
                  <a:lnTo>
                    <a:pt x="274" y="1169"/>
                  </a:lnTo>
                  <a:lnTo>
                    <a:pt x="274" y="1169"/>
                  </a:lnTo>
                  <a:lnTo>
                    <a:pt x="300" y="1185"/>
                  </a:lnTo>
                  <a:lnTo>
                    <a:pt x="300" y="1185"/>
                  </a:lnTo>
                  <a:lnTo>
                    <a:pt x="327" y="1199"/>
                  </a:lnTo>
                  <a:lnTo>
                    <a:pt x="327" y="1199"/>
                  </a:lnTo>
                  <a:lnTo>
                    <a:pt x="325" y="1207"/>
                  </a:lnTo>
                  <a:lnTo>
                    <a:pt x="325" y="1207"/>
                  </a:lnTo>
                  <a:lnTo>
                    <a:pt x="316" y="1225"/>
                  </a:lnTo>
                  <a:lnTo>
                    <a:pt x="311" y="1244"/>
                  </a:lnTo>
                  <a:lnTo>
                    <a:pt x="311" y="1244"/>
                  </a:lnTo>
                  <a:lnTo>
                    <a:pt x="306" y="1263"/>
                  </a:lnTo>
                  <a:lnTo>
                    <a:pt x="303" y="1282"/>
                  </a:lnTo>
                  <a:lnTo>
                    <a:pt x="303" y="1303"/>
                  </a:lnTo>
                  <a:lnTo>
                    <a:pt x="303" y="1322"/>
                  </a:lnTo>
                  <a:lnTo>
                    <a:pt x="303" y="1322"/>
                  </a:lnTo>
                  <a:lnTo>
                    <a:pt x="306" y="1341"/>
                  </a:lnTo>
                  <a:lnTo>
                    <a:pt x="306" y="1341"/>
                  </a:lnTo>
                  <a:lnTo>
                    <a:pt x="311" y="1362"/>
                  </a:lnTo>
                  <a:lnTo>
                    <a:pt x="316" y="1381"/>
                  </a:lnTo>
                  <a:lnTo>
                    <a:pt x="316" y="1381"/>
                  </a:lnTo>
                  <a:lnTo>
                    <a:pt x="325" y="1397"/>
                  </a:lnTo>
                  <a:lnTo>
                    <a:pt x="330" y="1408"/>
                  </a:lnTo>
                  <a:lnTo>
                    <a:pt x="330" y="1408"/>
                  </a:lnTo>
                  <a:lnTo>
                    <a:pt x="330" y="1408"/>
                  </a:lnTo>
                  <a:lnTo>
                    <a:pt x="330" y="1408"/>
                  </a:lnTo>
                  <a:lnTo>
                    <a:pt x="330" y="1411"/>
                  </a:lnTo>
                  <a:lnTo>
                    <a:pt x="333" y="1411"/>
                  </a:lnTo>
                  <a:lnTo>
                    <a:pt x="335" y="1416"/>
                  </a:lnTo>
                  <a:lnTo>
                    <a:pt x="335" y="1416"/>
                  </a:lnTo>
                  <a:lnTo>
                    <a:pt x="343" y="1429"/>
                  </a:lnTo>
                  <a:lnTo>
                    <a:pt x="343" y="1429"/>
                  </a:lnTo>
                  <a:lnTo>
                    <a:pt x="365" y="1461"/>
                  </a:lnTo>
                  <a:lnTo>
                    <a:pt x="378" y="1475"/>
                  </a:lnTo>
                  <a:lnTo>
                    <a:pt x="378" y="1475"/>
                  </a:lnTo>
                  <a:lnTo>
                    <a:pt x="389" y="1488"/>
                  </a:lnTo>
                  <a:lnTo>
                    <a:pt x="389" y="1488"/>
                  </a:lnTo>
                  <a:lnTo>
                    <a:pt x="416" y="1515"/>
                  </a:lnTo>
                  <a:lnTo>
                    <a:pt x="426" y="1529"/>
                  </a:lnTo>
                  <a:lnTo>
                    <a:pt x="426" y="1529"/>
                  </a:lnTo>
                  <a:lnTo>
                    <a:pt x="440" y="1539"/>
                  </a:lnTo>
                  <a:lnTo>
                    <a:pt x="469" y="1563"/>
                  </a:lnTo>
                  <a:lnTo>
                    <a:pt x="469" y="1563"/>
                  </a:lnTo>
                  <a:lnTo>
                    <a:pt x="499" y="1585"/>
                  </a:lnTo>
                  <a:lnTo>
                    <a:pt x="499" y="1585"/>
                  </a:lnTo>
                  <a:lnTo>
                    <a:pt x="512" y="1595"/>
                  </a:lnTo>
                  <a:lnTo>
                    <a:pt x="528" y="1604"/>
                  </a:lnTo>
                  <a:lnTo>
                    <a:pt x="528" y="1604"/>
                  </a:lnTo>
                  <a:lnTo>
                    <a:pt x="558" y="1622"/>
                  </a:lnTo>
                  <a:lnTo>
                    <a:pt x="590" y="1641"/>
                  </a:lnTo>
                  <a:lnTo>
                    <a:pt x="606" y="1649"/>
                  </a:lnTo>
                  <a:lnTo>
                    <a:pt x="606" y="1649"/>
                  </a:lnTo>
                  <a:lnTo>
                    <a:pt x="622" y="1657"/>
                  </a:lnTo>
                  <a:lnTo>
                    <a:pt x="654" y="1670"/>
                  </a:lnTo>
                  <a:lnTo>
                    <a:pt x="654" y="1670"/>
                  </a:lnTo>
                  <a:lnTo>
                    <a:pt x="687" y="1684"/>
                  </a:lnTo>
                  <a:lnTo>
                    <a:pt x="721" y="1697"/>
                  </a:lnTo>
                  <a:lnTo>
                    <a:pt x="721" y="1697"/>
                  </a:lnTo>
                  <a:lnTo>
                    <a:pt x="789" y="1719"/>
                  </a:lnTo>
                  <a:lnTo>
                    <a:pt x="789" y="1719"/>
                  </a:lnTo>
                  <a:lnTo>
                    <a:pt x="807" y="1722"/>
                  </a:lnTo>
                  <a:lnTo>
                    <a:pt x="823" y="1727"/>
                  </a:lnTo>
                  <a:lnTo>
                    <a:pt x="858" y="1732"/>
                  </a:lnTo>
                  <a:lnTo>
                    <a:pt x="858" y="1732"/>
                  </a:lnTo>
                  <a:lnTo>
                    <a:pt x="893" y="1740"/>
                  </a:lnTo>
                  <a:lnTo>
                    <a:pt x="928" y="1746"/>
                  </a:lnTo>
                  <a:lnTo>
                    <a:pt x="947" y="1748"/>
                  </a:lnTo>
                  <a:lnTo>
                    <a:pt x="955" y="1748"/>
                  </a:lnTo>
                  <a:lnTo>
                    <a:pt x="963" y="1751"/>
                  </a:lnTo>
                  <a:lnTo>
                    <a:pt x="998" y="1754"/>
                  </a:lnTo>
                  <a:lnTo>
                    <a:pt x="998" y="1754"/>
                  </a:lnTo>
                  <a:lnTo>
                    <a:pt x="1032" y="1756"/>
                  </a:lnTo>
                  <a:lnTo>
                    <a:pt x="1070" y="1759"/>
                  </a:lnTo>
                  <a:lnTo>
                    <a:pt x="1121" y="1759"/>
                  </a:lnTo>
                  <a:lnTo>
                    <a:pt x="1121" y="1762"/>
                  </a:lnTo>
                  <a:lnTo>
                    <a:pt x="1140" y="1762"/>
                  </a:lnTo>
                  <a:lnTo>
                    <a:pt x="1148" y="1762"/>
                  </a:lnTo>
                  <a:lnTo>
                    <a:pt x="1164" y="1788"/>
                  </a:lnTo>
                  <a:lnTo>
                    <a:pt x="1164" y="1788"/>
                  </a:lnTo>
                  <a:lnTo>
                    <a:pt x="1191" y="1821"/>
                  </a:lnTo>
                  <a:lnTo>
                    <a:pt x="1191" y="1821"/>
                  </a:lnTo>
                  <a:lnTo>
                    <a:pt x="1215" y="1853"/>
                  </a:lnTo>
                  <a:lnTo>
                    <a:pt x="1215" y="1853"/>
                  </a:lnTo>
                  <a:lnTo>
                    <a:pt x="1242" y="1885"/>
                  </a:lnTo>
                  <a:lnTo>
                    <a:pt x="1242" y="1885"/>
                  </a:lnTo>
                  <a:lnTo>
                    <a:pt x="1271" y="1915"/>
                  </a:lnTo>
                  <a:lnTo>
                    <a:pt x="1271" y="1915"/>
                  </a:lnTo>
                  <a:lnTo>
                    <a:pt x="1303" y="1941"/>
                  </a:lnTo>
                  <a:lnTo>
                    <a:pt x="1303" y="1941"/>
                  </a:lnTo>
                  <a:lnTo>
                    <a:pt x="1333" y="1968"/>
                  </a:lnTo>
                  <a:lnTo>
                    <a:pt x="1333" y="1968"/>
                  </a:lnTo>
                  <a:lnTo>
                    <a:pt x="1368" y="1992"/>
                  </a:lnTo>
                  <a:lnTo>
                    <a:pt x="1368" y="1992"/>
                  </a:lnTo>
                  <a:lnTo>
                    <a:pt x="1400" y="2016"/>
                  </a:lnTo>
                  <a:lnTo>
                    <a:pt x="1400" y="2016"/>
                  </a:lnTo>
                  <a:lnTo>
                    <a:pt x="1435" y="2038"/>
                  </a:lnTo>
                  <a:lnTo>
                    <a:pt x="1472" y="2059"/>
                  </a:lnTo>
                  <a:lnTo>
                    <a:pt x="1472" y="2059"/>
                  </a:lnTo>
                  <a:lnTo>
                    <a:pt x="1507" y="2078"/>
                  </a:lnTo>
                  <a:lnTo>
                    <a:pt x="1507" y="2078"/>
                  </a:lnTo>
                  <a:lnTo>
                    <a:pt x="1582" y="2110"/>
                  </a:lnTo>
                  <a:lnTo>
                    <a:pt x="1582" y="2110"/>
                  </a:lnTo>
                  <a:lnTo>
                    <a:pt x="1620" y="2124"/>
                  </a:lnTo>
                  <a:lnTo>
                    <a:pt x="1639" y="2132"/>
                  </a:lnTo>
                  <a:lnTo>
                    <a:pt x="1660" y="2137"/>
                  </a:lnTo>
                  <a:lnTo>
                    <a:pt x="1660" y="2137"/>
                  </a:lnTo>
                  <a:lnTo>
                    <a:pt x="1738" y="2161"/>
                  </a:lnTo>
                  <a:lnTo>
                    <a:pt x="1738" y="2161"/>
                  </a:lnTo>
                  <a:lnTo>
                    <a:pt x="1818" y="2177"/>
                  </a:lnTo>
                  <a:lnTo>
                    <a:pt x="1818" y="2177"/>
                  </a:lnTo>
                  <a:lnTo>
                    <a:pt x="1898" y="2191"/>
                  </a:lnTo>
                  <a:lnTo>
                    <a:pt x="1898" y="2191"/>
                  </a:lnTo>
                  <a:lnTo>
                    <a:pt x="1979" y="2199"/>
                  </a:lnTo>
                  <a:lnTo>
                    <a:pt x="1979" y="2199"/>
                  </a:lnTo>
                  <a:lnTo>
                    <a:pt x="2060" y="2204"/>
                  </a:lnTo>
                  <a:lnTo>
                    <a:pt x="2060" y="2204"/>
                  </a:lnTo>
                  <a:lnTo>
                    <a:pt x="2100" y="2202"/>
                  </a:lnTo>
                  <a:lnTo>
                    <a:pt x="2140" y="2202"/>
                  </a:lnTo>
                  <a:lnTo>
                    <a:pt x="2140" y="2202"/>
                  </a:lnTo>
                  <a:lnTo>
                    <a:pt x="2220" y="2193"/>
                  </a:lnTo>
                  <a:lnTo>
                    <a:pt x="2301" y="2180"/>
                  </a:lnTo>
                  <a:lnTo>
                    <a:pt x="2301" y="2180"/>
                  </a:lnTo>
                  <a:lnTo>
                    <a:pt x="2220" y="2191"/>
                  </a:lnTo>
                  <a:lnTo>
                    <a:pt x="2140" y="2193"/>
                  </a:lnTo>
                  <a:lnTo>
                    <a:pt x="2140" y="2193"/>
                  </a:lnTo>
                  <a:lnTo>
                    <a:pt x="2100" y="2196"/>
                  </a:lnTo>
                  <a:lnTo>
                    <a:pt x="2060" y="2193"/>
                  </a:lnTo>
                  <a:lnTo>
                    <a:pt x="2060" y="2193"/>
                  </a:lnTo>
                  <a:lnTo>
                    <a:pt x="1979" y="2188"/>
                  </a:lnTo>
                  <a:lnTo>
                    <a:pt x="1979" y="2188"/>
                  </a:lnTo>
                  <a:lnTo>
                    <a:pt x="1898" y="2177"/>
                  </a:lnTo>
                  <a:lnTo>
                    <a:pt x="1898" y="2177"/>
                  </a:lnTo>
                  <a:lnTo>
                    <a:pt x="1821" y="2161"/>
                  </a:lnTo>
                  <a:lnTo>
                    <a:pt x="1821" y="2161"/>
                  </a:lnTo>
                  <a:lnTo>
                    <a:pt x="1743" y="2143"/>
                  </a:lnTo>
                  <a:lnTo>
                    <a:pt x="1743" y="2143"/>
                  </a:lnTo>
                  <a:lnTo>
                    <a:pt x="1665" y="2116"/>
                  </a:lnTo>
                  <a:lnTo>
                    <a:pt x="1646" y="2110"/>
                  </a:lnTo>
                  <a:lnTo>
                    <a:pt x="1628" y="2102"/>
                  </a:lnTo>
                  <a:lnTo>
                    <a:pt x="1628" y="2102"/>
                  </a:lnTo>
                  <a:lnTo>
                    <a:pt x="1593" y="2089"/>
                  </a:lnTo>
                  <a:lnTo>
                    <a:pt x="1593" y="2089"/>
                  </a:lnTo>
                  <a:lnTo>
                    <a:pt x="1521" y="2054"/>
                  </a:lnTo>
                  <a:lnTo>
                    <a:pt x="1521" y="2054"/>
                  </a:lnTo>
                  <a:lnTo>
                    <a:pt x="1486" y="2035"/>
                  </a:lnTo>
                  <a:lnTo>
                    <a:pt x="1451" y="2014"/>
                  </a:lnTo>
                  <a:lnTo>
                    <a:pt x="1451" y="2014"/>
                  </a:lnTo>
                  <a:lnTo>
                    <a:pt x="1416" y="1992"/>
                  </a:lnTo>
                  <a:lnTo>
                    <a:pt x="1416" y="1992"/>
                  </a:lnTo>
                  <a:lnTo>
                    <a:pt x="1384" y="1968"/>
                  </a:lnTo>
                  <a:lnTo>
                    <a:pt x="1384" y="1968"/>
                  </a:lnTo>
                  <a:lnTo>
                    <a:pt x="1354" y="1944"/>
                  </a:lnTo>
                  <a:lnTo>
                    <a:pt x="1354" y="1944"/>
                  </a:lnTo>
                  <a:lnTo>
                    <a:pt x="1325" y="1917"/>
                  </a:lnTo>
                  <a:lnTo>
                    <a:pt x="1325" y="1917"/>
                  </a:lnTo>
                  <a:lnTo>
                    <a:pt x="1295" y="1891"/>
                  </a:lnTo>
                  <a:lnTo>
                    <a:pt x="1295" y="1891"/>
                  </a:lnTo>
                  <a:lnTo>
                    <a:pt x="1269" y="1861"/>
                  </a:lnTo>
                  <a:lnTo>
                    <a:pt x="1269" y="1861"/>
                  </a:lnTo>
                  <a:lnTo>
                    <a:pt x="1242" y="1831"/>
                  </a:lnTo>
                  <a:lnTo>
                    <a:pt x="1242" y="1831"/>
                  </a:lnTo>
                  <a:lnTo>
                    <a:pt x="1217" y="1799"/>
                  </a:lnTo>
                  <a:lnTo>
                    <a:pt x="1217" y="1799"/>
                  </a:lnTo>
                  <a:lnTo>
                    <a:pt x="1196" y="1767"/>
                  </a:lnTo>
                  <a:lnTo>
                    <a:pt x="1175" y="1735"/>
                  </a:lnTo>
                  <a:lnTo>
                    <a:pt x="1169" y="1724"/>
                  </a:lnTo>
                  <a:lnTo>
                    <a:pt x="1159" y="1724"/>
                  </a:lnTo>
                  <a:lnTo>
                    <a:pt x="1159" y="1724"/>
                  </a:lnTo>
                  <a:lnTo>
                    <a:pt x="1140" y="1722"/>
                  </a:lnTo>
                  <a:lnTo>
                    <a:pt x="1070" y="1719"/>
                  </a:lnTo>
                  <a:lnTo>
                    <a:pt x="1070" y="1719"/>
                  </a:lnTo>
                  <a:lnTo>
                    <a:pt x="1038" y="1716"/>
                  </a:lnTo>
                  <a:lnTo>
                    <a:pt x="1003" y="1713"/>
                  </a:lnTo>
                  <a:lnTo>
                    <a:pt x="968" y="1708"/>
                  </a:lnTo>
                  <a:lnTo>
                    <a:pt x="960" y="1708"/>
                  </a:lnTo>
                  <a:lnTo>
                    <a:pt x="952" y="1705"/>
                  </a:lnTo>
                  <a:lnTo>
                    <a:pt x="936" y="1703"/>
                  </a:lnTo>
                  <a:lnTo>
                    <a:pt x="901" y="1697"/>
                  </a:lnTo>
                  <a:lnTo>
                    <a:pt x="901" y="1697"/>
                  </a:lnTo>
                  <a:lnTo>
                    <a:pt x="866" y="1692"/>
                  </a:lnTo>
                  <a:lnTo>
                    <a:pt x="834" y="1681"/>
                  </a:lnTo>
                  <a:lnTo>
                    <a:pt x="818" y="1679"/>
                  </a:lnTo>
                  <a:lnTo>
                    <a:pt x="818" y="1679"/>
                  </a:lnTo>
                  <a:lnTo>
                    <a:pt x="802" y="1673"/>
                  </a:lnTo>
                  <a:lnTo>
                    <a:pt x="802" y="1673"/>
                  </a:lnTo>
                  <a:lnTo>
                    <a:pt x="737" y="1654"/>
                  </a:lnTo>
                  <a:lnTo>
                    <a:pt x="705" y="1641"/>
                  </a:lnTo>
                  <a:lnTo>
                    <a:pt x="705" y="1641"/>
                  </a:lnTo>
                  <a:lnTo>
                    <a:pt x="673" y="1628"/>
                  </a:lnTo>
                  <a:lnTo>
                    <a:pt x="644" y="1614"/>
                  </a:lnTo>
                  <a:lnTo>
                    <a:pt x="644" y="1614"/>
                  </a:lnTo>
                  <a:lnTo>
                    <a:pt x="628" y="1606"/>
                  </a:lnTo>
                  <a:lnTo>
                    <a:pt x="612" y="1598"/>
                  </a:lnTo>
                  <a:lnTo>
                    <a:pt x="582" y="1582"/>
                  </a:lnTo>
                  <a:lnTo>
                    <a:pt x="582" y="1582"/>
                  </a:lnTo>
                  <a:lnTo>
                    <a:pt x="555" y="1563"/>
                  </a:lnTo>
                  <a:lnTo>
                    <a:pt x="542" y="1555"/>
                  </a:lnTo>
                  <a:lnTo>
                    <a:pt x="542" y="1555"/>
                  </a:lnTo>
                  <a:lnTo>
                    <a:pt x="526" y="1545"/>
                  </a:lnTo>
                  <a:lnTo>
                    <a:pt x="499" y="1523"/>
                  </a:lnTo>
                  <a:lnTo>
                    <a:pt x="475" y="1501"/>
                  </a:lnTo>
                  <a:lnTo>
                    <a:pt x="475" y="1501"/>
                  </a:lnTo>
                  <a:lnTo>
                    <a:pt x="461" y="1491"/>
                  </a:lnTo>
                  <a:lnTo>
                    <a:pt x="450" y="1480"/>
                  </a:lnTo>
                  <a:lnTo>
                    <a:pt x="450" y="1480"/>
                  </a:lnTo>
                  <a:lnTo>
                    <a:pt x="429" y="1456"/>
                  </a:lnTo>
                  <a:lnTo>
                    <a:pt x="429" y="1456"/>
                  </a:lnTo>
                  <a:lnTo>
                    <a:pt x="419" y="1442"/>
                  </a:lnTo>
                  <a:lnTo>
                    <a:pt x="408" y="1429"/>
                  </a:lnTo>
                  <a:lnTo>
                    <a:pt x="408" y="1429"/>
                  </a:lnTo>
                  <a:lnTo>
                    <a:pt x="389" y="1402"/>
                  </a:lnTo>
                  <a:lnTo>
                    <a:pt x="389" y="1402"/>
                  </a:lnTo>
                  <a:lnTo>
                    <a:pt x="381" y="1389"/>
                  </a:lnTo>
                  <a:lnTo>
                    <a:pt x="375" y="1381"/>
                  </a:lnTo>
                  <a:lnTo>
                    <a:pt x="373" y="1376"/>
                  </a:lnTo>
                  <a:lnTo>
                    <a:pt x="373" y="1376"/>
                  </a:lnTo>
                  <a:lnTo>
                    <a:pt x="367" y="1362"/>
                  </a:lnTo>
                  <a:lnTo>
                    <a:pt x="362" y="1346"/>
                  </a:lnTo>
                  <a:lnTo>
                    <a:pt x="360" y="1333"/>
                  </a:lnTo>
                  <a:lnTo>
                    <a:pt x="360" y="1333"/>
                  </a:lnTo>
                  <a:lnTo>
                    <a:pt x="357" y="1317"/>
                  </a:lnTo>
                  <a:lnTo>
                    <a:pt x="357" y="1317"/>
                  </a:lnTo>
                  <a:lnTo>
                    <a:pt x="357" y="1287"/>
                  </a:lnTo>
                  <a:lnTo>
                    <a:pt x="365" y="1258"/>
                  </a:lnTo>
                  <a:lnTo>
                    <a:pt x="365" y="1258"/>
                  </a:lnTo>
                  <a:lnTo>
                    <a:pt x="373" y="1231"/>
                  </a:lnTo>
                  <a:lnTo>
                    <a:pt x="373" y="1231"/>
                  </a:lnTo>
                  <a:lnTo>
                    <a:pt x="381" y="1217"/>
                  </a:lnTo>
                  <a:lnTo>
                    <a:pt x="381" y="1217"/>
                  </a:lnTo>
                  <a:lnTo>
                    <a:pt x="384" y="1209"/>
                  </a:lnTo>
                  <a:lnTo>
                    <a:pt x="384" y="1209"/>
                  </a:lnTo>
                  <a:lnTo>
                    <a:pt x="389" y="1204"/>
                  </a:lnTo>
                  <a:lnTo>
                    <a:pt x="408" y="1177"/>
                  </a:lnTo>
                  <a:lnTo>
                    <a:pt x="378" y="1164"/>
                  </a:lnTo>
                  <a:lnTo>
                    <a:pt x="378" y="1164"/>
                  </a:lnTo>
                  <a:lnTo>
                    <a:pt x="327" y="1134"/>
                  </a:lnTo>
                  <a:lnTo>
                    <a:pt x="327" y="1134"/>
                  </a:lnTo>
                  <a:lnTo>
                    <a:pt x="303" y="1121"/>
                  </a:lnTo>
                  <a:lnTo>
                    <a:pt x="279" y="1105"/>
                  </a:lnTo>
                  <a:lnTo>
                    <a:pt x="279" y="1105"/>
                  </a:lnTo>
                  <a:lnTo>
                    <a:pt x="231" y="1072"/>
                  </a:lnTo>
                  <a:lnTo>
                    <a:pt x="231" y="1072"/>
                  </a:lnTo>
                  <a:lnTo>
                    <a:pt x="207" y="1056"/>
                  </a:lnTo>
                  <a:lnTo>
                    <a:pt x="207" y="1056"/>
                  </a:lnTo>
                  <a:lnTo>
                    <a:pt x="185" y="1038"/>
                  </a:lnTo>
                  <a:lnTo>
                    <a:pt x="185" y="1038"/>
                  </a:lnTo>
                  <a:lnTo>
                    <a:pt x="145" y="1000"/>
                  </a:lnTo>
                  <a:lnTo>
                    <a:pt x="145" y="1000"/>
                  </a:lnTo>
                  <a:lnTo>
                    <a:pt x="126" y="979"/>
                  </a:lnTo>
                  <a:lnTo>
                    <a:pt x="126" y="979"/>
                  </a:lnTo>
                  <a:lnTo>
                    <a:pt x="110" y="957"/>
                  </a:lnTo>
                  <a:lnTo>
                    <a:pt x="102" y="946"/>
                  </a:lnTo>
                  <a:lnTo>
                    <a:pt x="97" y="936"/>
                  </a:lnTo>
                  <a:lnTo>
                    <a:pt x="97" y="936"/>
                  </a:lnTo>
                  <a:lnTo>
                    <a:pt x="83" y="912"/>
                  </a:lnTo>
                  <a:lnTo>
                    <a:pt x="83" y="912"/>
                  </a:lnTo>
                  <a:lnTo>
                    <a:pt x="80" y="898"/>
                  </a:lnTo>
                  <a:lnTo>
                    <a:pt x="80" y="898"/>
                  </a:lnTo>
                  <a:lnTo>
                    <a:pt x="75" y="887"/>
                  </a:lnTo>
                  <a:lnTo>
                    <a:pt x="70" y="874"/>
                  </a:lnTo>
                  <a:lnTo>
                    <a:pt x="70" y="869"/>
                  </a:lnTo>
                  <a:lnTo>
                    <a:pt x="67" y="861"/>
                  </a:lnTo>
                  <a:lnTo>
                    <a:pt x="64" y="847"/>
                  </a:lnTo>
                  <a:lnTo>
                    <a:pt x="64" y="847"/>
                  </a:lnTo>
                  <a:lnTo>
                    <a:pt x="64" y="847"/>
                  </a:lnTo>
                  <a:lnTo>
                    <a:pt x="64" y="844"/>
                  </a:lnTo>
                  <a:lnTo>
                    <a:pt x="64" y="842"/>
                  </a:lnTo>
                  <a:lnTo>
                    <a:pt x="64" y="834"/>
                  </a:lnTo>
                  <a:lnTo>
                    <a:pt x="62" y="820"/>
                  </a:lnTo>
                  <a:lnTo>
                    <a:pt x="62" y="815"/>
                  </a:lnTo>
                  <a:lnTo>
                    <a:pt x="62" y="815"/>
                  </a:lnTo>
                  <a:lnTo>
                    <a:pt x="62" y="807"/>
                  </a:lnTo>
                  <a:lnTo>
                    <a:pt x="62" y="807"/>
                  </a:lnTo>
                  <a:lnTo>
                    <a:pt x="59" y="780"/>
                  </a:lnTo>
                  <a:lnTo>
                    <a:pt x="62" y="753"/>
                  </a:lnTo>
                  <a:lnTo>
                    <a:pt x="67" y="727"/>
                  </a:lnTo>
                  <a:lnTo>
                    <a:pt x="67" y="727"/>
                  </a:lnTo>
                  <a:lnTo>
                    <a:pt x="75" y="703"/>
                  </a:lnTo>
                  <a:lnTo>
                    <a:pt x="75" y="703"/>
                  </a:lnTo>
                  <a:lnTo>
                    <a:pt x="86" y="678"/>
                  </a:lnTo>
                  <a:lnTo>
                    <a:pt x="91" y="668"/>
                  </a:lnTo>
                  <a:lnTo>
                    <a:pt x="91" y="668"/>
                  </a:lnTo>
                  <a:lnTo>
                    <a:pt x="99" y="657"/>
                  </a:lnTo>
                  <a:lnTo>
                    <a:pt x="105" y="649"/>
                  </a:lnTo>
                  <a:lnTo>
                    <a:pt x="105" y="649"/>
                  </a:lnTo>
                  <a:lnTo>
                    <a:pt x="110" y="644"/>
                  </a:lnTo>
                  <a:lnTo>
                    <a:pt x="115" y="638"/>
                  </a:lnTo>
                  <a:lnTo>
                    <a:pt x="123" y="627"/>
                  </a:lnTo>
                  <a:lnTo>
                    <a:pt x="123" y="627"/>
                  </a:lnTo>
                  <a:lnTo>
                    <a:pt x="132" y="619"/>
                  </a:lnTo>
                  <a:lnTo>
                    <a:pt x="142" y="611"/>
                  </a:lnTo>
                  <a:lnTo>
                    <a:pt x="153" y="603"/>
                  </a:lnTo>
                  <a:lnTo>
                    <a:pt x="153" y="603"/>
                  </a:lnTo>
                  <a:lnTo>
                    <a:pt x="174" y="590"/>
                  </a:lnTo>
                  <a:lnTo>
                    <a:pt x="174" y="590"/>
                  </a:lnTo>
                  <a:lnTo>
                    <a:pt x="198" y="576"/>
                  </a:lnTo>
                  <a:lnTo>
                    <a:pt x="225" y="566"/>
                  </a:lnTo>
                  <a:lnTo>
                    <a:pt x="225" y="566"/>
                  </a:lnTo>
                  <a:lnTo>
                    <a:pt x="250" y="558"/>
                  </a:lnTo>
                  <a:lnTo>
                    <a:pt x="276" y="550"/>
                  </a:lnTo>
                  <a:lnTo>
                    <a:pt x="282" y="547"/>
                  </a:lnTo>
                  <a:lnTo>
                    <a:pt x="284" y="544"/>
                  </a:lnTo>
                  <a:lnTo>
                    <a:pt x="287" y="544"/>
                  </a:lnTo>
                  <a:lnTo>
                    <a:pt x="308" y="531"/>
                  </a:lnTo>
                  <a:lnTo>
                    <a:pt x="300" y="507"/>
                  </a:lnTo>
                  <a:lnTo>
                    <a:pt x="300" y="507"/>
                  </a:lnTo>
                  <a:lnTo>
                    <a:pt x="295" y="491"/>
                  </a:lnTo>
                  <a:lnTo>
                    <a:pt x="290" y="477"/>
                  </a:lnTo>
                  <a:lnTo>
                    <a:pt x="290" y="477"/>
                  </a:lnTo>
                  <a:lnTo>
                    <a:pt x="290" y="461"/>
                  </a:lnTo>
                  <a:lnTo>
                    <a:pt x="290" y="461"/>
                  </a:lnTo>
                  <a:lnTo>
                    <a:pt x="290" y="453"/>
                  </a:lnTo>
                  <a:lnTo>
                    <a:pt x="290" y="445"/>
                  </a:lnTo>
                  <a:lnTo>
                    <a:pt x="290" y="373"/>
                  </a:lnTo>
                  <a:lnTo>
                    <a:pt x="287" y="373"/>
                  </a:lnTo>
                  <a:lnTo>
                    <a:pt x="290" y="373"/>
                  </a:lnTo>
                  <a:lnTo>
                    <a:pt x="290" y="370"/>
                  </a:lnTo>
                  <a:lnTo>
                    <a:pt x="290" y="370"/>
                  </a:lnTo>
                  <a:lnTo>
                    <a:pt x="290" y="370"/>
                  </a:lnTo>
                  <a:lnTo>
                    <a:pt x="290" y="351"/>
                  </a:lnTo>
                  <a:lnTo>
                    <a:pt x="292" y="330"/>
                  </a:lnTo>
                  <a:lnTo>
                    <a:pt x="298" y="311"/>
                  </a:lnTo>
                  <a:lnTo>
                    <a:pt x="303" y="289"/>
                  </a:lnTo>
                  <a:lnTo>
                    <a:pt x="303" y="289"/>
                  </a:lnTo>
                  <a:lnTo>
                    <a:pt x="314" y="271"/>
                  </a:lnTo>
                  <a:lnTo>
                    <a:pt x="325" y="255"/>
                  </a:lnTo>
                  <a:lnTo>
                    <a:pt x="338" y="236"/>
                  </a:lnTo>
                  <a:lnTo>
                    <a:pt x="351" y="220"/>
                  </a:lnTo>
                  <a:lnTo>
                    <a:pt x="351" y="220"/>
                  </a:lnTo>
                  <a:lnTo>
                    <a:pt x="384" y="190"/>
                  </a:lnTo>
                  <a:lnTo>
                    <a:pt x="421" y="164"/>
                  </a:lnTo>
                  <a:lnTo>
                    <a:pt x="421" y="164"/>
                  </a:lnTo>
                  <a:lnTo>
                    <a:pt x="459" y="139"/>
                  </a:lnTo>
                  <a:lnTo>
                    <a:pt x="502" y="120"/>
                  </a:lnTo>
                  <a:lnTo>
                    <a:pt x="502" y="120"/>
                  </a:lnTo>
                  <a:lnTo>
                    <a:pt x="544" y="105"/>
                  </a:lnTo>
                  <a:lnTo>
                    <a:pt x="587" y="91"/>
                  </a:lnTo>
                  <a:lnTo>
                    <a:pt x="633" y="80"/>
                  </a:lnTo>
                  <a:lnTo>
                    <a:pt x="678" y="72"/>
                  </a:lnTo>
                  <a:lnTo>
                    <a:pt x="678" y="72"/>
                  </a:lnTo>
                  <a:lnTo>
                    <a:pt x="724" y="67"/>
                  </a:lnTo>
                  <a:lnTo>
                    <a:pt x="772" y="64"/>
                  </a:lnTo>
                  <a:lnTo>
                    <a:pt x="794" y="64"/>
                  </a:lnTo>
                  <a:lnTo>
                    <a:pt x="818" y="64"/>
                  </a:lnTo>
                  <a:lnTo>
                    <a:pt x="842" y="64"/>
                  </a:lnTo>
                  <a:lnTo>
                    <a:pt x="842" y="64"/>
                  </a:lnTo>
                  <a:lnTo>
                    <a:pt x="866" y="67"/>
                  </a:lnTo>
                  <a:lnTo>
                    <a:pt x="866" y="67"/>
                  </a:lnTo>
                  <a:lnTo>
                    <a:pt x="912" y="72"/>
                  </a:lnTo>
                  <a:lnTo>
                    <a:pt x="912" y="72"/>
                  </a:lnTo>
                  <a:lnTo>
                    <a:pt x="957" y="77"/>
                  </a:lnTo>
                  <a:lnTo>
                    <a:pt x="982" y="83"/>
                  </a:lnTo>
                  <a:lnTo>
                    <a:pt x="1006" y="88"/>
                  </a:lnTo>
                  <a:lnTo>
                    <a:pt x="1006" y="88"/>
                  </a:lnTo>
                  <a:lnTo>
                    <a:pt x="1051" y="99"/>
                  </a:lnTo>
                  <a:lnTo>
                    <a:pt x="1051" y="99"/>
                  </a:lnTo>
                  <a:lnTo>
                    <a:pt x="1097" y="110"/>
                  </a:lnTo>
                  <a:lnTo>
                    <a:pt x="1140" y="126"/>
                  </a:lnTo>
                  <a:lnTo>
                    <a:pt x="1140" y="126"/>
                  </a:lnTo>
                  <a:lnTo>
                    <a:pt x="1185" y="142"/>
                  </a:lnTo>
                  <a:lnTo>
                    <a:pt x="1185" y="142"/>
                  </a:lnTo>
                  <a:lnTo>
                    <a:pt x="1228" y="161"/>
                  </a:lnTo>
                  <a:lnTo>
                    <a:pt x="1271" y="180"/>
                  </a:lnTo>
                  <a:lnTo>
                    <a:pt x="1271" y="180"/>
                  </a:lnTo>
                  <a:lnTo>
                    <a:pt x="1311" y="201"/>
                  </a:lnTo>
                  <a:lnTo>
                    <a:pt x="1311" y="201"/>
                  </a:lnTo>
                  <a:lnTo>
                    <a:pt x="1352" y="225"/>
                  </a:lnTo>
                  <a:lnTo>
                    <a:pt x="1352" y="225"/>
                  </a:lnTo>
                  <a:lnTo>
                    <a:pt x="1392" y="252"/>
                  </a:lnTo>
                  <a:lnTo>
                    <a:pt x="1392" y="252"/>
                  </a:lnTo>
                  <a:lnTo>
                    <a:pt x="1429" y="279"/>
                  </a:lnTo>
                  <a:lnTo>
                    <a:pt x="1464" y="308"/>
                  </a:lnTo>
                  <a:lnTo>
                    <a:pt x="1464" y="308"/>
                  </a:lnTo>
                  <a:lnTo>
                    <a:pt x="1483" y="324"/>
                  </a:lnTo>
                  <a:lnTo>
                    <a:pt x="1499" y="340"/>
                  </a:lnTo>
                  <a:lnTo>
                    <a:pt x="1507" y="348"/>
                  </a:lnTo>
                  <a:lnTo>
                    <a:pt x="1512" y="357"/>
                  </a:lnTo>
                  <a:lnTo>
                    <a:pt x="1529" y="375"/>
                  </a:lnTo>
                  <a:lnTo>
                    <a:pt x="1539" y="389"/>
                  </a:lnTo>
                  <a:lnTo>
                    <a:pt x="1558" y="386"/>
                  </a:lnTo>
                  <a:lnTo>
                    <a:pt x="1558" y="386"/>
                  </a:lnTo>
                  <a:lnTo>
                    <a:pt x="1644" y="375"/>
                  </a:lnTo>
                  <a:lnTo>
                    <a:pt x="1644" y="375"/>
                  </a:lnTo>
                  <a:lnTo>
                    <a:pt x="1684" y="373"/>
                  </a:lnTo>
                  <a:lnTo>
                    <a:pt x="1684" y="373"/>
                  </a:lnTo>
                  <a:lnTo>
                    <a:pt x="1727" y="373"/>
                  </a:lnTo>
                  <a:lnTo>
                    <a:pt x="1727" y="373"/>
                  </a:lnTo>
                  <a:lnTo>
                    <a:pt x="1770" y="373"/>
                  </a:lnTo>
                  <a:lnTo>
                    <a:pt x="1813" y="375"/>
                  </a:lnTo>
                  <a:lnTo>
                    <a:pt x="1813" y="375"/>
                  </a:lnTo>
                  <a:lnTo>
                    <a:pt x="1856" y="378"/>
                  </a:lnTo>
                  <a:lnTo>
                    <a:pt x="1898" y="383"/>
                  </a:lnTo>
                  <a:lnTo>
                    <a:pt x="1898" y="383"/>
                  </a:lnTo>
                  <a:lnTo>
                    <a:pt x="1939" y="391"/>
                  </a:lnTo>
                  <a:lnTo>
                    <a:pt x="1960" y="397"/>
                  </a:lnTo>
                  <a:lnTo>
                    <a:pt x="1960" y="397"/>
                  </a:lnTo>
                  <a:lnTo>
                    <a:pt x="1982" y="399"/>
                  </a:lnTo>
                  <a:lnTo>
                    <a:pt x="2003" y="405"/>
                  </a:lnTo>
                  <a:lnTo>
                    <a:pt x="2003" y="405"/>
                  </a:lnTo>
                  <a:lnTo>
                    <a:pt x="2022" y="410"/>
                  </a:lnTo>
                  <a:lnTo>
                    <a:pt x="2062" y="423"/>
                  </a:lnTo>
                  <a:lnTo>
                    <a:pt x="2062" y="423"/>
                  </a:lnTo>
                  <a:lnTo>
                    <a:pt x="2102" y="437"/>
                  </a:lnTo>
                  <a:lnTo>
                    <a:pt x="2102" y="437"/>
                  </a:lnTo>
                  <a:lnTo>
                    <a:pt x="2124" y="445"/>
                  </a:lnTo>
                  <a:lnTo>
                    <a:pt x="2143" y="453"/>
                  </a:lnTo>
                  <a:lnTo>
                    <a:pt x="2161" y="461"/>
                  </a:lnTo>
                  <a:lnTo>
                    <a:pt x="2161" y="461"/>
                  </a:lnTo>
                  <a:lnTo>
                    <a:pt x="2183" y="472"/>
                  </a:lnTo>
                  <a:lnTo>
                    <a:pt x="2220" y="491"/>
                  </a:lnTo>
                  <a:lnTo>
                    <a:pt x="2231" y="493"/>
                  </a:lnTo>
                  <a:lnTo>
                    <a:pt x="2239" y="499"/>
                  </a:lnTo>
                  <a:lnTo>
                    <a:pt x="2258" y="509"/>
                  </a:lnTo>
                  <a:lnTo>
                    <a:pt x="2258" y="509"/>
                  </a:lnTo>
                  <a:lnTo>
                    <a:pt x="2296" y="531"/>
                  </a:lnTo>
                  <a:lnTo>
                    <a:pt x="2333" y="552"/>
                  </a:lnTo>
                  <a:lnTo>
                    <a:pt x="2333" y="552"/>
                  </a:lnTo>
                  <a:lnTo>
                    <a:pt x="2371" y="576"/>
                  </a:lnTo>
                  <a:lnTo>
                    <a:pt x="2371" y="576"/>
                  </a:lnTo>
                  <a:lnTo>
                    <a:pt x="2405" y="600"/>
                  </a:lnTo>
                  <a:lnTo>
                    <a:pt x="2421" y="611"/>
                  </a:lnTo>
                  <a:lnTo>
                    <a:pt x="2440" y="625"/>
                  </a:lnTo>
                  <a:lnTo>
                    <a:pt x="2440" y="625"/>
                  </a:lnTo>
                  <a:lnTo>
                    <a:pt x="2472" y="651"/>
                  </a:lnTo>
                  <a:lnTo>
                    <a:pt x="2472" y="651"/>
                  </a:lnTo>
                  <a:lnTo>
                    <a:pt x="2505" y="681"/>
                  </a:lnTo>
                  <a:lnTo>
                    <a:pt x="2505" y="681"/>
                  </a:lnTo>
                  <a:lnTo>
                    <a:pt x="2534" y="710"/>
                  </a:lnTo>
                  <a:lnTo>
                    <a:pt x="2534" y="710"/>
                  </a:lnTo>
                  <a:lnTo>
                    <a:pt x="2561" y="743"/>
                  </a:lnTo>
                  <a:lnTo>
                    <a:pt x="2574" y="759"/>
                  </a:lnTo>
                  <a:lnTo>
                    <a:pt x="2574" y="759"/>
                  </a:lnTo>
                  <a:lnTo>
                    <a:pt x="2585" y="778"/>
                  </a:lnTo>
                  <a:lnTo>
                    <a:pt x="2585" y="778"/>
                  </a:lnTo>
                  <a:lnTo>
                    <a:pt x="2596" y="794"/>
                  </a:lnTo>
                  <a:lnTo>
                    <a:pt x="2607" y="812"/>
                  </a:lnTo>
                  <a:lnTo>
                    <a:pt x="2607" y="812"/>
                  </a:lnTo>
                  <a:lnTo>
                    <a:pt x="2612" y="820"/>
                  </a:lnTo>
                  <a:lnTo>
                    <a:pt x="2617" y="831"/>
                  </a:lnTo>
                  <a:lnTo>
                    <a:pt x="2625" y="850"/>
                  </a:lnTo>
                  <a:lnTo>
                    <a:pt x="2633" y="869"/>
                  </a:lnTo>
                  <a:lnTo>
                    <a:pt x="2639" y="879"/>
                  </a:lnTo>
                  <a:lnTo>
                    <a:pt x="2639" y="879"/>
                  </a:lnTo>
                  <a:lnTo>
                    <a:pt x="2641" y="887"/>
                  </a:lnTo>
                  <a:lnTo>
                    <a:pt x="2647" y="909"/>
                  </a:lnTo>
                  <a:lnTo>
                    <a:pt x="2647" y="909"/>
                  </a:lnTo>
                  <a:lnTo>
                    <a:pt x="2652" y="928"/>
                  </a:lnTo>
                  <a:lnTo>
                    <a:pt x="2655" y="938"/>
                  </a:lnTo>
                  <a:lnTo>
                    <a:pt x="2657" y="949"/>
                  </a:lnTo>
                  <a:lnTo>
                    <a:pt x="2660" y="968"/>
                  </a:lnTo>
                  <a:lnTo>
                    <a:pt x="2666" y="987"/>
                  </a:lnTo>
                  <a:lnTo>
                    <a:pt x="2679" y="990"/>
                  </a:lnTo>
                  <a:lnTo>
                    <a:pt x="2679" y="990"/>
                  </a:lnTo>
                  <a:lnTo>
                    <a:pt x="2722" y="997"/>
                  </a:lnTo>
                  <a:lnTo>
                    <a:pt x="2762" y="1005"/>
                  </a:lnTo>
                  <a:lnTo>
                    <a:pt x="2762" y="1005"/>
                  </a:lnTo>
                  <a:lnTo>
                    <a:pt x="2802" y="1019"/>
                  </a:lnTo>
                  <a:lnTo>
                    <a:pt x="2840" y="1032"/>
                  </a:lnTo>
                  <a:lnTo>
                    <a:pt x="2840" y="1032"/>
                  </a:lnTo>
                  <a:lnTo>
                    <a:pt x="2880" y="1046"/>
                  </a:lnTo>
                  <a:lnTo>
                    <a:pt x="2918" y="1065"/>
                  </a:lnTo>
                  <a:lnTo>
                    <a:pt x="2918" y="1065"/>
                  </a:lnTo>
                  <a:lnTo>
                    <a:pt x="2953" y="1083"/>
                  </a:lnTo>
                  <a:lnTo>
                    <a:pt x="2990" y="1102"/>
                  </a:lnTo>
                  <a:lnTo>
                    <a:pt x="2990" y="1102"/>
                  </a:lnTo>
                  <a:lnTo>
                    <a:pt x="3022" y="1126"/>
                  </a:lnTo>
                  <a:lnTo>
                    <a:pt x="3057" y="1150"/>
                  </a:lnTo>
                  <a:lnTo>
                    <a:pt x="3087" y="1180"/>
                  </a:lnTo>
                  <a:lnTo>
                    <a:pt x="3113" y="1209"/>
                  </a:lnTo>
                  <a:lnTo>
                    <a:pt x="3113" y="1209"/>
                  </a:lnTo>
                  <a:lnTo>
                    <a:pt x="3137" y="1242"/>
                  </a:lnTo>
                  <a:lnTo>
                    <a:pt x="3159" y="1276"/>
                  </a:lnTo>
                  <a:lnTo>
                    <a:pt x="3159" y="1276"/>
                  </a:lnTo>
                  <a:lnTo>
                    <a:pt x="3175" y="1311"/>
                  </a:lnTo>
                  <a:lnTo>
                    <a:pt x="3175" y="1311"/>
                  </a:lnTo>
                  <a:lnTo>
                    <a:pt x="3180" y="1333"/>
                  </a:lnTo>
                  <a:lnTo>
                    <a:pt x="3180" y="1333"/>
                  </a:lnTo>
                  <a:lnTo>
                    <a:pt x="3180" y="1341"/>
                  </a:lnTo>
                  <a:lnTo>
                    <a:pt x="3183" y="1349"/>
                  </a:lnTo>
                  <a:lnTo>
                    <a:pt x="3183" y="1349"/>
                  </a:lnTo>
                  <a:lnTo>
                    <a:pt x="3183" y="1359"/>
                  </a:lnTo>
                  <a:lnTo>
                    <a:pt x="3183" y="1365"/>
                  </a:lnTo>
                  <a:lnTo>
                    <a:pt x="3183" y="1370"/>
                  </a:lnTo>
                  <a:lnTo>
                    <a:pt x="3183" y="1392"/>
                  </a:lnTo>
                  <a:lnTo>
                    <a:pt x="3186" y="1435"/>
                  </a:lnTo>
                  <a:lnTo>
                    <a:pt x="3186" y="1435"/>
                  </a:lnTo>
                  <a:lnTo>
                    <a:pt x="3186" y="1456"/>
                  </a:lnTo>
                  <a:lnTo>
                    <a:pt x="3183" y="1475"/>
                  </a:lnTo>
                  <a:lnTo>
                    <a:pt x="3183" y="1475"/>
                  </a:lnTo>
                  <a:lnTo>
                    <a:pt x="3180" y="1494"/>
                  </a:lnTo>
                  <a:lnTo>
                    <a:pt x="3175" y="1512"/>
                  </a:lnTo>
                  <a:lnTo>
                    <a:pt x="3175" y="1512"/>
                  </a:lnTo>
                  <a:lnTo>
                    <a:pt x="3167" y="1531"/>
                  </a:lnTo>
                  <a:lnTo>
                    <a:pt x="3159" y="1550"/>
                  </a:lnTo>
                  <a:lnTo>
                    <a:pt x="3159" y="1550"/>
                  </a:lnTo>
                  <a:lnTo>
                    <a:pt x="3137" y="1585"/>
                  </a:lnTo>
                  <a:lnTo>
                    <a:pt x="3137" y="1585"/>
                  </a:lnTo>
                  <a:lnTo>
                    <a:pt x="3111" y="1617"/>
                  </a:lnTo>
                  <a:lnTo>
                    <a:pt x="3081" y="1644"/>
                  </a:lnTo>
                  <a:lnTo>
                    <a:pt x="3081" y="1644"/>
                  </a:lnTo>
                  <a:lnTo>
                    <a:pt x="3049" y="1670"/>
                  </a:lnTo>
                  <a:lnTo>
                    <a:pt x="3014" y="1692"/>
                  </a:lnTo>
                  <a:lnTo>
                    <a:pt x="3014" y="1692"/>
                  </a:lnTo>
                  <a:lnTo>
                    <a:pt x="2979" y="1711"/>
                  </a:lnTo>
                  <a:lnTo>
                    <a:pt x="2939" y="1729"/>
                  </a:lnTo>
                  <a:lnTo>
                    <a:pt x="2939" y="1729"/>
                  </a:lnTo>
                  <a:lnTo>
                    <a:pt x="2901" y="1743"/>
                  </a:lnTo>
                  <a:lnTo>
                    <a:pt x="2861" y="1754"/>
                  </a:lnTo>
                  <a:lnTo>
                    <a:pt x="2818" y="1762"/>
                  </a:lnTo>
                  <a:lnTo>
                    <a:pt x="2778" y="1767"/>
                  </a:lnTo>
                  <a:lnTo>
                    <a:pt x="2770" y="1767"/>
                  </a:lnTo>
                  <a:lnTo>
                    <a:pt x="2770" y="1775"/>
                  </a:lnTo>
                  <a:lnTo>
                    <a:pt x="2770" y="1829"/>
                  </a:lnTo>
                  <a:lnTo>
                    <a:pt x="2770" y="1829"/>
                  </a:lnTo>
                  <a:lnTo>
                    <a:pt x="2770" y="1856"/>
                  </a:lnTo>
                  <a:lnTo>
                    <a:pt x="2770" y="1869"/>
                  </a:lnTo>
                  <a:lnTo>
                    <a:pt x="2770" y="1874"/>
                  </a:lnTo>
                  <a:lnTo>
                    <a:pt x="2770" y="1880"/>
                  </a:lnTo>
                  <a:lnTo>
                    <a:pt x="2767" y="1893"/>
                  </a:lnTo>
                  <a:lnTo>
                    <a:pt x="2767" y="1893"/>
                  </a:lnTo>
                  <a:lnTo>
                    <a:pt x="2765" y="1906"/>
                  </a:lnTo>
                  <a:lnTo>
                    <a:pt x="2765" y="1906"/>
                  </a:lnTo>
                  <a:lnTo>
                    <a:pt x="2757" y="1931"/>
                  </a:lnTo>
                  <a:lnTo>
                    <a:pt x="2757" y="1931"/>
                  </a:lnTo>
                  <a:lnTo>
                    <a:pt x="2751" y="1944"/>
                  </a:lnTo>
                  <a:lnTo>
                    <a:pt x="2751" y="1944"/>
                  </a:lnTo>
                  <a:lnTo>
                    <a:pt x="2746" y="1955"/>
                  </a:lnTo>
                  <a:lnTo>
                    <a:pt x="2746" y="1955"/>
                  </a:lnTo>
                  <a:lnTo>
                    <a:pt x="2735" y="1979"/>
                  </a:lnTo>
                  <a:lnTo>
                    <a:pt x="2735" y="1979"/>
                  </a:lnTo>
                  <a:lnTo>
                    <a:pt x="2727" y="1990"/>
                  </a:lnTo>
                  <a:lnTo>
                    <a:pt x="2719" y="2000"/>
                  </a:lnTo>
                  <a:lnTo>
                    <a:pt x="2714" y="2006"/>
                  </a:lnTo>
                  <a:lnTo>
                    <a:pt x="2711" y="2009"/>
                  </a:lnTo>
                  <a:lnTo>
                    <a:pt x="2700" y="2019"/>
                  </a:lnTo>
                  <a:lnTo>
                    <a:pt x="2700" y="2019"/>
                  </a:lnTo>
                  <a:lnTo>
                    <a:pt x="2682" y="2038"/>
                  </a:lnTo>
                  <a:lnTo>
                    <a:pt x="2682" y="2038"/>
                  </a:lnTo>
                  <a:lnTo>
                    <a:pt x="2660" y="2054"/>
                  </a:lnTo>
                  <a:lnTo>
                    <a:pt x="2649" y="2062"/>
                  </a:lnTo>
                  <a:lnTo>
                    <a:pt x="2639" y="2070"/>
                  </a:lnTo>
                  <a:lnTo>
                    <a:pt x="2639" y="2070"/>
                  </a:lnTo>
                  <a:lnTo>
                    <a:pt x="2617" y="2084"/>
                  </a:lnTo>
                  <a:lnTo>
                    <a:pt x="2617" y="2084"/>
                  </a:lnTo>
                  <a:lnTo>
                    <a:pt x="2593" y="2097"/>
                  </a:lnTo>
                  <a:lnTo>
                    <a:pt x="2593" y="2097"/>
                  </a:lnTo>
                  <a:lnTo>
                    <a:pt x="2569" y="2108"/>
                  </a:lnTo>
                  <a:lnTo>
                    <a:pt x="2569" y="2108"/>
                  </a:lnTo>
                  <a:lnTo>
                    <a:pt x="2593" y="2097"/>
                  </a:lnTo>
                  <a:lnTo>
                    <a:pt x="2593" y="2097"/>
                  </a:lnTo>
                  <a:lnTo>
                    <a:pt x="2617" y="2086"/>
                  </a:lnTo>
                  <a:lnTo>
                    <a:pt x="2617" y="2086"/>
                  </a:lnTo>
                  <a:lnTo>
                    <a:pt x="2641" y="2073"/>
                  </a:lnTo>
                  <a:lnTo>
                    <a:pt x="2652" y="2065"/>
                  </a:lnTo>
                  <a:lnTo>
                    <a:pt x="2663" y="2057"/>
                  </a:lnTo>
                  <a:lnTo>
                    <a:pt x="2663" y="2057"/>
                  </a:lnTo>
                  <a:lnTo>
                    <a:pt x="2684" y="2040"/>
                  </a:lnTo>
                  <a:lnTo>
                    <a:pt x="2684" y="2040"/>
                  </a:lnTo>
                  <a:lnTo>
                    <a:pt x="2706" y="2025"/>
                  </a:lnTo>
                  <a:lnTo>
                    <a:pt x="2714" y="2014"/>
                  </a:lnTo>
                  <a:lnTo>
                    <a:pt x="2719" y="2009"/>
                  </a:lnTo>
                  <a:lnTo>
                    <a:pt x="2724" y="2003"/>
                  </a:lnTo>
                  <a:lnTo>
                    <a:pt x="2732" y="1992"/>
                  </a:lnTo>
                  <a:lnTo>
                    <a:pt x="2732" y="1992"/>
                  </a:lnTo>
                  <a:lnTo>
                    <a:pt x="2741" y="1981"/>
                  </a:lnTo>
                  <a:lnTo>
                    <a:pt x="2741" y="1981"/>
                  </a:lnTo>
                  <a:lnTo>
                    <a:pt x="2754" y="1960"/>
                  </a:lnTo>
                  <a:lnTo>
                    <a:pt x="2754" y="1960"/>
                  </a:lnTo>
                  <a:lnTo>
                    <a:pt x="2762" y="1947"/>
                  </a:lnTo>
                  <a:lnTo>
                    <a:pt x="2762" y="1947"/>
                  </a:lnTo>
                  <a:lnTo>
                    <a:pt x="2767" y="1936"/>
                  </a:lnTo>
                  <a:lnTo>
                    <a:pt x="2767" y="1936"/>
                  </a:lnTo>
                  <a:lnTo>
                    <a:pt x="2776" y="1909"/>
                  </a:lnTo>
                  <a:lnTo>
                    <a:pt x="2776" y="1909"/>
                  </a:lnTo>
                  <a:lnTo>
                    <a:pt x="2778" y="1896"/>
                  </a:lnTo>
                  <a:lnTo>
                    <a:pt x="2781" y="1882"/>
                  </a:lnTo>
                  <a:lnTo>
                    <a:pt x="2781" y="1874"/>
                  </a:lnTo>
                  <a:lnTo>
                    <a:pt x="2783" y="1869"/>
                  </a:lnTo>
                  <a:lnTo>
                    <a:pt x="2783" y="1856"/>
                  </a:lnTo>
                  <a:lnTo>
                    <a:pt x="2783" y="1856"/>
                  </a:lnTo>
                  <a:lnTo>
                    <a:pt x="2783" y="1829"/>
                  </a:lnTo>
                  <a:lnTo>
                    <a:pt x="2786" y="1783"/>
                  </a:lnTo>
                  <a:lnTo>
                    <a:pt x="2786" y="1783"/>
                  </a:lnTo>
                  <a:lnTo>
                    <a:pt x="2826" y="1778"/>
                  </a:lnTo>
                  <a:lnTo>
                    <a:pt x="2866" y="1770"/>
                  </a:lnTo>
                  <a:lnTo>
                    <a:pt x="2907" y="1759"/>
                  </a:lnTo>
                  <a:lnTo>
                    <a:pt x="2947" y="1748"/>
                  </a:lnTo>
                  <a:lnTo>
                    <a:pt x="2947" y="1748"/>
                  </a:lnTo>
                  <a:lnTo>
                    <a:pt x="2987" y="1732"/>
                  </a:lnTo>
                  <a:lnTo>
                    <a:pt x="3028" y="1713"/>
                  </a:lnTo>
                  <a:lnTo>
                    <a:pt x="3028" y="1713"/>
                  </a:lnTo>
                  <a:lnTo>
                    <a:pt x="3062" y="1689"/>
                  </a:lnTo>
                  <a:lnTo>
                    <a:pt x="3097" y="1663"/>
                  </a:lnTo>
                  <a:lnTo>
                    <a:pt x="3097" y="1663"/>
                  </a:lnTo>
                  <a:lnTo>
                    <a:pt x="3132" y="1633"/>
                  </a:lnTo>
                  <a:lnTo>
                    <a:pt x="3159" y="1601"/>
                  </a:lnTo>
                  <a:lnTo>
                    <a:pt x="3159" y="1601"/>
                  </a:lnTo>
                  <a:lnTo>
                    <a:pt x="3172" y="1582"/>
                  </a:lnTo>
                  <a:lnTo>
                    <a:pt x="3183" y="1563"/>
                  </a:lnTo>
                  <a:lnTo>
                    <a:pt x="3183" y="1563"/>
                  </a:lnTo>
                  <a:lnTo>
                    <a:pt x="3194" y="1545"/>
                  </a:lnTo>
                  <a:lnTo>
                    <a:pt x="3202" y="1523"/>
                  </a:lnTo>
                  <a:lnTo>
                    <a:pt x="3202" y="1523"/>
                  </a:lnTo>
                  <a:lnTo>
                    <a:pt x="3210" y="1501"/>
                  </a:lnTo>
                  <a:lnTo>
                    <a:pt x="3212" y="1477"/>
                  </a:lnTo>
                  <a:lnTo>
                    <a:pt x="3212" y="1477"/>
                  </a:lnTo>
                  <a:lnTo>
                    <a:pt x="3215" y="1456"/>
                  </a:lnTo>
                  <a:lnTo>
                    <a:pt x="3215" y="1435"/>
                  </a:lnTo>
                  <a:lnTo>
                    <a:pt x="3218" y="1392"/>
                  </a:lnTo>
                  <a:lnTo>
                    <a:pt x="3218" y="1370"/>
                  </a:lnTo>
                  <a:lnTo>
                    <a:pt x="3218" y="1365"/>
                  </a:lnTo>
                  <a:lnTo>
                    <a:pt x="3218" y="1359"/>
                  </a:lnTo>
                </a:path>
              </a:pathLst>
            </a:custGeom>
            <a:solidFill>
              <a:schemeClr val="tx1">
                <a:lumMod val="65000"/>
                <a:lumOff val="35000"/>
              </a:schemeClr>
            </a:solidFill>
            <a:ln>
              <a:noFill/>
            </a:ln>
            <a:effectLst/>
          </p:spPr>
          <p:txBody>
            <a:bodyPr wrap="none" anchor="ctr"/>
            <a:lstStyle/>
            <a:p>
              <a:endParaRPr lang="en-US" dirty="0"/>
            </a:p>
          </p:txBody>
        </p:sp>
      </p:grpSp>
      <p:grpSp>
        <p:nvGrpSpPr>
          <p:cNvPr id="5" name="Group 4"/>
          <p:cNvGrpSpPr/>
          <p:nvPr/>
        </p:nvGrpSpPr>
        <p:grpSpPr>
          <a:xfrm>
            <a:off x="6757838" y="2322272"/>
            <a:ext cx="2402561" cy="4464209"/>
            <a:chOff x="6757838" y="2322272"/>
            <a:chExt cx="2402561" cy="4464209"/>
          </a:xfrm>
        </p:grpSpPr>
        <p:grpSp>
          <p:nvGrpSpPr>
            <p:cNvPr id="43" name="Group 42"/>
            <p:cNvGrpSpPr/>
            <p:nvPr/>
          </p:nvGrpSpPr>
          <p:grpSpPr bwMode="gray">
            <a:xfrm>
              <a:off x="7459081" y="2322272"/>
              <a:ext cx="1670049" cy="3671297"/>
              <a:chOff x="7426021" y="3034703"/>
              <a:chExt cx="1711362" cy="2633009"/>
            </a:xfrm>
          </p:grpSpPr>
          <p:sp>
            <p:nvSpPr>
              <p:cNvPr id="44" name="Rounded Rectangle 43"/>
              <p:cNvSpPr/>
              <p:nvPr/>
            </p:nvSpPr>
            <p:spPr bwMode="gray">
              <a:xfrm>
                <a:off x="7451947" y="3475501"/>
                <a:ext cx="1667495" cy="2192211"/>
              </a:xfrm>
              <a:prstGeom prst="roundRect">
                <a:avLst>
                  <a:gd name="adj" fmla="val 7025"/>
                </a:avLst>
              </a:prstGeom>
              <a:noFill/>
              <a:ln w="381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Rectangle 44"/>
              <p:cNvSpPr/>
              <p:nvPr/>
            </p:nvSpPr>
            <p:spPr bwMode="gray">
              <a:xfrm>
                <a:off x="7426021" y="3034703"/>
                <a:ext cx="1711362" cy="331100"/>
              </a:xfrm>
              <a:prstGeom prst="rect">
                <a:avLst/>
              </a:prstGeom>
            </p:spPr>
            <p:txBody>
              <a:bodyPr wrap="none">
                <a:spAutoFit/>
              </a:bodyPr>
              <a:lstStyle/>
              <a:p>
                <a:pPr algn="ctr"/>
                <a:r>
                  <a:rPr lang="en-US" sz="2400" b="1" u="sng" dirty="0" smtClean="0">
                    <a:solidFill>
                      <a:schemeClr val="accent6">
                        <a:lumMod val="75000"/>
                      </a:schemeClr>
                    </a:solidFill>
                  </a:rPr>
                  <a:t>Intelligence</a:t>
                </a:r>
                <a:endParaRPr lang="en-US" sz="2400" b="1" u="sng" dirty="0">
                  <a:solidFill>
                    <a:schemeClr val="accent6">
                      <a:lumMod val="75000"/>
                    </a:schemeClr>
                  </a:solidFill>
                </a:endParaRPr>
              </a:p>
            </p:txBody>
          </p:sp>
        </p:grpSp>
        <p:sp>
          <p:nvSpPr>
            <p:cNvPr id="2" name="TextBox 1"/>
            <p:cNvSpPr txBox="1"/>
            <p:nvPr/>
          </p:nvSpPr>
          <p:spPr>
            <a:xfrm>
              <a:off x="6757838" y="6047817"/>
              <a:ext cx="2402561" cy="73866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smtClean="0"/>
                <a:t>Topology, Anomaly Detection, </a:t>
              </a:r>
            </a:p>
            <a:p>
              <a:r>
                <a:rPr lang="en-US" sz="1400" dirty="0" smtClean="0"/>
                <a:t>Root Cause Analysis, </a:t>
              </a:r>
            </a:p>
            <a:p>
              <a:r>
                <a:rPr lang="en-US" sz="1400" dirty="0" smtClean="0"/>
                <a:t>Predictive Insight, ….</a:t>
              </a:r>
              <a:endParaRPr lang="en-US" sz="1400" dirty="0"/>
            </a:p>
          </p:txBody>
        </p:sp>
      </p:grpSp>
      <p:pic>
        <p:nvPicPr>
          <p:cNvPr id="18" name="Picture 17" descr="recommender_systems.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05726" y="5525227"/>
            <a:ext cx="1704601" cy="1204558"/>
          </a:xfrm>
          <a:prstGeom prst="rect">
            <a:avLst/>
          </a:prstGeom>
        </p:spPr>
      </p:pic>
    </p:spTree>
    <p:extLst>
      <p:ext uri="{BB962C8B-B14F-4D97-AF65-F5344CB8AC3E}">
        <p14:creationId xmlns:p14="http://schemas.microsoft.com/office/powerpoint/2010/main" val="19558317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 name="Picture 2" descr="shivon-zilis-Machine_Intelligence_Landscape_12-10-201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17066971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971"/>
            <a:ext cx="8229600" cy="656696"/>
          </a:xfrm>
        </p:spPr>
        <p:txBody>
          <a:bodyPr>
            <a:normAutofit fontScale="90000"/>
          </a:bodyPr>
          <a:lstStyle/>
          <a:p>
            <a:r>
              <a:rPr lang="en-US" dirty="0" smtClean="0"/>
              <a:t>Aside: NVIDA</a:t>
            </a:r>
            <a:endParaRPr lang="en-US" dirty="0"/>
          </a:p>
        </p:txBody>
      </p:sp>
      <p:pic>
        <p:nvPicPr>
          <p:cNvPr id="4" name="Picture 3" descr="cud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507" y="1001889"/>
            <a:ext cx="8462986" cy="5122333"/>
          </a:xfrm>
          <a:prstGeom prst="rect">
            <a:avLst/>
          </a:prstGeom>
        </p:spPr>
      </p:pic>
    </p:spTree>
    <p:extLst>
      <p:ext uri="{BB962C8B-B14F-4D97-AF65-F5344CB8AC3E}">
        <p14:creationId xmlns:p14="http://schemas.microsoft.com/office/powerpoint/2010/main" val="364541710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19670"/>
          </a:xfrm>
        </p:spPr>
        <p:txBody>
          <a:bodyPr/>
          <a:lstStyle/>
          <a:p>
            <a:r>
              <a:rPr lang="en-US" dirty="0" smtClean="0"/>
              <a:t>Agenda</a:t>
            </a:r>
            <a:endParaRPr lang="en-US" dirty="0"/>
          </a:p>
        </p:txBody>
      </p:sp>
      <p:sp>
        <p:nvSpPr>
          <p:cNvPr id="3" name="Content Placeholder 2"/>
          <p:cNvSpPr>
            <a:spLocks noGrp="1"/>
          </p:cNvSpPr>
          <p:nvPr>
            <p:ph idx="1"/>
          </p:nvPr>
        </p:nvSpPr>
        <p:spPr>
          <a:xfrm>
            <a:off x="457200" y="1524227"/>
            <a:ext cx="8229600" cy="5174320"/>
          </a:xfrm>
        </p:spPr>
        <p:txBody>
          <a:bodyPr>
            <a:normAutofit fontScale="70000" lnSpcReduction="20000"/>
          </a:bodyPr>
          <a:lstStyle/>
          <a:p>
            <a:r>
              <a:rPr lang="en-US" strike="sngStrike" dirty="0"/>
              <a:t>Goals for this Talk</a:t>
            </a:r>
          </a:p>
          <a:p>
            <a:endParaRPr lang="en-US" dirty="0" smtClean="0"/>
          </a:p>
          <a:p>
            <a:r>
              <a:rPr lang="en-US" strike="sngStrike" dirty="0" smtClean="0"/>
              <a:t>Context and Framing:  Automation </a:t>
            </a:r>
            <a:r>
              <a:rPr lang="en-US" strike="sngStrike" dirty="0"/>
              <a:t>Continuum</a:t>
            </a:r>
          </a:p>
          <a:p>
            <a:endParaRPr lang="en-US" dirty="0"/>
          </a:p>
          <a:p>
            <a:r>
              <a:rPr lang="en-US" strike="sngStrike" dirty="0"/>
              <a:t>Software Defined Intelligence</a:t>
            </a:r>
          </a:p>
          <a:p>
            <a:pPr lvl="1"/>
            <a:r>
              <a:rPr lang="en-US" strike="sngStrike" dirty="0" smtClean="0"/>
              <a:t>What kind of architecture do we need for this?</a:t>
            </a:r>
            <a:endParaRPr lang="en-US" strike="sngStrike" dirty="0"/>
          </a:p>
          <a:p>
            <a:endParaRPr lang="en-US" dirty="0"/>
          </a:p>
          <a:p>
            <a:r>
              <a:rPr lang="en-US" dirty="0" smtClean="0"/>
              <a:t>Briefly: What </a:t>
            </a:r>
            <a:r>
              <a:rPr lang="en-US" dirty="0"/>
              <a:t>is Machine Learning?</a:t>
            </a:r>
          </a:p>
          <a:p>
            <a:pPr marL="0" indent="0">
              <a:buNone/>
            </a:pPr>
            <a:endParaRPr lang="en-US" dirty="0"/>
          </a:p>
          <a:p>
            <a:r>
              <a:rPr lang="en-US" dirty="0"/>
              <a:t>Mobile Use </a:t>
            </a:r>
            <a:r>
              <a:rPr lang="en-US" dirty="0" smtClean="0"/>
              <a:t>Case</a:t>
            </a:r>
          </a:p>
          <a:p>
            <a:endParaRPr lang="en-US" dirty="0"/>
          </a:p>
          <a:p>
            <a:r>
              <a:rPr lang="en-US" dirty="0" smtClean="0"/>
              <a:t>Summary</a:t>
            </a:r>
            <a:endParaRPr lang="en-US" dirty="0"/>
          </a:p>
          <a:p>
            <a:endParaRPr lang="en-US" dirty="0"/>
          </a:p>
          <a:p>
            <a:r>
              <a:rPr lang="en-US" dirty="0"/>
              <a:t>Appendix: How can machine learning possibly work?</a:t>
            </a:r>
          </a:p>
          <a:p>
            <a:endParaRPr lang="en-US" dirty="0"/>
          </a:p>
        </p:txBody>
      </p:sp>
    </p:spTree>
    <p:extLst>
      <p:ext uri="{BB962C8B-B14F-4D97-AF65-F5344CB8AC3E}">
        <p14:creationId xmlns:p14="http://schemas.microsoft.com/office/powerpoint/2010/main" val="298273006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Goals for this Section</a:t>
            </a:r>
            <a:endParaRPr lang="en-US" sz="5400" dirty="0"/>
          </a:p>
        </p:txBody>
      </p:sp>
      <p:sp>
        <p:nvSpPr>
          <p:cNvPr id="5" name="TextBox 4"/>
          <p:cNvSpPr txBox="1"/>
          <p:nvPr/>
        </p:nvSpPr>
        <p:spPr>
          <a:xfrm>
            <a:off x="143181" y="2053514"/>
            <a:ext cx="8857638" cy="3477875"/>
          </a:xfrm>
          <a:prstGeom prst="rect">
            <a:avLst/>
          </a:prstGeom>
          <a:noFill/>
        </p:spPr>
        <p:txBody>
          <a:bodyPr wrap="none" rtlCol="0">
            <a:spAutoFit/>
          </a:bodyPr>
          <a:lstStyle/>
          <a:p>
            <a:r>
              <a:rPr lang="en-US" sz="4400" b="1" dirty="0"/>
              <a:t>To </a:t>
            </a:r>
            <a:r>
              <a:rPr lang="en-US" sz="4400" b="1" dirty="0" smtClean="0"/>
              <a:t>cut through some of the Machine</a:t>
            </a:r>
          </a:p>
          <a:p>
            <a:r>
              <a:rPr lang="en-US" sz="4400" b="1" dirty="0" smtClean="0"/>
              <a:t>Learning (ML) hype and give </a:t>
            </a:r>
            <a:r>
              <a:rPr lang="en-US" sz="4400" b="1" dirty="0"/>
              <a:t>us a </a:t>
            </a:r>
            <a:endParaRPr lang="en-US" sz="4400" b="1" dirty="0" smtClean="0"/>
          </a:p>
          <a:p>
            <a:r>
              <a:rPr lang="en-US" sz="4400" b="1" dirty="0"/>
              <a:t>b</a:t>
            </a:r>
            <a:r>
              <a:rPr lang="en-US" sz="4400" b="1" dirty="0" smtClean="0"/>
              <a:t>asic common understanding of ML </a:t>
            </a:r>
          </a:p>
          <a:p>
            <a:r>
              <a:rPr lang="en-US" sz="4400" b="1" dirty="0" smtClean="0"/>
              <a:t>so that we can</a:t>
            </a:r>
            <a:r>
              <a:rPr lang="en-US" sz="4400" b="1" dirty="0"/>
              <a:t> </a:t>
            </a:r>
            <a:r>
              <a:rPr lang="en-US" sz="4400" b="1" dirty="0" smtClean="0"/>
              <a:t>discuss its application </a:t>
            </a:r>
          </a:p>
          <a:p>
            <a:r>
              <a:rPr lang="en-US" sz="4400" b="1" dirty="0" smtClean="0"/>
              <a:t>to our use cases of interest.</a:t>
            </a:r>
          </a:p>
        </p:txBody>
      </p:sp>
      <p:sp>
        <p:nvSpPr>
          <p:cNvPr id="3" name="TextBox 2"/>
          <p:cNvSpPr txBox="1"/>
          <p:nvPr/>
        </p:nvSpPr>
        <p:spPr>
          <a:xfrm>
            <a:off x="143181" y="5861146"/>
            <a:ext cx="9350787" cy="646331"/>
          </a:xfrm>
          <a:prstGeom prst="rect">
            <a:avLst/>
          </a:prstGeom>
          <a:noFill/>
        </p:spPr>
        <p:txBody>
          <a:bodyPr wrap="none" rtlCol="0">
            <a:spAutoFit/>
          </a:bodyPr>
          <a:lstStyle/>
          <a:p>
            <a:r>
              <a:rPr lang="en-US" sz="3600" b="1" dirty="0" smtClean="0"/>
              <a:t>So, remembering our </a:t>
            </a:r>
            <a:r>
              <a:rPr lang="en-US" sz="3600" b="1" dirty="0" err="1" smtClean="0"/>
              <a:t>strawman</a:t>
            </a:r>
            <a:r>
              <a:rPr lang="en-US" sz="3600" b="1" dirty="0" smtClean="0"/>
              <a:t> architecture…</a:t>
            </a:r>
            <a:endParaRPr lang="en-US" sz="3600" b="1" dirty="0"/>
          </a:p>
        </p:txBody>
      </p:sp>
    </p:spTree>
    <p:extLst>
      <p:ext uri="{BB962C8B-B14F-4D97-AF65-F5344CB8AC3E}">
        <p14:creationId xmlns:p14="http://schemas.microsoft.com/office/powerpoint/2010/main" val="31340677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4380154" y="1149350"/>
            <a:ext cx="3042995" cy="4084500"/>
            <a:chOff x="4380154" y="1149350"/>
            <a:chExt cx="3042995" cy="4084500"/>
          </a:xfrm>
        </p:grpSpPr>
        <p:cxnSp>
          <p:nvCxnSpPr>
            <p:cNvPr id="29" name="Straight Connector 28"/>
            <p:cNvCxnSpPr/>
            <p:nvPr/>
          </p:nvCxnSpPr>
          <p:spPr>
            <a:xfrm>
              <a:off x="4380154" y="1149350"/>
              <a:ext cx="588740" cy="0"/>
            </a:xfrm>
            <a:prstGeom prst="line">
              <a:avLst/>
            </a:prstGeom>
            <a:ln>
              <a:solidFill>
                <a:schemeClr val="bg1">
                  <a:lumMod val="65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4968894" y="1149350"/>
              <a:ext cx="1621851" cy="4084500"/>
            </a:xfrm>
            <a:prstGeom prst="line">
              <a:avLst/>
            </a:prstGeom>
            <a:ln>
              <a:solidFill>
                <a:schemeClr val="bg1">
                  <a:lumMod val="65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6590745" y="5233850"/>
              <a:ext cx="832404" cy="0"/>
            </a:xfrm>
            <a:prstGeom prst="straightConnector1">
              <a:avLst/>
            </a:prstGeom>
            <a:ln>
              <a:solidFill>
                <a:schemeClr val="bg1">
                  <a:lumMod val="65000"/>
                </a:schemeClr>
              </a:solidFill>
              <a:prstDash val="sysDash"/>
              <a:tailEnd type="arrow"/>
            </a:ln>
          </p:spPr>
          <p:style>
            <a:lnRef idx="2">
              <a:schemeClr val="accent1"/>
            </a:lnRef>
            <a:fillRef idx="0">
              <a:schemeClr val="accent1"/>
            </a:fillRef>
            <a:effectRef idx="1">
              <a:schemeClr val="accent1"/>
            </a:effectRef>
            <a:fontRef idx="minor">
              <a:schemeClr val="tx1"/>
            </a:fontRef>
          </p:style>
        </p:cxnSp>
      </p:grpSp>
      <p:cxnSp>
        <p:nvCxnSpPr>
          <p:cNvPr id="28" name="Straight Arrow Connector 27"/>
          <p:cNvCxnSpPr>
            <a:stCxn id="11" idx="2"/>
          </p:cNvCxnSpPr>
          <p:nvPr/>
        </p:nvCxnSpPr>
        <p:spPr>
          <a:xfrm>
            <a:off x="2678113" y="1593850"/>
            <a:ext cx="798512" cy="1326458"/>
          </a:xfrm>
          <a:prstGeom prst="straightConnector1">
            <a:avLst/>
          </a:prstGeom>
          <a:ln>
            <a:solidFill>
              <a:schemeClr val="bg1">
                <a:lumMod val="50000"/>
              </a:schemeClr>
            </a:solidFill>
            <a:prstDash val="sysDash"/>
            <a:tailEnd type="arrow"/>
          </a:ln>
        </p:spPr>
        <p:style>
          <a:lnRef idx="2">
            <a:schemeClr val="accent1"/>
          </a:lnRef>
          <a:fillRef idx="0">
            <a:schemeClr val="accent1"/>
          </a:fillRef>
          <a:effectRef idx="1">
            <a:schemeClr val="accent1"/>
          </a:effectRef>
          <a:fontRef idx="minor">
            <a:schemeClr val="tx1"/>
          </a:fontRef>
        </p:style>
      </p:cxnSp>
      <p:grpSp>
        <p:nvGrpSpPr>
          <p:cNvPr id="120" name="Group 119"/>
          <p:cNvGrpSpPr/>
          <p:nvPr/>
        </p:nvGrpSpPr>
        <p:grpSpPr>
          <a:xfrm>
            <a:off x="6833344" y="1671155"/>
            <a:ext cx="620890" cy="3314343"/>
            <a:chOff x="6929259" y="1671155"/>
            <a:chExt cx="620890" cy="3314343"/>
          </a:xfrm>
        </p:grpSpPr>
        <p:cxnSp>
          <p:nvCxnSpPr>
            <p:cNvPr id="117" name="Straight Connector 116"/>
            <p:cNvCxnSpPr/>
            <p:nvPr/>
          </p:nvCxnSpPr>
          <p:spPr>
            <a:xfrm>
              <a:off x="6929259" y="1671155"/>
              <a:ext cx="0" cy="3314343"/>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6929259" y="4985498"/>
              <a:ext cx="620890" cy="0"/>
            </a:xfrm>
            <a:prstGeom prst="straightConnector1">
              <a:avLst/>
            </a:prstGeom>
            <a:ln>
              <a:solidFill>
                <a:schemeClr val="tx1">
                  <a:lumMod val="95000"/>
                  <a:lumOff val="5000"/>
                </a:schemeClr>
              </a:solidFill>
              <a:tailEnd type="arrow"/>
            </a:ln>
          </p:spPr>
          <p:style>
            <a:lnRef idx="2">
              <a:schemeClr val="accent1"/>
            </a:lnRef>
            <a:fillRef idx="0">
              <a:schemeClr val="accent1"/>
            </a:fillRef>
            <a:effectRef idx="1">
              <a:schemeClr val="accent1"/>
            </a:effectRef>
            <a:fontRef idx="minor">
              <a:schemeClr val="tx1"/>
            </a:fontRef>
          </p:style>
        </p:cxnSp>
      </p:grpSp>
      <p:cxnSp>
        <p:nvCxnSpPr>
          <p:cNvPr id="26" name="Straight Arrow Connector 25"/>
          <p:cNvCxnSpPr>
            <a:stCxn id="11" idx="2"/>
          </p:cNvCxnSpPr>
          <p:nvPr/>
        </p:nvCxnSpPr>
        <p:spPr>
          <a:xfrm flipH="1">
            <a:off x="1200578" y="1593850"/>
            <a:ext cx="1477535" cy="1326458"/>
          </a:xfrm>
          <a:prstGeom prst="straightConnector1">
            <a:avLst/>
          </a:prstGeom>
          <a:ln>
            <a:solidFill>
              <a:schemeClr val="bg1">
                <a:lumMod val="50000"/>
              </a:schemeClr>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1" idx="2"/>
          </p:cNvCxnSpPr>
          <p:nvPr/>
        </p:nvCxnSpPr>
        <p:spPr>
          <a:xfrm>
            <a:off x="2678113" y="1593850"/>
            <a:ext cx="3102706" cy="1326458"/>
          </a:xfrm>
          <a:prstGeom prst="straightConnector1">
            <a:avLst/>
          </a:prstGeom>
          <a:ln>
            <a:solidFill>
              <a:schemeClr val="bg1">
                <a:lumMod val="50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127001" y="2288853"/>
            <a:ext cx="4587874" cy="631455"/>
          </a:xfrm>
          <a:prstGeom prst="rect">
            <a:avLst/>
          </a:prstGeom>
          <a:solidFill>
            <a:srgbClr val="3366FF">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Presentation Layer</a:t>
            </a:r>
            <a:endParaRPr lang="en-US" sz="2000" dirty="0"/>
          </a:p>
        </p:txBody>
      </p:sp>
      <p:grpSp>
        <p:nvGrpSpPr>
          <p:cNvPr id="12" name="Group 11"/>
          <p:cNvGrpSpPr/>
          <p:nvPr/>
        </p:nvGrpSpPr>
        <p:grpSpPr>
          <a:xfrm>
            <a:off x="307975" y="247650"/>
            <a:ext cx="4283075" cy="1346200"/>
            <a:chOff x="460375" y="857250"/>
            <a:chExt cx="4283075" cy="1346200"/>
          </a:xfrm>
        </p:grpSpPr>
        <p:sp>
          <p:nvSpPr>
            <p:cNvPr id="8" name="Rectangle 7"/>
            <p:cNvSpPr/>
            <p:nvPr/>
          </p:nvSpPr>
          <p:spPr>
            <a:xfrm>
              <a:off x="460375" y="857250"/>
              <a:ext cx="3825875" cy="889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Domain Knowledge</a:t>
              </a:r>
              <a:endParaRPr lang="en-US" sz="2800" dirty="0"/>
            </a:p>
          </p:txBody>
        </p:sp>
        <p:sp>
          <p:nvSpPr>
            <p:cNvPr id="9" name="Rectangle 8"/>
            <p:cNvSpPr/>
            <p:nvPr/>
          </p:nvSpPr>
          <p:spPr>
            <a:xfrm>
              <a:off x="612775" y="1009650"/>
              <a:ext cx="3825875" cy="889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Domain Knowledge</a:t>
              </a:r>
              <a:endParaRPr lang="en-US" sz="2800" dirty="0"/>
            </a:p>
          </p:txBody>
        </p:sp>
        <p:sp>
          <p:nvSpPr>
            <p:cNvPr id="10" name="Rectangle 9"/>
            <p:cNvSpPr/>
            <p:nvPr/>
          </p:nvSpPr>
          <p:spPr>
            <a:xfrm>
              <a:off x="765175" y="1162050"/>
              <a:ext cx="3825875" cy="889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Domain Knowledge</a:t>
              </a:r>
              <a:endParaRPr lang="en-US" sz="2800" dirty="0"/>
            </a:p>
          </p:txBody>
        </p:sp>
        <p:sp>
          <p:nvSpPr>
            <p:cNvPr id="11" name="Rectangle 10"/>
            <p:cNvSpPr/>
            <p:nvPr/>
          </p:nvSpPr>
          <p:spPr>
            <a:xfrm>
              <a:off x="917575" y="1314450"/>
              <a:ext cx="3825875" cy="889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Domain Knowledge</a:t>
              </a:r>
              <a:endParaRPr lang="en-US" sz="2800" dirty="0"/>
            </a:p>
          </p:txBody>
        </p:sp>
      </p:grpSp>
      <p:sp>
        <p:nvSpPr>
          <p:cNvPr id="13" name="Rectangle 12"/>
          <p:cNvSpPr/>
          <p:nvPr/>
        </p:nvSpPr>
        <p:spPr>
          <a:xfrm>
            <a:off x="127001" y="3000375"/>
            <a:ext cx="2031999" cy="101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Data Collection</a:t>
            </a:r>
          </a:p>
          <a:p>
            <a:pPr algn="ctr"/>
            <a:r>
              <a:rPr lang="en-US" sz="1200" dirty="0" smtClean="0"/>
              <a:t>Packet brokers, flow data, …</a:t>
            </a:r>
            <a:endParaRPr lang="en-US" sz="1200" dirty="0"/>
          </a:p>
        </p:txBody>
      </p:sp>
      <p:sp>
        <p:nvSpPr>
          <p:cNvPr id="14" name="Rectangle 13"/>
          <p:cNvSpPr/>
          <p:nvPr/>
        </p:nvSpPr>
        <p:spPr>
          <a:xfrm>
            <a:off x="2279650" y="3000375"/>
            <a:ext cx="2435225" cy="101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Preprocessing</a:t>
            </a:r>
            <a:endParaRPr lang="en-US" sz="3200" dirty="0" smtClean="0"/>
          </a:p>
          <a:p>
            <a:pPr algn="ctr"/>
            <a:r>
              <a:rPr lang="en-US" sz="1400" dirty="0" smtClean="0"/>
              <a:t>Big Data, Hadoop, Data Science, …</a:t>
            </a:r>
            <a:endParaRPr lang="en-US" sz="1400" dirty="0"/>
          </a:p>
        </p:txBody>
      </p:sp>
      <p:sp>
        <p:nvSpPr>
          <p:cNvPr id="15" name="Rectangle 14"/>
          <p:cNvSpPr/>
          <p:nvPr/>
        </p:nvSpPr>
        <p:spPr>
          <a:xfrm>
            <a:off x="4835523" y="3000375"/>
            <a:ext cx="2587626" cy="101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Model Generation</a:t>
            </a:r>
          </a:p>
          <a:p>
            <a:pPr algn="ctr"/>
            <a:r>
              <a:rPr lang="en-US" dirty="0" smtClean="0"/>
              <a:t>Machine Learning</a:t>
            </a:r>
            <a:endParaRPr lang="en-US" dirty="0"/>
          </a:p>
        </p:txBody>
      </p:sp>
      <p:sp>
        <p:nvSpPr>
          <p:cNvPr id="17" name="Rectangle 16"/>
          <p:cNvSpPr/>
          <p:nvPr/>
        </p:nvSpPr>
        <p:spPr>
          <a:xfrm>
            <a:off x="7550149" y="3000375"/>
            <a:ext cx="1514476" cy="101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smtClean="0"/>
          </a:p>
          <a:p>
            <a:pPr algn="ctr"/>
            <a:r>
              <a:rPr lang="en-US" sz="2400" dirty="0" smtClean="0"/>
              <a:t>Oracle</a:t>
            </a:r>
            <a:endParaRPr lang="en-US" dirty="0" smtClean="0"/>
          </a:p>
          <a:p>
            <a:pPr algn="ctr"/>
            <a:r>
              <a:rPr lang="en-US" dirty="0" smtClean="0"/>
              <a:t>Model(s)</a:t>
            </a:r>
            <a:endParaRPr lang="en-US" dirty="0"/>
          </a:p>
          <a:p>
            <a:pPr algn="ctr"/>
            <a:endParaRPr lang="en-US" dirty="0" smtClean="0"/>
          </a:p>
        </p:txBody>
      </p:sp>
      <p:sp>
        <p:nvSpPr>
          <p:cNvPr id="19" name="Rectangle 18"/>
          <p:cNvSpPr/>
          <p:nvPr/>
        </p:nvSpPr>
        <p:spPr>
          <a:xfrm>
            <a:off x="7550149" y="4873625"/>
            <a:ext cx="1514476" cy="101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Oracle</a:t>
            </a:r>
          </a:p>
          <a:p>
            <a:pPr algn="ctr"/>
            <a:r>
              <a:rPr lang="en-US" sz="2400" dirty="0" smtClean="0"/>
              <a:t>Logic</a:t>
            </a:r>
          </a:p>
        </p:txBody>
      </p:sp>
      <p:grpSp>
        <p:nvGrpSpPr>
          <p:cNvPr id="16" name="Group 15"/>
          <p:cNvGrpSpPr/>
          <p:nvPr/>
        </p:nvGrpSpPr>
        <p:grpSpPr>
          <a:xfrm>
            <a:off x="765175" y="4349750"/>
            <a:ext cx="584200" cy="368300"/>
            <a:chOff x="765175" y="4222750"/>
            <a:chExt cx="584200" cy="368300"/>
          </a:xfrm>
        </p:grpSpPr>
        <p:cxnSp>
          <p:nvCxnSpPr>
            <p:cNvPr id="4" name="Straight Arrow Connector 3"/>
            <p:cNvCxnSpPr/>
            <p:nvPr/>
          </p:nvCxnSpPr>
          <p:spPr>
            <a:xfrm>
              <a:off x="765175" y="4222750"/>
              <a:ext cx="0" cy="3683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1349375" y="4222750"/>
              <a:ext cx="0" cy="3683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8124825" y="4222750"/>
            <a:ext cx="584200" cy="368300"/>
            <a:chOff x="765175" y="4222750"/>
            <a:chExt cx="584200" cy="368300"/>
          </a:xfrm>
        </p:grpSpPr>
        <p:cxnSp>
          <p:nvCxnSpPr>
            <p:cNvPr id="21" name="Straight Arrow Connector 20"/>
            <p:cNvCxnSpPr/>
            <p:nvPr/>
          </p:nvCxnSpPr>
          <p:spPr>
            <a:xfrm>
              <a:off x="765175" y="4222750"/>
              <a:ext cx="0" cy="3683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1349375" y="4222750"/>
              <a:ext cx="0" cy="3683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cxnSp>
        <p:nvCxnSpPr>
          <p:cNvPr id="23" name="Straight Arrow Connector 22"/>
          <p:cNvCxnSpPr/>
          <p:nvPr/>
        </p:nvCxnSpPr>
        <p:spPr>
          <a:xfrm flipH="1">
            <a:off x="2698751" y="5349875"/>
            <a:ext cx="4724398" cy="3175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262237" y="4864518"/>
            <a:ext cx="2931662" cy="369332"/>
          </a:xfrm>
          <a:prstGeom prst="rect">
            <a:avLst/>
          </a:prstGeom>
          <a:noFill/>
        </p:spPr>
        <p:txBody>
          <a:bodyPr wrap="none" rtlCol="0">
            <a:spAutoFit/>
          </a:bodyPr>
          <a:lstStyle/>
          <a:p>
            <a:r>
              <a:rPr lang="en-US" dirty="0" smtClean="0"/>
              <a:t>Remediation/Optimization</a:t>
            </a:r>
            <a:r>
              <a:rPr lang="en-US" dirty="0"/>
              <a:t>/</a:t>
            </a:r>
            <a:r>
              <a:rPr lang="en-US" dirty="0" smtClean="0"/>
              <a:t>…</a:t>
            </a:r>
            <a:endParaRPr lang="en-US" dirty="0"/>
          </a:p>
        </p:txBody>
      </p:sp>
      <p:cxnSp>
        <p:nvCxnSpPr>
          <p:cNvPr id="56" name="Straight Arrow Connector 55"/>
          <p:cNvCxnSpPr/>
          <p:nvPr/>
        </p:nvCxnSpPr>
        <p:spPr>
          <a:xfrm>
            <a:off x="1712885" y="4349750"/>
            <a:ext cx="965228"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4380154" y="4349750"/>
            <a:ext cx="965228"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6993891" y="4349750"/>
            <a:ext cx="965228"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5345382" y="857250"/>
            <a:ext cx="3056614" cy="736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3</a:t>
            </a:r>
            <a:r>
              <a:rPr lang="en-US" sz="2000" baseline="30000" dirty="0" smtClean="0"/>
              <a:t>rd</a:t>
            </a:r>
            <a:r>
              <a:rPr lang="en-US" sz="2000" dirty="0" smtClean="0"/>
              <a:t> party Applications</a:t>
            </a:r>
            <a:endParaRPr lang="en-US" sz="2000" dirty="0"/>
          </a:p>
        </p:txBody>
      </p:sp>
      <p:cxnSp>
        <p:nvCxnSpPr>
          <p:cNvPr id="64" name="Straight Arrow Connector 63"/>
          <p:cNvCxnSpPr/>
          <p:nvPr/>
        </p:nvCxnSpPr>
        <p:spPr>
          <a:xfrm flipV="1">
            <a:off x="4830859" y="1729900"/>
            <a:ext cx="1899920" cy="484006"/>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grpSp>
        <p:nvGrpSpPr>
          <p:cNvPr id="46" name="Group 45"/>
          <p:cNvGrpSpPr/>
          <p:nvPr/>
        </p:nvGrpSpPr>
        <p:grpSpPr bwMode="gray">
          <a:xfrm>
            <a:off x="4316705" y="1966201"/>
            <a:ext cx="4828148" cy="2140879"/>
            <a:chOff x="4714876" y="2940615"/>
            <a:chExt cx="4429124" cy="1630467"/>
          </a:xfrm>
        </p:grpSpPr>
        <p:sp>
          <p:nvSpPr>
            <p:cNvPr id="47" name="Rounded Rectangle 46"/>
            <p:cNvSpPr/>
            <p:nvPr/>
          </p:nvSpPr>
          <p:spPr bwMode="gray">
            <a:xfrm rot="16200000">
              <a:off x="6484604" y="1911686"/>
              <a:ext cx="889668" cy="4429124"/>
            </a:xfrm>
            <a:prstGeom prst="roundRect">
              <a:avLst>
                <a:gd name="adj" fmla="val 10771"/>
              </a:avLst>
            </a:prstGeom>
            <a:noFill/>
            <a:ln w="38100">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Rectangle 47"/>
            <p:cNvSpPr/>
            <p:nvPr/>
          </p:nvSpPr>
          <p:spPr bwMode="gray">
            <a:xfrm>
              <a:off x="6012511" y="2940615"/>
              <a:ext cx="1889731" cy="726636"/>
            </a:xfrm>
            <a:prstGeom prst="rect">
              <a:avLst/>
            </a:prstGeom>
          </p:spPr>
          <p:txBody>
            <a:bodyPr wrap="none">
              <a:spAutoFit/>
            </a:bodyPr>
            <a:lstStyle/>
            <a:p>
              <a:pPr algn="ctr"/>
              <a:endParaRPr lang="en-US" sz="2400" dirty="0" smtClean="0">
                <a:solidFill>
                  <a:schemeClr val="accent2">
                    <a:lumMod val="75000"/>
                  </a:schemeClr>
                </a:solidFill>
              </a:endParaRPr>
            </a:p>
            <a:p>
              <a:pPr algn="ctr"/>
              <a:r>
                <a:rPr lang="en-US" sz="3200" b="1" u="sng" dirty="0" smtClean="0">
                  <a:solidFill>
                    <a:srgbClr val="FF0000"/>
                  </a:solidFill>
                </a:rPr>
                <a:t>Focus Here</a:t>
              </a:r>
              <a:endParaRPr lang="en-US" sz="2400" b="1" u="sng" dirty="0">
                <a:solidFill>
                  <a:srgbClr val="FF0000"/>
                </a:solidFill>
              </a:endParaRPr>
            </a:p>
          </p:txBody>
        </p:sp>
      </p:grpSp>
      <p:sp>
        <p:nvSpPr>
          <p:cNvPr id="3" name="TextBox 2"/>
          <p:cNvSpPr txBox="1"/>
          <p:nvPr/>
        </p:nvSpPr>
        <p:spPr>
          <a:xfrm>
            <a:off x="5162930" y="26253"/>
            <a:ext cx="3226214" cy="461665"/>
          </a:xfrm>
          <a:prstGeom prst="rect">
            <a:avLst/>
          </a:prstGeom>
          <a:noFill/>
        </p:spPr>
        <p:txBody>
          <a:bodyPr wrap="none" rtlCol="0">
            <a:spAutoFit/>
          </a:bodyPr>
          <a:lstStyle/>
          <a:p>
            <a:r>
              <a:rPr lang="en-US" sz="2400" b="1" dirty="0" err="1" smtClean="0"/>
              <a:t>Strawman</a:t>
            </a:r>
            <a:r>
              <a:rPr lang="en-US" sz="2400" b="1" dirty="0" smtClean="0"/>
              <a:t> </a:t>
            </a:r>
            <a:r>
              <a:rPr lang="en-US" sz="2400" b="1" dirty="0"/>
              <a:t> </a:t>
            </a:r>
            <a:r>
              <a:rPr lang="en-US" sz="2400" b="1" dirty="0" smtClean="0"/>
              <a:t>Architecture </a:t>
            </a:r>
          </a:p>
        </p:txBody>
      </p:sp>
      <p:grpSp>
        <p:nvGrpSpPr>
          <p:cNvPr id="52" name="Group 51"/>
          <p:cNvGrpSpPr/>
          <p:nvPr/>
        </p:nvGrpSpPr>
        <p:grpSpPr bwMode="gray">
          <a:xfrm>
            <a:off x="164111" y="4967260"/>
            <a:ext cx="2469317" cy="1728477"/>
            <a:chOff x="219318" y="5055910"/>
            <a:chExt cx="2101326" cy="1470896"/>
          </a:xfrm>
          <a:effectLst/>
        </p:grpSpPr>
        <p:cxnSp>
          <p:nvCxnSpPr>
            <p:cNvPr id="54" name="Straight Connector 53"/>
            <p:cNvCxnSpPr>
              <a:stCxn id="89" idx="0"/>
              <a:endCxn id="85" idx="13"/>
            </p:cNvCxnSpPr>
            <p:nvPr/>
          </p:nvCxnSpPr>
          <p:spPr bwMode="gray">
            <a:xfrm>
              <a:off x="1193565" y="5214121"/>
              <a:ext cx="243118" cy="133007"/>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88" idx="4"/>
              <a:endCxn id="89" idx="18"/>
            </p:cNvCxnSpPr>
            <p:nvPr/>
          </p:nvCxnSpPr>
          <p:spPr bwMode="gray">
            <a:xfrm flipV="1">
              <a:off x="583145" y="5244962"/>
              <a:ext cx="235484" cy="155621"/>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a:endCxn id="85" idx="20"/>
            </p:cNvCxnSpPr>
            <p:nvPr/>
          </p:nvCxnSpPr>
          <p:spPr bwMode="gray">
            <a:xfrm flipV="1">
              <a:off x="1284496" y="5505104"/>
              <a:ext cx="266666" cy="108791"/>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a:endCxn id="84" idx="35"/>
            </p:cNvCxnSpPr>
            <p:nvPr/>
          </p:nvCxnSpPr>
          <p:spPr bwMode="gray">
            <a:xfrm>
              <a:off x="1512333" y="5831561"/>
              <a:ext cx="125919" cy="19431"/>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bwMode="gray">
            <a:xfrm flipV="1">
              <a:off x="722320" y="5876516"/>
              <a:ext cx="227323" cy="103955"/>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a:endCxn id="83" idx="25"/>
            </p:cNvCxnSpPr>
            <p:nvPr/>
          </p:nvCxnSpPr>
          <p:spPr bwMode="gray">
            <a:xfrm flipH="1" flipV="1">
              <a:off x="1261654" y="5998796"/>
              <a:ext cx="60917" cy="188465"/>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a:endCxn id="84" idx="29"/>
            </p:cNvCxnSpPr>
            <p:nvPr/>
          </p:nvCxnSpPr>
          <p:spPr bwMode="gray">
            <a:xfrm flipV="1">
              <a:off x="1495065" y="6032442"/>
              <a:ext cx="302809" cy="214971"/>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a:endCxn id="88" idx="24"/>
            </p:cNvCxnSpPr>
            <p:nvPr/>
          </p:nvCxnSpPr>
          <p:spPr bwMode="gray">
            <a:xfrm flipH="1" flipV="1">
              <a:off x="537063" y="5681375"/>
              <a:ext cx="110961" cy="282881"/>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a:endCxn id="86" idx="36"/>
            </p:cNvCxnSpPr>
            <p:nvPr/>
          </p:nvCxnSpPr>
          <p:spPr bwMode="gray">
            <a:xfrm>
              <a:off x="977340" y="6243883"/>
              <a:ext cx="172745" cy="36167"/>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a:endCxn id="85" idx="24"/>
            </p:cNvCxnSpPr>
            <p:nvPr/>
          </p:nvCxnSpPr>
          <p:spPr bwMode="gray">
            <a:xfrm flipH="1" flipV="1">
              <a:off x="1753146" y="5585697"/>
              <a:ext cx="24078" cy="95368"/>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a:stCxn id="84" idx="39"/>
              <a:endCxn id="89" idx="56"/>
            </p:cNvCxnSpPr>
            <p:nvPr/>
          </p:nvCxnSpPr>
          <p:spPr bwMode="gray">
            <a:xfrm flipH="1" flipV="1">
              <a:off x="1137618" y="5323334"/>
              <a:ext cx="552327" cy="409792"/>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a:endCxn id="88" idx="25"/>
            </p:cNvCxnSpPr>
            <p:nvPr/>
          </p:nvCxnSpPr>
          <p:spPr bwMode="gray">
            <a:xfrm flipH="1" flipV="1">
              <a:off x="550070" y="5680412"/>
              <a:ext cx="567366" cy="555222"/>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a:endCxn id="84" idx="31"/>
            </p:cNvCxnSpPr>
            <p:nvPr/>
          </p:nvCxnSpPr>
          <p:spPr bwMode="gray">
            <a:xfrm flipV="1">
              <a:off x="954953" y="5973833"/>
              <a:ext cx="753593" cy="168687"/>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a:stCxn id="83" idx="41"/>
              <a:endCxn id="89" idx="26"/>
            </p:cNvCxnSpPr>
            <p:nvPr/>
          </p:nvCxnSpPr>
          <p:spPr bwMode="gray">
            <a:xfrm flipH="1" flipV="1">
              <a:off x="986603" y="5334816"/>
              <a:ext cx="41892" cy="207652"/>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a:stCxn id="88" idx="59"/>
              <a:endCxn id="83" idx="39"/>
            </p:cNvCxnSpPr>
            <p:nvPr/>
          </p:nvCxnSpPr>
          <p:spPr bwMode="gray">
            <a:xfrm>
              <a:off x="734713" y="5569316"/>
              <a:ext cx="146921" cy="17704"/>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pic>
          <p:nvPicPr>
            <p:cNvPr id="76" name="Picture 2" descr="C:\Users\jheuser\Documents\jim\presentations\DaveMeyer_Feb2015\gear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1549975" y="5268817"/>
              <a:ext cx="293100" cy="29310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3" descr="C:\Users\jheuser\Documents\jim\presentations\DaveMeyer_Feb2015\mai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999530" y="5634343"/>
              <a:ext cx="317866" cy="240338"/>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4" descr="C:\Users\jheuser\Documents\jim\presentations\DaveMeyer_Feb2015\peopl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290590" y="6227095"/>
              <a:ext cx="221743" cy="234787"/>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5" descr="C:\Users\jheuser\Documents\jim\presentations\DaveMeyer_Feb2015\plac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380080" y="5384992"/>
              <a:ext cx="187189" cy="250699"/>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6" descr="C:\Users\jheuser\Documents\jim\presentations\DaveMeyer_Feb2015\speech.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1790882" y="5774869"/>
              <a:ext cx="315352" cy="268385"/>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7" descr="C:\Users\jheuser\Documents\jim\presentations\DaveMeyer_Feb2015\storag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498898" y="5994698"/>
              <a:ext cx="276146" cy="276146"/>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 descr="C:\Users\jheuser\Documents\jim\presentations\DaveMeyer_Feb2015\blog.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gray">
            <a:xfrm>
              <a:off x="890457" y="5100105"/>
              <a:ext cx="227625" cy="210446"/>
            </a:xfrm>
            <a:prstGeom prst="rect">
              <a:avLst/>
            </a:prstGeom>
            <a:noFill/>
            <a:extLst>
              <a:ext uri="{909E8E84-426E-40dd-AFC4-6F175D3DCCD1}">
                <a14:hiddenFill xmlns:a14="http://schemas.microsoft.com/office/drawing/2010/main">
                  <a:solidFill>
                    <a:srgbClr val="FFFFFF"/>
                  </a:solidFill>
                </a14:hiddenFill>
              </a:ext>
            </a:extLst>
          </p:spPr>
        </p:pic>
        <p:sp>
          <p:nvSpPr>
            <p:cNvPr id="83" name="Freeform 34"/>
            <p:cNvSpPr>
              <a:spLocks noChangeArrowheads="1"/>
            </p:cNvSpPr>
            <p:nvPr/>
          </p:nvSpPr>
          <p:spPr bwMode="gray">
            <a:xfrm>
              <a:off x="816099" y="5524518"/>
              <a:ext cx="696234" cy="476873"/>
            </a:xfrm>
            <a:custGeom>
              <a:avLst/>
              <a:gdLst>
                <a:gd name="T0" fmla="*/ 3143 w 3219"/>
                <a:gd name="T1" fmla="*/ 1185 h 2205"/>
                <a:gd name="T2" fmla="*/ 2773 w 3219"/>
                <a:gd name="T3" fmla="*/ 962 h 2205"/>
                <a:gd name="T4" fmla="*/ 2657 w 3219"/>
                <a:gd name="T5" fmla="*/ 799 h 2205"/>
                <a:gd name="T6" fmla="*/ 2539 w 3219"/>
                <a:gd name="T7" fmla="*/ 644 h 2205"/>
                <a:gd name="T8" fmla="*/ 2266 w 3219"/>
                <a:gd name="T9" fmla="*/ 450 h 2205"/>
                <a:gd name="T10" fmla="*/ 2016 w 3219"/>
                <a:gd name="T11" fmla="*/ 348 h 2205"/>
                <a:gd name="T12" fmla="*/ 1681 w 3219"/>
                <a:gd name="T13" fmla="*/ 311 h 2205"/>
                <a:gd name="T14" fmla="*/ 1427 w 3219"/>
                <a:gd name="T15" fmla="*/ 198 h 2205"/>
                <a:gd name="T16" fmla="*/ 1067 w 3219"/>
                <a:gd name="T17" fmla="*/ 35 h 2205"/>
                <a:gd name="T18" fmla="*/ 770 w 3219"/>
                <a:gd name="T19" fmla="*/ 0 h 2205"/>
                <a:gd name="T20" fmla="*/ 306 w 3219"/>
                <a:gd name="T21" fmla="*/ 177 h 2205"/>
                <a:gd name="T22" fmla="*/ 225 w 3219"/>
                <a:gd name="T23" fmla="*/ 456 h 2205"/>
                <a:gd name="T24" fmla="*/ 91 w 3219"/>
                <a:gd name="T25" fmla="*/ 574 h 2205"/>
                <a:gd name="T26" fmla="*/ 8 w 3219"/>
                <a:gd name="T27" fmla="*/ 713 h 2205"/>
                <a:gd name="T28" fmla="*/ 5 w 3219"/>
                <a:gd name="T29" fmla="*/ 858 h 2205"/>
                <a:gd name="T30" fmla="*/ 62 w 3219"/>
                <a:gd name="T31" fmla="*/ 992 h 2205"/>
                <a:gd name="T32" fmla="*/ 274 w 3219"/>
                <a:gd name="T33" fmla="*/ 1169 h 2205"/>
                <a:gd name="T34" fmla="*/ 303 w 3219"/>
                <a:gd name="T35" fmla="*/ 1322 h 2205"/>
                <a:gd name="T36" fmla="*/ 335 w 3219"/>
                <a:gd name="T37" fmla="*/ 1416 h 2205"/>
                <a:gd name="T38" fmla="*/ 499 w 3219"/>
                <a:gd name="T39" fmla="*/ 1585 h 2205"/>
                <a:gd name="T40" fmla="*/ 721 w 3219"/>
                <a:gd name="T41" fmla="*/ 1697 h 2205"/>
                <a:gd name="T42" fmla="*/ 1032 w 3219"/>
                <a:gd name="T43" fmla="*/ 1756 h 2205"/>
                <a:gd name="T44" fmla="*/ 1271 w 3219"/>
                <a:gd name="T45" fmla="*/ 1915 h 2205"/>
                <a:gd name="T46" fmla="*/ 1507 w 3219"/>
                <a:gd name="T47" fmla="*/ 2078 h 2205"/>
                <a:gd name="T48" fmla="*/ 1979 w 3219"/>
                <a:gd name="T49" fmla="*/ 2199 h 2205"/>
                <a:gd name="T50" fmla="*/ 2060 w 3219"/>
                <a:gd name="T51" fmla="*/ 2193 h 2205"/>
                <a:gd name="T52" fmla="*/ 1593 w 3219"/>
                <a:gd name="T53" fmla="*/ 2089 h 2205"/>
                <a:gd name="T54" fmla="*/ 1295 w 3219"/>
                <a:gd name="T55" fmla="*/ 1891 h 2205"/>
                <a:gd name="T56" fmla="*/ 1070 w 3219"/>
                <a:gd name="T57" fmla="*/ 1719 h 2205"/>
                <a:gd name="T58" fmla="*/ 802 w 3219"/>
                <a:gd name="T59" fmla="*/ 1673 h 2205"/>
                <a:gd name="T60" fmla="*/ 542 w 3219"/>
                <a:gd name="T61" fmla="*/ 1555 h 2205"/>
                <a:gd name="T62" fmla="*/ 389 w 3219"/>
                <a:gd name="T63" fmla="*/ 1402 h 2205"/>
                <a:gd name="T64" fmla="*/ 373 w 3219"/>
                <a:gd name="T65" fmla="*/ 1231 h 2205"/>
                <a:gd name="T66" fmla="*/ 279 w 3219"/>
                <a:gd name="T67" fmla="*/ 1105 h 2205"/>
                <a:gd name="T68" fmla="*/ 97 w 3219"/>
                <a:gd name="T69" fmla="*/ 936 h 2205"/>
                <a:gd name="T70" fmla="*/ 64 w 3219"/>
                <a:gd name="T71" fmla="*/ 834 h 2205"/>
                <a:gd name="T72" fmla="*/ 91 w 3219"/>
                <a:gd name="T73" fmla="*/ 668 h 2205"/>
                <a:gd name="T74" fmla="*/ 198 w 3219"/>
                <a:gd name="T75" fmla="*/ 576 h 2205"/>
                <a:gd name="T76" fmla="*/ 290 w 3219"/>
                <a:gd name="T77" fmla="*/ 461 h 2205"/>
                <a:gd name="T78" fmla="*/ 303 w 3219"/>
                <a:gd name="T79" fmla="*/ 289 h 2205"/>
                <a:gd name="T80" fmla="*/ 633 w 3219"/>
                <a:gd name="T81" fmla="*/ 80 h 2205"/>
                <a:gd name="T82" fmla="*/ 982 w 3219"/>
                <a:gd name="T83" fmla="*/ 83 h 2205"/>
                <a:gd name="T84" fmla="*/ 1311 w 3219"/>
                <a:gd name="T85" fmla="*/ 201 h 2205"/>
                <a:gd name="T86" fmla="*/ 1558 w 3219"/>
                <a:gd name="T87" fmla="*/ 386 h 2205"/>
                <a:gd name="T88" fmla="*/ 1939 w 3219"/>
                <a:gd name="T89" fmla="*/ 391 h 2205"/>
                <a:gd name="T90" fmla="*/ 2161 w 3219"/>
                <a:gd name="T91" fmla="*/ 461 h 2205"/>
                <a:gd name="T92" fmla="*/ 2440 w 3219"/>
                <a:gd name="T93" fmla="*/ 625 h 2205"/>
                <a:gd name="T94" fmla="*/ 2607 w 3219"/>
                <a:gd name="T95" fmla="*/ 812 h 2205"/>
                <a:gd name="T96" fmla="*/ 2660 w 3219"/>
                <a:gd name="T97" fmla="*/ 968 h 2205"/>
                <a:gd name="T98" fmla="*/ 2990 w 3219"/>
                <a:gd name="T99" fmla="*/ 1102 h 2205"/>
                <a:gd name="T100" fmla="*/ 3180 w 3219"/>
                <a:gd name="T101" fmla="*/ 1341 h 2205"/>
                <a:gd name="T102" fmla="*/ 3175 w 3219"/>
                <a:gd name="T103" fmla="*/ 1512 h 2205"/>
                <a:gd name="T104" fmla="*/ 2939 w 3219"/>
                <a:gd name="T105" fmla="*/ 1729 h 2205"/>
                <a:gd name="T106" fmla="*/ 2767 w 3219"/>
                <a:gd name="T107" fmla="*/ 1893 h 2205"/>
                <a:gd name="T108" fmla="*/ 2711 w 3219"/>
                <a:gd name="T109" fmla="*/ 2009 h 2205"/>
                <a:gd name="T110" fmla="*/ 2569 w 3219"/>
                <a:gd name="T111" fmla="*/ 2108 h 2205"/>
                <a:gd name="T112" fmla="*/ 2724 w 3219"/>
                <a:gd name="T113" fmla="*/ 2003 h 2205"/>
                <a:gd name="T114" fmla="*/ 2781 w 3219"/>
                <a:gd name="T115" fmla="*/ 1882 h 2205"/>
                <a:gd name="T116" fmla="*/ 3028 w 3219"/>
                <a:gd name="T117" fmla="*/ 1713 h 2205"/>
                <a:gd name="T118" fmla="*/ 3210 w 3219"/>
                <a:gd name="T119" fmla="*/ 1501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19" h="2205">
                  <a:moveTo>
                    <a:pt x="3218" y="1359"/>
                  </a:moveTo>
                  <a:lnTo>
                    <a:pt x="3218" y="1359"/>
                  </a:lnTo>
                  <a:lnTo>
                    <a:pt x="3215" y="1349"/>
                  </a:lnTo>
                  <a:lnTo>
                    <a:pt x="3215" y="1335"/>
                  </a:lnTo>
                  <a:lnTo>
                    <a:pt x="3215" y="1335"/>
                  </a:lnTo>
                  <a:lnTo>
                    <a:pt x="3212" y="1325"/>
                  </a:lnTo>
                  <a:lnTo>
                    <a:pt x="3212" y="1325"/>
                  </a:lnTo>
                  <a:lnTo>
                    <a:pt x="3207" y="1303"/>
                  </a:lnTo>
                  <a:lnTo>
                    <a:pt x="3207" y="1303"/>
                  </a:lnTo>
                  <a:lnTo>
                    <a:pt x="3199" y="1282"/>
                  </a:lnTo>
                  <a:lnTo>
                    <a:pt x="3191" y="1260"/>
                  </a:lnTo>
                  <a:lnTo>
                    <a:pt x="3191" y="1260"/>
                  </a:lnTo>
                  <a:lnTo>
                    <a:pt x="3170" y="1220"/>
                  </a:lnTo>
                  <a:lnTo>
                    <a:pt x="3143" y="1185"/>
                  </a:lnTo>
                  <a:lnTo>
                    <a:pt x="3143" y="1185"/>
                  </a:lnTo>
                  <a:lnTo>
                    <a:pt x="3113" y="1153"/>
                  </a:lnTo>
                  <a:lnTo>
                    <a:pt x="3081" y="1121"/>
                  </a:lnTo>
                  <a:lnTo>
                    <a:pt x="3046" y="1094"/>
                  </a:lnTo>
                  <a:lnTo>
                    <a:pt x="3011" y="1070"/>
                  </a:lnTo>
                  <a:lnTo>
                    <a:pt x="3011" y="1070"/>
                  </a:lnTo>
                  <a:lnTo>
                    <a:pt x="2974" y="1046"/>
                  </a:lnTo>
                  <a:lnTo>
                    <a:pt x="2936" y="1024"/>
                  </a:lnTo>
                  <a:lnTo>
                    <a:pt x="2936" y="1024"/>
                  </a:lnTo>
                  <a:lnTo>
                    <a:pt x="2896" y="1005"/>
                  </a:lnTo>
                  <a:lnTo>
                    <a:pt x="2856" y="990"/>
                  </a:lnTo>
                  <a:lnTo>
                    <a:pt x="2856" y="990"/>
                  </a:lnTo>
                  <a:lnTo>
                    <a:pt x="2816" y="976"/>
                  </a:lnTo>
                  <a:lnTo>
                    <a:pt x="2773" y="962"/>
                  </a:lnTo>
                  <a:lnTo>
                    <a:pt x="2773" y="962"/>
                  </a:lnTo>
                  <a:lnTo>
                    <a:pt x="2706" y="946"/>
                  </a:lnTo>
                  <a:lnTo>
                    <a:pt x="2703" y="941"/>
                  </a:lnTo>
                  <a:lnTo>
                    <a:pt x="2700" y="928"/>
                  </a:lnTo>
                  <a:lnTo>
                    <a:pt x="2700" y="917"/>
                  </a:lnTo>
                  <a:lnTo>
                    <a:pt x="2700" y="917"/>
                  </a:lnTo>
                  <a:lnTo>
                    <a:pt x="2695" y="896"/>
                  </a:lnTo>
                  <a:lnTo>
                    <a:pt x="2687" y="874"/>
                  </a:lnTo>
                  <a:lnTo>
                    <a:pt x="2687" y="874"/>
                  </a:lnTo>
                  <a:lnTo>
                    <a:pt x="2684" y="863"/>
                  </a:lnTo>
                  <a:lnTo>
                    <a:pt x="2679" y="850"/>
                  </a:lnTo>
                  <a:lnTo>
                    <a:pt x="2671" y="828"/>
                  </a:lnTo>
                  <a:lnTo>
                    <a:pt x="2660" y="810"/>
                  </a:lnTo>
                  <a:lnTo>
                    <a:pt x="2657" y="799"/>
                  </a:lnTo>
                  <a:lnTo>
                    <a:pt x="2657" y="799"/>
                  </a:lnTo>
                  <a:lnTo>
                    <a:pt x="2649" y="788"/>
                  </a:lnTo>
                  <a:lnTo>
                    <a:pt x="2639" y="769"/>
                  </a:lnTo>
                  <a:lnTo>
                    <a:pt x="2639" y="769"/>
                  </a:lnTo>
                  <a:lnTo>
                    <a:pt x="2628" y="748"/>
                  </a:lnTo>
                  <a:lnTo>
                    <a:pt x="2628" y="748"/>
                  </a:lnTo>
                  <a:lnTo>
                    <a:pt x="2614" y="729"/>
                  </a:lnTo>
                  <a:lnTo>
                    <a:pt x="2601" y="710"/>
                  </a:lnTo>
                  <a:lnTo>
                    <a:pt x="2601" y="710"/>
                  </a:lnTo>
                  <a:lnTo>
                    <a:pt x="2572" y="675"/>
                  </a:lnTo>
                  <a:lnTo>
                    <a:pt x="2572" y="675"/>
                  </a:lnTo>
                  <a:lnTo>
                    <a:pt x="2555" y="660"/>
                  </a:lnTo>
                  <a:lnTo>
                    <a:pt x="2539" y="644"/>
                  </a:lnTo>
                  <a:lnTo>
                    <a:pt x="2539" y="644"/>
                  </a:lnTo>
                  <a:lnTo>
                    <a:pt x="2507" y="614"/>
                  </a:lnTo>
                  <a:lnTo>
                    <a:pt x="2507" y="614"/>
                  </a:lnTo>
                  <a:lnTo>
                    <a:pt x="2472" y="585"/>
                  </a:lnTo>
                  <a:lnTo>
                    <a:pt x="2472" y="585"/>
                  </a:lnTo>
                  <a:lnTo>
                    <a:pt x="2456" y="568"/>
                  </a:lnTo>
                  <a:lnTo>
                    <a:pt x="2438" y="558"/>
                  </a:lnTo>
                  <a:lnTo>
                    <a:pt x="2438" y="558"/>
                  </a:lnTo>
                  <a:lnTo>
                    <a:pt x="2400" y="531"/>
                  </a:lnTo>
                  <a:lnTo>
                    <a:pt x="2400" y="531"/>
                  </a:lnTo>
                  <a:lnTo>
                    <a:pt x="2362" y="507"/>
                  </a:lnTo>
                  <a:lnTo>
                    <a:pt x="2325" y="482"/>
                  </a:lnTo>
                  <a:lnTo>
                    <a:pt x="2325" y="482"/>
                  </a:lnTo>
                  <a:lnTo>
                    <a:pt x="2285" y="461"/>
                  </a:lnTo>
                  <a:lnTo>
                    <a:pt x="2266" y="450"/>
                  </a:lnTo>
                  <a:lnTo>
                    <a:pt x="2255" y="445"/>
                  </a:lnTo>
                  <a:lnTo>
                    <a:pt x="2247" y="440"/>
                  </a:lnTo>
                  <a:lnTo>
                    <a:pt x="2207" y="421"/>
                  </a:lnTo>
                  <a:lnTo>
                    <a:pt x="2207" y="421"/>
                  </a:lnTo>
                  <a:lnTo>
                    <a:pt x="2185" y="410"/>
                  </a:lnTo>
                  <a:lnTo>
                    <a:pt x="2167" y="402"/>
                  </a:lnTo>
                  <a:lnTo>
                    <a:pt x="2145" y="391"/>
                  </a:lnTo>
                  <a:lnTo>
                    <a:pt x="2145" y="391"/>
                  </a:lnTo>
                  <a:lnTo>
                    <a:pt x="2124" y="383"/>
                  </a:lnTo>
                  <a:lnTo>
                    <a:pt x="2124" y="383"/>
                  </a:lnTo>
                  <a:lnTo>
                    <a:pt x="2081" y="370"/>
                  </a:lnTo>
                  <a:lnTo>
                    <a:pt x="2038" y="357"/>
                  </a:lnTo>
                  <a:lnTo>
                    <a:pt x="2038" y="357"/>
                  </a:lnTo>
                  <a:lnTo>
                    <a:pt x="2016" y="348"/>
                  </a:lnTo>
                  <a:lnTo>
                    <a:pt x="1995" y="343"/>
                  </a:lnTo>
                  <a:lnTo>
                    <a:pt x="1995" y="343"/>
                  </a:lnTo>
                  <a:lnTo>
                    <a:pt x="1974" y="338"/>
                  </a:lnTo>
                  <a:lnTo>
                    <a:pt x="1952" y="332"/>
                  </a:lnTo>
                  <a:lnTo>
                    <a:pt x="1952" y="332"/>
                  </a:lnTo>
                  <a:lnTo>
                    <a:pt x="1907" y="324"/>
                  </a:lnTo>
                  <a:lnTo>
                    <a:pt x="1907" y="324"/>
                  </a:lnTo>
                  <a:lnTo>
                    <a:pt x="1861" y="319"/>
                  </a:lnTo>
                  <a:lnTo>
                    <a:pt x="1818" y="314"/>
                  </a:lnTo>
                  <a:lnTo>
                    <a:pt x="1818" y="314"/>
                  </a:lnTo>
                  <a:lnTo>
                    <a:pt x="1773" y="311"/>
                  </a:lnTo>
                  <a:lnTo>
                    <a:pt x="1727" y="311"/>
                  </a:lnTo>
                  <a:lnTo>
                    <a:pt x="1727" y="311"/>
                  </a:lnTo>
                  <a:lnTo>
                    <a:pt x="1681" y="311"/>
                  </a:lnTo>
                  <a:lnTo>
                    <a:pt x="1681" y="311"/>
                  </a:lnTo>
                  <a:lnTo>
                    <a:pt x="1639" y="314"/>
                  </a:lnTo>
                  <a:lnTo>
                    <a:pt x="1639" y="314"/>
                  </a:lnTo>
                  <a:lnTo>
                    <a:pt x="1566" y="322"/>
                  </a:lnTo>
                  <a:lnTo>
                    <a:pt x="1561" y="316"/>
                  </a:lnTo>
                  <a:lnTo>
                    <a:pt x="1553" y="305"/>
                  </a:lnTo>
                  <a:lnTo>
                    <a:pt x="1542" y="298"/>
                  </a:lnTo>
                  <a:lnTo>
                    <a:pt x="1526" y="279"/>
                  </a:lnTo>
                  <a:lnTo>
                    <a:pt x="1526" y="279"/>
                  </a:lnTo>
                  <a:lnTo>
                    <a:pt x="1507" y="263"/>
                  </a:lnTo>
                  <a:lnTo>
                    <a:pt x="1507" y="263"/>
                  </a:lnTo>
                  <a:lnTo>
                    <a:pt x="1467" y="230"/>
                  </a:lnTo>
                  <a:lnTo>
                    <a:pt x="1427" y="198"/>
                  </a:lnTo>
                  <a:lnTo>
                    <a:pt x="1427" y="198"/>
                  </a:lnTo>
                  <a:lnTo>
                    <a:pt x="1387" y="171"/>
                  </a:lnTo>
                  <a:lnTo>
                    <a:pt x="1387" y="171"/>
                  </a:lnTo>
                  <a:lnTo>
                    <a:pt x="1344" y="147"/>
                  </a:lnTo>
                  <a:lnTo>
                    <a:pt x="1344" y="147"/>
                  </a:lnTo>
                  <a:lnTo>
                    <a:pt x="1298" y="123"/>
                  </a:lnTo>
                  <a:lnTo>
                    <a:pt x="1298" y="123"/>
                  </a:lnTo>
                  <a:lnTo>
                    <a:pt x="1255" y="102"/>
                  </a:lnTo>
                  <a:lnTo>
                    <a:pt x="1255" y="102"/>
                  </a:lnTo>
                  <a:lnTo>
                    <a:pt x="1210" y="83"/>
                  </a:lnTo>
                  <a:lnTo>
                    <a:pt x="1210" y="83"/>
                  </a:lnTo>
                  <a:lnTo>
                    <a:pt x="1161" y="64"/>
                  </a:lnTo>
                  <a:lnTo>
                    <a:pt x="1161" y="64"/>
                  </a:lnTo>
                  <a:lnTo>
                    <a:pt x="1116" y="48"/>
                  </a:lnTo>
                  <a:lnTo>
                    <a:pt x="1067" y="35"/>
                  </a:lnTo>
                  <a:lnTo>
                    <a:pt x="1067" y="35"/>
                  </a:lnTo>
                  <a:lnTo>
                    <a:pt x="1019" y="24"/>
                  </a:lnTo>
                  <a:lnTo>
                    <a:pt x="995" y="19"/>
                  </a:lnTo>
                  <a:lnTo>
                    <a:pt x="968" y="16"/>
                  </a:lnTo>
                  <a:lnTo>
                    <a:pt x="968" y="16"/>
                  </a:lnTo>
                  <a:lnTo>
                    <a:pt x="920" y="8"/>
                  </a:lnTo>
                  <a:lnTo>
                    <a:pt x="920" y="8"/>
                  </a:lnTo>
                  <a:lnTo>
                    <a:pt x="869" y="2"/>
                  </a:lnTo>
                  <a:lnTo>
                    <a:pt x="869" y="2"/>
                  </a:lnTo>
                  <a:lnTo>
                    <a:pt x="845" y="0"/>
                  </a:lnTo>
                  <a:lnTo>
                    <a:pt x="821" y="0"/>
                  </a:lnTo>
                  <a:lnTo>
                    <a:pt x="794" y="0"/>
                  </a:lnTo>
                  <a:lnTo>
                    <a:pt x="770" y="0"/>
                  </a:lnTo>
                  <a:lnTo>
                    <a:pt x="770" y="0"/>
                  </a:lnTo>
                  <a:lnTo>
                    <a:pt x="719" y="2"/>
                  </a:lnTo>
                  <a:lnTo>
                    <a:pt x="671" y="8"/>
                  </a:lnTo>
                  <a:lnTo>
                    <a:pt x="671" y="8"/>
                  </a:lnTo>
                  <a:lnTo>
                    <a:pt x="619" y="16"/>
                  </a:lnTo>
                  <a:lnTo>
                    <a:pt x="571" y="29"/>
                  </a:lnTo>
                  <a:lnTo>
                    <a:pt x="523" y="43"/>
                  </a:lnTo>
                  <a:lnTo>
                    <a:pt x="475" y="61"/>
                  </a:lnTo>
                  <a:lnTo>
                    <a:pt x="475" y="61"/>
                  </a:lnTo>
                  <a:lnTo>
                    <a:pt x="429" y="83"/>
                  </a:lnTo>
                  <a:lnTo>
                    <a:pt x="386" y="110"/>
                  </a:lnTo>
                  <a:lnTo>
                    <a:pt x="386" y="110"/>
                  </a:lnTo>
                  <a:lnTo>
                    <a:pt x="343" y="139"/>
                  </a:lnTo>
                  <a:lnTo>
                    <a:pt x="325" y="158"/>
                  </a:lnTo>
                  <a:lnTo>
                    <a:pt x="306" y="177"/>
                  </a:lnTo>
                  <a:lnTo>
                    <a:pt x="306" y="177"/>
                  </a:lnTo>
                  <a:lnTo>
                    <a:pt x="287" y="195"/>
                  </a:lnTo>
                  <a:lnTo>
                    <a:pt x="271" y="217"/>
                  </a:lnTo>
                  <a:lnTo>
                    <a:pt x="257" y="241"/>
                  </a:lnTo>
                  <a:lnTo>
                    <a:pt x="244" y="265"/>
                  </a:lnTo>
                  <a:lnTo>
                    <a:pt x="244" y="265"/>
                  </a:lnTo>
                  <a:lnTo>
                    <a:pt x="236" y="292"/>
                  </a:lnTo>
                  <a:lnTo>
                    <a:pt x="231" y="316"/>
                  </a:lnTo>
                  <a:lnTo>
                    <a:pt x="225" y="343"/>
                  </a:lnTo>
                  <a:lnTo>
                    <a:pt x="225" y="373"/>
                  </a:lnTo>
                  <a:lnTo>
                    <a:pt x="225" y="373"/>
                  </a:lnTo>
                  <a:lnTo>
                    <a:pt x="225" y="445"/>
                  </a:lnTo>
                  <a:lnTo>
                    <a:pt x="225" y="456"/>
                  </a:lnTo>
                  <a:lnTo>
                    <a:pt x="225" y="456"/>
                  </a:lnTo>
                  <a:lnTo>
                    <a:pt x="225" y="466"/>
                  </a:lnTo>
                  <a:lnTo>
                    <a:pt x="225" y="466"/>
                  </a:lnTo>
                  <a:lnTo>
                    <a:pt x="228" y="488"/>
                  </a:lnTo>
                  <a:lnTo>
                    <a:pt x="228" y="488"/>
                  </a:lnTo>
                  <a:lnTo>
                    <a:pt x="231" y="496"/>
                  </a:lnTo>
                  <a:lnTo>
                    <a:pt x="231" y="496"/>
                  </a:lnTo>
                  <a:lnTo>
                    <a:pt x="201" y="507"/>
                  </a:lnTo>
                  <a:lnTo>
                    <a:pt x="201" y="507"/>
                  </a:lnTo>
                  <a:lnTo>
                    <a:pt x="172" y="520"/>
                  </a:lnTo>
                  <a:lnTo>
                    <a:pt x="145" y="533"/>
                  </a:lnTo>
                  <a:lnTo>
                    <a:pt x="145" y="533"/>
                  </a:lnTo>
                  <a:lnTo>
                    <a:pt x="115" y="552"/>
                  </a:lnTo>
                  <a:lnTo>
                    <a:pt x="105" y="563"/>
                  </a:lnTo>
                  <a:lnTo>
                    <a:pt x="91" y="574"/>
                  </a:lnTo>
                  <a:lnTo>
                    <a:pt x="91" y="574"/>
                  </a:lnTo>
                  <a:lnTo>
                    <a:pt x="78" y="585"/>
                  </a:lnTo>
                  <a:lnTo>
                    <a:pt x="67" y="595"/>
                  </a:lnTo>
                  <a:lnTo>
                    <a:pt x="62" y="603"/>
                  </a:lnTo>
                  <a:lnTo>
                    <a:pt x="62" y="603"/>
                  </a:lnTo>
                  <a:lnTo>
                    <a:pt x="56" y="609"/>
                  </a:lnTo>
                  <a:lnTo>
                    <a:pt x="46" y="622"/>
                  </a:lnTo>
                  <a:lnTo>
                    <a:pt x="46" y="622"/>
                  </a:lnTo>
                  <a:lnTo>
                    <a:pt x="38" y="635"/>
                  </a:lnTo>
                  <a:lnTo>
                    <a:pt x="30" y="651"/>
                  </a:lnTo>
                  <a:lnTo>
                    <a:pt x="30" y="651"/>
                  </a:lnTo>
                  <a:lnTo>
                    <a:pt x="16" y="681"/>
                  </a:lnTo>
                  <a:lnTo>
                    <a:pt x="16" y="681"/>
                  </a:lnTo>
                  <a:lnTo>
                    <a:pt x="8" y="713"/>
                  </a:lnTo>
                  <a:lnTo>
                    <a:pt x="8" y="713"/>
                  </a:lnTo>
                  <a:lnTo>
                    <a:pt x="3" y="745"/>
                  </a:lnTo>
                  <a:lnTo>
                    <a:pt x="0" y="778"/>
                  </a:lnTo>
                  <a:lnTo>
                    <a:pt x="0" y="778"/>
                  </a:lnTo>
                  <a:lnTo>
                    <a:pt x="0" y="810"/>
                  </a:lnTo>
                  <a:lnTo>
                    <a:pt x="0" y="810"/>
                  </a:lnTo>
                  <a:lnTo>
                    <a:pt x="0" y="818"/>
                  </a:lnTo>
                  <a:lnTo>
                    <a:pt x="3" y="826"/>
                  </a:lnTo>
                  <a:lnTo>
                    <a:pt x="3" y="842"/>
                  </a:lnTo>
                  <a:lnTo>
                    <a:pt x="5" y="850"/>
                  </a:lnTo>
                  <a:lnTo>
                    <a:pt x="5" y="855"/>
                  </a:lnTo>
                  <a:lnTo>
                    <a:pt x="5" y="855"/>
                  </a:lnTo>
                  <a:lnTo>
                    <a:pt x="5" y="858"/>
                  </a:lnTo>
                  <a:lnTo>
                    <a:pt x="5" y="858"/>
                  </a:lnTo>
                  <a:lnTo>
                    <a:pt x="5" y="858"/>
                  </a:lnTo>
                  <a:lnTo>
                    <a:pt x="8" y="874"/>
                  </a:lnTo>
                  <a:lnTo>
                    <a:pt x="11" y="882"/>
                  </a:lnTo>
                  <a:lnTo>
                    <a:pt x="14" y="890"/>
                  </a:lnTo>
                  <a:lnTo>
                    <a:pt x="19" y="906"/>
                  </a:lnTo>
                  <a:lnTo>
                    <a:pt x="19" y="906"/>
                  </a:lnTo>
                  <a:lnTo>
                    <a:pt x="24" y="920"/>
                  </a:lnTo>
                  <a:lnTo>
                    <a:pt x="24" y="920"/>
                  </a:lnTo>
                  <a:lnTo>
                    <a:pt x="30" y="936"/>
                  </a:lnTo>
                  <a:lnTo>
                    <a:pt x="30" y="936"/>
                  </a:lnTo>
                  <a:lnTo>
                    <a:pt x="46" y="965"/>
                  </a:lnTo>
                  <a:lnTo>
                    <a:pt x="54" y="979"/>
                  </a:lnTo>
                  <a:lnTo>
                    <a:pt x="62" y="992"/>
                  </a:lnTo>
                  <a:lnTo>
                    <a:pt x="62" y="992"/>
                  </a:lnTo>
                  <a:lnTo>
                    <a:pt x="80" y="1016"/>
                  </a:lnTo>
                  <a:lnTo>
                    <a:pt x="80" y="1016"/>
                  </a:lnTo>
                  <a:lnTo>
                    <a:pt x="102" y="1040"/>
                  </a:lnTo>
                  <a:lnTo>
                    <a:pt x="102" y="1040"/>
                  </a:lnTo>
                  <a:lnTo>
                    <a:pt x="126" y="1062"/>
                  </a:lnTo>
                  <a:lnTo>
                    <a:pt x="148" y="1083"/>
                  </a:lnTo>
                  <a:lnTo>
                    <a:pt x="148" y="1083"/>
                  </a:lnTo>
                  <a:lnTo>
                    <a:pt x="172" y="1102"/>
                  </a:lnTo>
                  <a:lnTo>
                    <a:pt x="172" y="1102"/>
                  </a:lnTo>
                  <a:lnTo>
                    <a:pt x="196" y="1121"/>
                  </a:lnTo>
                  <a:lnTo>
                    <a:pt x="196" y="1121"/>
                  </a:lnTo>
                  <a:lnTo>
                    <a:pt x="247" y="1153"/>
                  </a:lnTo>
                  <a:lnTo>
                    <a:pt x="274" y="1169"/>
                  </a:lnTo>
                  <a:lnTo>
                    <a:pt x="274" y="1169"/>
                  </a:lnTo>
                  <a:lnTo>
                    <a:pt x="300" y="1185"/>
                  </a:lnTo>
                  <a:lnTo>
                    <a:pt x="300" y="1185"/>
                  </a:lnTo>
                  <a:lnTo>
                    <a:pt x="327" y="1199"/>
                  </a:lnTo>
                  <a:lnTo>
                    <a:pt x="327" y="1199"/>
                  </a:lnTo>
                  <a:lnTo>
                    <a:pt x="325" y="1207"/>
                  </a:lnTo>
                  <a:lnTo>
                    <a:pt x="325" y="1207"/>
                  </a:lnTo>
                  <a:lnTo>
                    <a:pt x="316" y="1225"/>
                  </a:lnTo>
                  <a:lnTo>
                    <a:pt x="311" y="1244"/>
                  </a:lnTo>
                  <a:lnTo>
                    <a:pt x="311" y="1244"/>
                  </a:lnTo>
                  <a:lnTo>
                    <a:pt x="306" y="1263"/>
                  </a:lnTo>
                  <a:lnTo>
                    <a:pt x="303" y="1282"/>
                  </a:lnTo>
                  <a:lnTo>
                    <a:pt x="303" y="1303"/>
                  </a:lnTo>
                  <a:lnTo>
                    <a:pt x="303" y="1322"/>
                  </a:lnTo>
                  <a:lnTo>
                    <a:pt x="303" y="1322"/>
                  </a:lnTo>
                  <a:lnTo>
                    <a:pt x="306" y="1341"/>
                  </a:lnTo>
                  <a:lnTo>
                    <a:pt x="306" y="1341"/>
                  </a:lnTo>
                  <a:lnTo>
                    <a:pt x="311" y="1362"/>
                  </a:lnTo>
                  <a:lnTo>
                    <a:pt x="316" y="1381"/>
                  </a:lnTo>
                  <a:lnTo>
                    <a:pt x="316" y="1381"/>
                  </a:lnTo>
                  <a:lnTo>
                    <a:pt x="325" y="1397"/>
                  </a:lnTo>
                  <a:lnTo>
                    <a:pt x="330" y="1408"/>
                  </a:lnTo>
                  <a:lnTo>
                    <a:pt x="330" y="1408"/>
                  </a:lnTo>
                  <a:lnTo>
                    <a:pt x="330" y="1408"/>
                  </a:lnTo>
                  <a:lnTo>
                    <a:pt x="330" y="1408"/>
                  </a:lnTo>
                  <a:lnTo>
                    <a:pt x="330" y="1411"/>
                  </a:lnTo>
                  <a:lnTo>
                    <a:pt x="333" y="1411"/>
                  </a:lnTo>
                  <a:lnTo>
                    <a:pt x="335" y="1416"/>
                  </a:lnTo>
                  <a:lnTo>
                    <a:pt x="335" y="1416"/>
                  </a:lnTo>
                  <a:lnTo>
                    <a:pt x="343" y="1429"/>
                  </a:lnTo>
                  <a:lnTo>
                    <a:pt x="343" y="1429"/>
                  </a:lnTo>
                  <a:lnTo>
                    <a:pt x="365" y="1461"/>
                  </a:lnTo>
                  <a:lnTo>
                    <a:pt x="378" y="1475"/>
                  </a:lnTo>
                  <a:lnTo>
                    <a:pt x="378" y="1475"/>
                  </a:lnTo>
                  <a:lnTo>
                    <a:pt x="389" y="1488"/>
                  </a:lnTo>
                  <a:lnTo>
                    <a:pt x="389" y="1488"/>
                  </a:lnTo>
                  <a:lnTo>
                    <a:pt x="416" y="1515"/>
                  </a:lnTo>
                  <a:lnTo>
                    <a:pt x="426" y="1529"/>
                  </a:lnTo>
                  <a:lnTo>
                    <a:pt x="426" y="1529"/>
                  </a:lnTo>
                  <a:lnTo>
                    <a:pt x="440" y="1539"/>
                  </a:lnTo>
                  <a:lnTo>
                    <a:pt x="469" y="1563"/>
                  </a:lnTo>
                  <a:lnTo>
                    <a:pt x="469" y="1563"/>
                  </a:lnTo>
                  <a:lnTo>
                    <a:pt x="499" y="1585"/>
                  </a:lnTo>
                  <a:lnTo>
                    <a:pt x="499" y="1585"/>
                  </a:lnTo>
                  <a:lnTo>
                    <a:pt x="512" y="1595"/>
                  </a:lnTo>
                  <a:lnTo>
                    <a:pt x="528" y="1604"/>
                  </a:lnTo>
                  <a:lnTo>
                    <a:pt x="528" y="1604"/>
                  </a:lnTo>
                  <a:lnTo>
                    <a:pt x="558" y="1622"/>
                  </a:lnTo>
                  <a:lnTo>
                    <a:pt x="590" y="1641"/>
                  </a:lnTo>
                  <a:lnTo>
                    <a:pt x="606" y="1649"/>
                  </a:lnTo>
                  <a:lnTo>
                    <a:pt x="606" y="1649"/>
                  </a:lnTo>
                  <a:lnTo>
                    <a:pt x="622" y="1657"/>
                  </a:lnTo>
                  <a:lnTo>
                    <a:pt x="654" y="1670"/>
                  </a:lnTo>
                  <a:lnTo>
                    <a:pt x="654" y="1670"/>
                  </a:lnTo>
                  <a:lnTo>
                    <a:pt x="687" y="1684"/>
                  </a:lnTo>
                  <a:lnTo>
                    <a:pt x="721" y="1697"/>
                  </a:lnTo>
                  <a:lnTo>
                    <a:pt x="721" y="1697"/>
                  </a:lnTo>
                  <a:lnTo>
                    <a:pt x="789" y="1719"/>
                  </a:lnTo>
                  <a:lnTo>
                    <a:pt x="789" y="1719"/>
                  </a:lnTo>
                  <a:lnTo>
                    <a:pt x="807" y="1722"/>
                  </a:lnTo>
                  <a:lnTo>
                    <a:pt x="823" y="1727"/>
                  </a:lnTo>
                  <a:lnTo>
                    <a:pt x="858" y="1732"/>
                  </a:lnTo>
                  <a:lnTo>
                    <a:pt x="858" y="1732"/>
                  </a:lnTo>
                  <a:lnTo>
                    <a:pt x="893" y="1740"/>
                  </a:lnTo>
                  <a:lnTo>
                    <a:pt x="928" y="1746"/>
                  </a:lnTo>
                  <a:lnTo>
                    <a:pt x="947" y="1748"/>
                  </a:lnTo>
                  <a:lnTo>
                    <a:pt x="955" y="1748"/>
                  </a:lnTo>
                  <a:lnTo>
                    <a:pt x="963" y="1751"/>
                  </a:lnTo>
                  <a:lnTo>
                    <a:pt x="998" y="1754"/>
                  </a:lnTo>
                  <a:lnTo>
                    <a:pt x="998" y="1754"/>
                  </a:lnTo>
                  <a:lnTo>
                    <a:pt x="1032" y="1756"/>
                  </a:lnTo>
                  <a:lnTo>
                    <a:pt x="1070" y="1759"/>
                  </a:lnTo>
                  <a:lnTo>
                    <a:pt x="1121" y="1759"/>
                  </a:lnTo>
                  <a:lnTo>
                    <a:pt x="1121" y="1762"/>
                  </a:lnTo>
                  <a:lnTo>
                    <a:pt x="1140" y="1762"/>
                  </a:lnTo>
                  <a:lnTo>
                    <a:pt x="1148" y="1762"/>
                  </a:lnTo>
                  <a:lnTo>
                    <a:pt x="1164" y="1788"/>
                  </a:lnTo>
                  <a:lnTo>
                    <a:pt x="1164" y="1788"/>
                  </a:lnTo>
                  <a:lnTo>
                    <a:pt x="1191" y="1821"/>
                  </a:lnTo>
                  <a:lnTo>
                    <a:pt x="1191" y="1821"/>
                  </a:lnTo>
                  <a:lnTo>
                    <a:pt x="1215" y="1853"/>
                  </a:lnTo>
                  <a:lnTo>
                    <a:pt x="1215" y="1853"/>
                  </a:lnTo>
                  <a:lnTo>
                    <a:pt x="1242" y="1885"/>
                  </a:lnTo>
                  <a:lnTo>
                    <a:pt x="1242" y="1885"/>
                  </a:lnTo>
                  <a:lnTo>
                    <a:pt x="1271" y="1915"/>
                  </a:lnTo>
                  <a:lnTo>
                    <a:pt x="1271" y="1915"/>
                  </a:lnTo>
                  <a:lnTo>
                    <a:pt x="1303" y="1941"/>
                  </a:lnTo>
                  <a:lnTo>
                    <a:pt x="1303" y="1941"/>
                  </a:lnTo>
                  <a:lnTo>
                    <a:pt x="1333" y="1968"/>
                  </a:lnTo>
                  <a:lnTo>
                    <a:pt x="1333" y="1968"/>
                  </a:lnTo>
                  <a:lnTo>
                    <a:pt x="1368" y="1992"/>
                  </a:lnTo>
                  <a:lnTo>
                    <a:pt x="1368" y="1992"/>
                  </a:lnTo>
                  <a:lnTo>
                    <a:pt x="1400" y="2016"/>
                  </a:lnTo>
                  <a:lnTo>
                    <a:pt x="1400" y="2016"/>
                  </a:lnTo>
                  <a:lnTo>
                    <a:pt x="1435" y="2038"/>
                  </a:lnTo>
                  <a:lnTo>
                    <a:pt x="1472" y="2059"/>
                  </a:lnTo>
                  <a:lnTo>
                    <a:pt x="1472" y="2059"/>
                  </a:lnTo>
                  <a:lnTo>
                    <a:pt x="1507" y="2078"/>
                  </a:lnTo>
                  <a:lnTo>
                    <a:pt x="1507" y="2078"/>
                  </a:lnTo>
                  <a:lnTo>
                    <a:pt x="1582" y="2110"/>
                  </a:lnTo>
                  <a:lnTo>
                    <a:pt x="1582" y="2110"/>
                  </a:lnTo>
                  <a:lnTo>
                    <a:pt x="1620" y="2124"/>
                  </a:lnTo>
                  <a:lnTo>
                    <a:pt x="1639" y="2132"/>
                  </a:lnTo>
                  <a:lnTo>
                    <a:pt x="1660" y="2137"/>
                  </a:lnTo>
                  <a:lnTo>
                    <a:pt x="1660" y="2137"/>
                  </a:lnTo>
                  <a:lnTo>
                    <a:pt x="1738" y="2161"/>
                  </a:lnTo>
                  <a:lnTo>
                    <a:pt x="1738" y="2161"/>
                  </a:lnTo>
                  <a:lnTo>
                    <a:pt x="1818" y="2177"/>
                  </a:lnTo>
                  <a:lnTo>
                    <a:pt x="1818" y="2177"/>
                  </a:lnTo>
                  <a:lnTo>
                    <a:pt x="1898" y="2191"/>
                  </a:lnTo>
                  <a:lnTo>
                    <a:pt x="1898" y="2191"/>
                  </a:lnTo>
                  <a:lnTo>
                    <a:pt x="1979" y="2199"/>
                  </a:lnTo>
                  <a:lnTo>
                    <a:pt x="1979" y="2199"/>
                  </a:lnTo>
                  <a:lnTo>
                    <a:pt x="2060" y="2204"/>
                  </a:lnTo>
                  <a:lnTo>
                    <a:pt x="2060" y="2204"/>
                  </a:lnTo>
                  <a:lnTo>
                    <a:pt x="2100" y="2202"/>
                  </a:lnTo>
                  <a:lnTo>
                    <a:pt x="2140" y="2202"/>
                  </a:lnTo>
                  <a:lnTo>
                    <a:pt x="2140" y="2202"/>
                  </a:lnTo>
                  <a:lnTo>
                    <a:pt x="2220" y="2193"/>
                  </a:lnTo>
                  <a:lnTo>
                    <a:pt x="2301" y="2180"/>
                  </a:lnTo>
                  <a:lnTo>
                    <a:pt x="2301" y="2180"/>
                  </a:lnTo>
                  <a:lnTo>
                    <a:pt x="2220" y="2191"/>
                  </a:lnTo>
                  <a:lnTo>
                    <a:pt x="2140" y="2193"/>
                  </a:lnTo>
                  <a:lnTo>
                    <a:pt x="2140" y="2193"/>
                  </a:lnTo>
                  <a:lnTo>
                    <a:pt x="2100" y="2196"/>
                  </a:lnTo>
                  <a:lnTo>
                    <a:pt x="2060" y="2193"/>
                  </a:lnTo>
                  <a:lnTo>
                    <a:pt x="2060" y="2193"/>
                  </a:lnTo>
                  <a:lnTo>
                    <a:pt x="1979" y="2188"/>
                  </a:lnTo>
                  <a:lnTo>
                    <a:pt x="1979" y="2188"/>
                  </a:lnTo>
                  <a:lnTo>
                    <a:pt x="1898" y="2177"/>
                  </a:lnTo>
                  <a:lnTo>
                    <a:pt x="1898" y="2177"/>
                  </a:lnTo>
                  <a:lnTo>
                    <a:pt x="1821" y="2161"/>
                  </a:lnTo>
                  <a:lnTo>
                    <a:pt x="1821" y="2161"/>
                  </a:lnTo>
                  <a:lnTo>
                    <a:pt x="1743" y="2143"/>
                  </a:lnTo>
                  <a:lnTo>
                    <a:pt x="1743" y="2143"/>
                  </a:lnTo>
                  <a:lnTo>
                    <a:pt x="1665" y="2116"/>
                  </a:lnTo>
                  <a:lnTo>
                    <a:pt x="1646" y="2110"/>
                  </a:lnTo>
                  <a:lnTo>
                    <a:pt x="1628" y="2102"/>
                  </a:lnTo>
                  <a:lnTo>
                    <a:pt x="1628" y="2102"/>
                  </a:lnTo>
                  <a:lnTo>
                    <a:pt x="1593" y="2089"/>
                  </a:lnTo>
                  <a:lnTo>
                    <a:pt x="1593" y="2089"/>
                  </a:lnTo>
                  <a:lnTo>
                    <a:pt x="1521" y="2054"/>
                  </a:lnTo>
                  <a:lnTo>
                    <a:pt x="1521" y="2054"/>
                  </a:lnTo>
                  <a:lnTo>
                    <a:pt x="1486" y="2035"/>
                  </a:lnTo>
                  <a:lnTo>
                    <a:pt x="1451" y="2014"/>
                  </a:lnTo>
                  <a:lnTo>
                    <a:pt x="1451" y="2014"/>
                  </a:lnTo>
                  <a:lnTo>
                    <a:pt x="1416" y="1992"/>
                  </a:lnTo>
                  <a:lnTo>
                    <a:pt x="1416" y="1992"/>
                  </a:lnTo>
                  <a:lnTo>
                    <a:pt x="1384" y="1968"/>
                  </a:lnTo>
                  <a:lnTo>
                    <a:pt x="1384" y="1968"/>
                  </a:lnTo>
                  <a:lnTo>
                    <a:pt x="1354" y="1944"/>
                  </a:lnTo>
                  <a:lnTo>
                    <a:pt x="1354" y="1944"/>
                  </a:lnTo>
                  <a:lnTo>
                    <a:pt x="1325" y="1917"/>
                  </a:lnTo>
                  <a:lnTo>
                    <a:pt x="1325" y="1917"/>
                  </a:lnTo>
                  <a:lnTo>
                    <a:pt x="1295" y="1891"/>
                  </a:lnTo>
                  <a:lnTo>
                    <a:pt x="1295" y="1891"/>
                  </a:lnTo>
                  <a:lnTo>
                    <a:pt x="1269" y="1861"/>
                  </a:lnTo>
                  <a:lnTo>
                    <a:pt x="1269" y="1861"/>
                  </a:lnTo>
                  <a:lnTo>
                    <a:pt x="1242" y="1831"/>
                  </a:lnTo>
                  <a:lnTo>
                    <a:pt x="1242" y="1831"/>
                  </a:lnTo>
                  <a:lnTo>
                    <a:pt x="1217" y="1799"/>
                  </a:lnTo>
                  <a:lnTo>
                    <a:pt x="1217" y="1799"/>
                  </a:lnTo>
                  <a:lnTo>
                    <a:pt x="1196" y="1767"/>
                  </a:lnTo>
                  <a:lnTo>
                    <a:pt x="1175" y="1735"/>
                  </a:lnTo>
                  <a:lnTo>
                    <a:pt x="1169" y="1724"/>
                  </a:lnTo>
                  <a:lnTo>
                    <a:pt x="1159" y="1724"/>
                  </a:lnTo>
                  <a:lnTo>
                    <a:pt x="1159" y="1724"/>
                  </a:lnTo>
                  <a:lnTo>
                    <a:pt x="1140" y="1722"/>
                  </a:lnTo>
                  <a:lnTo>
                    <a:pt x="1070" y="1719"/>
                  </a:lnTo>
                  <a:lnTo>
                    <a:pt x="1070" y="1719"/>
                  </a:lnTo>
                  <a:lnTo>
                    <a:pt x="1038" y="1716"/>
                  </a:lnTo>
                  <a:lnTo>
                    <a:pt x="1003" y="1713"/>
                  </a:lnTo>
                  <a:lnTo>
                    <a:pt x="968" y="1708"/>
                  </a:lnTo>
                  <a:lnTo>
                    <a:pt x="960" y="1708"/>
                  </a:lnTo>
                  <a:lnTo>
                    <a:pt x="952" y="1705"/>
                  </a:lnTo>
                  <a:lnTo>
                    <a:pt x="936" y="1703"/>
                  </a:lnTo>
                  <a:lnTo>
                    <a:pt x="901" y="1697"/>
                  </a:lnTo>
                  <a:lnTo>
                    <a:pt x="901" y="1697"/>
                  </a:lnTo>
                  <a:lnTo>
                    <a:pt x="866" y="1692"/>
                  </a:lnTo>
                  <a:lnTo>
                    <a:pt x="834" y="1681"/>
                  </a:lnTo>
                  <a:lnTo>
                    <a:pt x="818" y="1679"/>
                  </a:lnTo>
                  <a:lnTo>
                    <a:pt x="818" y="1679"/>
                  </a:lnTo>
                  <a:lnTo>
                    <a:pt x="802" y="1673"/>
                  </a:lnTo>
                  <a:lnTo>
                    <a:pt x="802" y="1673"/>
                  </a:lnTo>
                  <a:lnTo>
                    <a:pt x="737" y="1654"/>
                  </a:lnTo>
                  <a:lnTo>
                    <a:pt x="705" y="1641"/>
                  </a:lnTo>
                  <a:lnTo>
                    <a:pt x="705" y="1641"/>
                  </a:lnTo>
                  <a:lnTo>
                    <a:pt x="673" y="1628"/>
                  </a:lnTo>
                  <a:lnTo>
                    <a:pt x="644" y="1614"/>
                  </a:lnTo>
                  <a:lnTo>
                    <a:pt x="644" y="1614"/>
                  </a:lnTo>
                  <a:lnTo>
                    <a:pt x="628" y="1606"/>
                  </a:lnTo>
                  <a:lnTo>
                    <a:pt x="612" y="1598"/>
                  </a:lnTo>
                  <a:lnTo>
                    <a:pt x="582" y="1582"/>
                  </a:lnTo>
                  <a:lnTo>
                    <a:pt x="582" y="1582"/>
                  </a:lnTo>
                  <a:lnTo>
                    <a:pt x="555" y="1563"/>
                  </a:lnTo>
                  <a:lnTo>
                    <a:pt x="542" y="1555"/>
                  </a:lnTo>
                  <a:lnTo>
                    <a:pt x="542" y="1555"/>
                  </a:lnTo>
                  <a:lnTo>
                    <a:pt x="526" y="1545"/>
                  </a:lnTo>
                  <a:lnTo>
                    <a:pt x="499" y="1523"/>
                  </a:lnTo>
                  <a:lnTo>
                    <a:pt x="475" y="1501"/>
                  </a:lnTo>
                  <a:lnTo>
                    <a:pt x="475" y="1501"/>
                  </a:lnTo>
                  <a:lnTo>
                    <a:pt x="461" y="1491"/>
                  </a:lnTo>
                  <a:lnTo>
                    <a:pt x="450" y="1480"/>
                  </a:lnTo>
                  <a:lnTo>
                    <a:pt x="450" y="1480"/>
                  </a:lnTo>
                  <a:lnTo>
                    <a:pt x="429" y="1456"/>
                  </a:lnTo>
                  <a:lnTo>
                    <a:pt x="429" y="1456"/>
                  </a:lnTo>
                  <a:lnTo>
                    <a:pt x="419" y="1442"/>
                  </a:lnTo>
                  <a:lnTo>
                    <a:pt x="408" y="1429"/>
                  </a:lnTo>
                  <a:lnTo>
                    <a:pt x="408" y="1429"/>
                  </a:lnTo>
                  <a:lnTo>
                    <a:pt x="389" y="1402"/>
                  </a:lnTo>
                  <a:lnTo>
                    <a:pt x="389" y="1402"/>
                  </a:lnTo>
                  <a:lnTo>
                    <a:pt x="381" y="1389"/>
                  </a:lnTo>
                  <a:lnTo>
                    <a:pt x="375" y="1381"/>
                  </a:lnTo>
                  <a:lnTo>
                    <a:pt x="373" y="1376"/>
                  </a:lnTo>
                  <a:lnTo>
                    <a:pt x="373" y="1376"/>
                  </a:lnTo>
                  <a:lnTo>
                    <a:pt x="367" y="1362"/>
                  </a:lnTo>
                  <a:lnTo>
                    <a:pt x="362" y="1346"/>
                  </a:lnTo>
                  <a:lnTo>
                    <a:pt x="360" y="1333"/>
                  </a:lnTo>
                  <a:lnTo>
                    <a:pt x="360" y="1333"/>
                  </a:lnTo>
                  <a:lnTo>
                    <a:pt x="357" y="1317"/>
                  </a:lnTo>
                  <a:lnTo>
                    <a:pt x="357" y="1317"/>
                  </a:lnTo>
                  <a:lnTo>
                    <a:pt x="357" y="1287"/>
                  </a:lnTo>
                  <a:lnTo>
                    <a:pt x="365" y="1258"/>
                  </a:lnTo>
                  <a:lnTo>
                    <a:pt x="365" y="1258"/>
                  </a:lnTo>
                  <a:lnTo>
                    <a:pt x="373" y="1231"/>
                  </a:lnTo>
                  <a:lnTo>
                    <a:pt x="373" y="1231"/>
                  </a:lnTo>
                  <a:lnTo>
                    <a:pt x="381" y="1217"/>
                  </a:lnTo>
                  <a:lnTo>
                    <a:pt x="381" y="1217"/>
                  </a:lnTo>
                  <a:lnTo>
                    <a:pt x="384" y="1209"/>
                  </a:lnTo>
                  <a:lnTo>
                    <a:pt x="384" y="1209"/>
                  </a:lnTo>
                  <a:lnTo>
                    <a:pt x="389" y="1204"/>
                  </a:lnTo>
                  <a:lnTo>
                    <a:pt x="408" y="1177"/>
                  </a:lnTo>
                  <a:lnTo>
                    <a:pt x="378" y="1164"/>
                  </a:lnTo>
                  <a:lnTo>
                    <a:pt x="378" y="1164"/>
                  </a:lnTo>
                  <a:lnTo>
                    <a:pt x="327" y="1134"/>
                  </a:lnTo>
                  <a:lnTo>
                    <a:pt x="327" y="1134"/>
                  </a:lnTo>
                  <a:lnTo>
                    <a:pt x="303" y="1121"/>
                  </a:lnTo>
                  <a:lnTo>
                    <a:pt x="279" y="1105"/>
                  </a:lnTo>
                  <a:lnTo>
                    <a:pt x="279" y="1105"/>
                  </a:lnTo>
                  <a:lnTo>
                    <a:pt x="231" y="1072"/>
                  </a:lnTo>
                  <a:lnTo>
                    <a:pt x="231" y="1072"/>
                  </a:lnTo>
                  <a:lnTo>
                    <a:pt x="207" y="1056"/>
                  </a:lnTo>
                  <a:lnTo>
                    <a:pt x="207" y="1056"/>
                  </a:lnTo>
                  <a:lnTo>
                    <a:pt x="185" y="1038"/>
                  </a:lnTo>
                  <a:lnTo>
                    <a:pt x="185" y="1038"/>
                  </a:lnTo>
                  <a:lnTo>
                    <a:pt x="145" y="1000"/>
                  </a:lnTo>
                  <a:lnTo>
                    <a:pt x="145" y="1000"/>
                  </a:lnTo>
                  <a:lnTo>
                    <a:pt x="126" y="979"/>
                  </a:lnTo>
                  <a:lnTo>
                    <a:pt x="126" y="979"/>
                  </a:lnTo>
                  <a:lnTo>
                    <a:pt x="110" y="957"/>
                  </a:lnTo>
                  <a:lnTo>
                    <a:pt x="102" y="946"/>
                  </a:lnTo>
                  <a:lnTo>
                    <a:pt x="97" y="936"/>
                  </a:lnTo>
                  <a:lnTo>
                    <a:pt x="97" y="936"/>
                  </a:lnTo>
                  <a:lnTo>
                    <a:pt x="83" y="912"/>
                  </a:lnTo>
                  <a:lnTo>
                    <a:pt x="83" y="912"/>
                  </a:lnTo>
                  <a:lnTo>
                    <a:pt x="80" y="898"/>
                  </a:lnTo>
                  <a:lnTo>
                    <a:pt x="80" y="898"/>
                  </a:lnTo>
                  <a:lnTo>
                    <a:pt x="75" y="887"/>
                  </a:lnTo>
                  <a:lnTo>
                    <a:pt x="70" y="874"/>
                  </a:lnTo>
                  <a:lnTo>
                    <a:pt x="70" y="869"/>
                  </a:lnTo>
                  <a:lnTo>
                    <a:pt x="67" y="861"/>
                  </a:lnTo>
                  <a:lnTo>
                    <a:pt x="64" y="847"/>
                  </a:lnTo>
                  <a:lnTo>
                    <a:pt x="64" y="847"/>
                  </a:lnTo>
                  <a:lnTo>
                    <a:pt x="64" y="847"/>
                  </a:lnTo>
                  <a:lnTo>
                    <a:pt x="64" y="844"/>
                  </a:lnTo>
                  <a:lnTo>
                    <a:pt x="64" y="842"/>
                  </a:lnTo>
                  <a:lnTo>
                    <a:pt x="64" y="834"/>
                  </a:lnTo>
                  <a:lnTo>
                    <a:pt x="62" y="820"/>
                  </a:lnTo>
                  <a:lnTo>
                    <a:pt x="62" y="815"/>
                  </a:lnTo>
                  <a:lnTo>
                    <a:pt x="62" y="815"/>
                  </a:lnTo>
                  <a:lnTo>
                    <a:pt x="62" y="807"/>
                  </a:lnTo>
                  <a:lnTo>
                    <a:pt x="62" y="807"/>
                  </a:lnTo>
                  <a:lnTo>
                    <a:pt x="59" y="780"/>
                  </a:lnTo>
                  <a:lnTo>
                    <a:pt x="62" y="753"/>
                  </a:lnTo>
                  <a:lnTo>
                    <a:pt x="67" y="727"/>
                  </a:lnTo>
                  <a:lnTo>
                    <a:pt x="67" y="727"/>
                  </a:lnTo>
                  <a:lnTo>
                    <a:pt x="75" y="703"/>
                  </a:lnTo>
                  <a:lnTo>
                    <a:pt x="75" y="703"/>
                  </a:lnTo>
                  <a:lnTo>
                    <a:pt x="86" y="678"/>
                  </a:lnTo>
                  <a:lnTo>
                    <a:pt x="91" y="668"/>
                  </a:lnTo>
                  <a:lnTo>
                    <a:pt x="91" y="668"/>
                  </a:lnTo>
                  <a:lnTo>
                    <a:pt x="99" y="657"/>
                  </a:lnTo>
                  <a:lnTo>
                    <a:pt x="105" y="649"/>
                  </a:lnTo>
                  <a:lnTo>
                    <a:pt x="105" y="649"/>
                  </a:lnTo>
                  <a:lnTo>
                    <a:pt x="110" y="644"/>
                  </a:lnTo>
                  <a:lnTo>
                    <a:pt x="115" y="638"/>
                  </a:lnTo>
                  <a:lnTo>
                    <a:pt x="123" y="627"/>
                  </a:lnTo>
                  <a:lnTo>
                    <a:pt x="123" y="627"/>
                  </a:lnTo>
                  <a:lnTo>
                    <a:pt x="132" y="619"/>
                  </a:lnTo>
                  <a:lnTo>
                    <a:pt x="142" y="611"/>
                  </a:lnTo>
                  <a:lnTo>
                    <a:pt x="153" y="603"/>
                  </a:lnTo>
                  <a:lnTo>
                    <a:pt x="153" y="603"/>
                  </a:lnTo>
                  <a:lnTo>
                    <a:pt x="174" y="590"/>
                  </a:lnTo>
                  <a:lnTo>
                    <a:pt x="174" y="590"/>
                  </a:lnTo>
                  <a:lnTo>
                    <a:pt x="198" y="576"/>
                  </a:lnTo>
                  <a:lnTo>
                    <a:pt x="225" y="566"/>
                  </a:lnTo>
                  <a:lnTo>
                    <a:pt x="225" y="566"/>
                  </a:lnTo>
                  <a:lnTo>
                    <a:pt x="250" y="558"/>
                  </a:lnTo>
                  <a:lnTo>
                    <a:pt x="276" y="550"/>
                  </a:lnTo>
                  <a:lnTo>
                    <a:pt x="282" y="547"/>
                  </a:lnTo>
                  <a:lnTo>
                    <a:pt x="284" y="544"/>
                  </a:lnTo>
                  <a:lnTo>
                    <a:pt x="287" y="544"/>
                  </a:lnTo>
                  <a:lnTo>
                    <a:pt x="308" y="531"/>
                  </a:lnTo>
                  <a:lnTo>
                    <a:pt x="300" y="507"/>
                  </a:lnTo>
                  <a:lnTo>
                    <a:pt x="300" y="507"/>
                  </a:lnTo>
                  <a:lnTo>
                    <a:pt x="295" y="491"/>
                  </a:lnTo>
                  <a:lnTo>
                    <a:pt x="290" y="477"/>
                  </a:lnTo>
                  <a:lnTo>
                    <a:pt x="290" y="477"/>
                  </a:lnTo>
                  <a:lnTo>
                    <a:pt x="290" y="461"/>
                  </a:lnTo>
                  <a:lnTo>
                    <a:pt x="290" y="461"/>
                  </a:lnTo>
                  <a:lnTo>
                    <a:pt x="290" y="453"/>
                  </a:lnTo>
                  <a:lnTo>
                    <a:pt x="290" y="445"/>
                  </a:lnTo>
                  <a:lnTo>
                    <a:pt x="290" y="373"/>
                  </a:lnTo>
                  <a:lnTo>
                    <a:pt x="287" y="373"/>
                  </a:lnTo>
                  <a:lnTo>
                    <a:pt x="290" y="373"/>
                  </a:lnTo>
                  <a:lnTo>
                    <a:pt x="290" y="370"/>
                  </a:lnTo>
                  <a:lnTo>
                    <a:pt x="290" y="370"/>
                  </a:lnTo>
                  <a:lnTo>
                    <a:pt x="290" y="370"/>
                  </a:lnTo>
                  <a:lnTo>
                    <a:pt x="290" y="351"/>
                  </a:lnTo>
                  <a:lnTo>
                    <a:pt x="292" y="330"/>
                  </a:lnTo>
                  <a:lnTo>
                    <a:pt x="298" y="311"/>
                  </a:lnTo>
                  <a:lnTo>
                    <a:pt x="303" y="289"/>
                  </a:lnTo>
                  <a:lnTo>
                    <a:pt x="303" y="289"/>
                  </a:lnTo>
                  <a:lnTo>
                    <a:pt x="314" y="271"/>
                  </a:lnTo>
                  <a:lnTo>
                    <a:pt x="325" y="255"/>
                  </a:lnTo>
                  <a:lnTo>
                    <a:pt x="338" y="236"/>
                  </a:lnTo>
                  <a:lnTo>
                    <a:pt x="351" y="220"/>
                  </a:lnTo>
                  <a:lnTo>
                    <a:pt x="351" y="220"/>
                  </a:lnTo>
                  <a:lnTo>
                    <a:pt x="384" y="190"/>
                  </a:lnTo>
                  <a:lnTo>
                    <a:pt x="421" y="164"/>
                  </a:lnTo>
                  <a:lnTo>
                    <a:pt x="421" y="164"/>
                  </a:lnTo>
                  <a:lnTo>
                    <a:pt x="459" y="139"/>
                  </a:lnTo>
                  <a:lnTo>
                    <a:pt x="502" y="120"/>
                  </a:lnTo>
                  <a:lnTo>
                    <a:pt x="502" y="120"/>
                  </a:lnTo>
                  <a:lnTo>
                    <a:pt x="544" y="105"/>
                  </a:lnTo>
                  <a:lnTo>
                    <a:pt x="587" y="91"/>
                  </a:lnTo>
                  <a:lnTo>
                    <a:pt x="633" y="80"/>
                  </a:lnTo>
                  <a:lnTo>
                    <a:pt x="678" y="72"/>
                  </a:lnTo>
                  <a:lnTo>
                    <a:pt x="678" y="72"/>
                  </a:lnTo>
                  <a:lnTo>
                    <a:pt x="724" y="67"/>
                  </a:lnTo>
                  <a:lnTo>
                    <a:pt x="772" y="64"/>
                  </a:lnTo>
                  <a:lnTo>
                    <a:pt x="794" y="64"/>
                  </a:lnTo>
                  <a:lnTo>
                    <a:pt x="818" y="64"/>
                  </a:lnTo>
                  <a:lnTo>
                    <a:pt x="842" y="64"/>
                  </a:lnTo>
                  <a:lnTo>
                    <a:pt x="842" y="64"/>
                  </a:lnTo>
                  <a:lnTo>
                    <a:pt x="866" y="67"/>
                  </a:lnTo>
                  <a:lnTo>
                    <a:pt x="866" y="67"/>
                  </a:lnTo>
                  <a:lnTo>
                    <a:pt x="912" y="72"/>
                  </a:lnTo>
                  <a:lnTo>
                    <a:pt x="912" y="72"/>
                  </a:lnTo>
                  <a:lnTo>
                    <a:pt x="957" y="77"/>
                  </a:lnTo>
                  <a:lnTo>
                    <a:pt x="982" y="83"/>
                  </a:lnTo>
                  <a:lnTo>
                    <a:pt x="1006" y="88"/>
                  </a:lnTo>
                  <a:lnTo>
                    <a:pt x="1006" y="88"/>
                  </a:lnTo>
                  <a:lnTo>
                    <a:pt x="1051" y="99"/>
                  </a:lnTo>
                  <a:lnTo>
                    <a:pt x="1051" y="99"/>
                  </a:lnTo>
                  <a:lnTo>
                    <a:pt x="1097" y="110"/>
                  </a:lnTo>
                  <a:lnTo>
                    <a:pt x="1140" y="126"/>
                  </a:lnTo>
                  <a:lnTo>
                    <a:pt x="1140" y="126"/>
                  </a:lnTo>
                  <a:lnTo>
                    <a:pt x="1185" y="142"/>
                  </a:lnTo>
                  <a:lnTo>
                    <a:pt x="1185" y="142"/>
                  </a:lnTo>
                  <a:lnTo>
                    <a:pt x="1228" y="161"/>
                  </a:lnTo>
                  <a:lnTo>
                    <a:pt x="1271" y="180"/>
                  </a:lnTo>
                  <a:lnTo>
                    <a:pt x="1271" y="180"/>
                  </a:lnTo>
                  <a:lnTo>
                    <a:pt x="1311" y="201"/>
                  </a:lnTo>
                  <a:lnTo>
                    <a:pt x="1311" y="201"/>
                  </a:lnTo>
                  <a:lnTo>
                    <a:pt x="1352" y="225"/>
                  </a:lnTo>
                  <a:lnTo>
                    <a:pt x="1352" y="225"/>
                  </a:lnTo>
                  <a:lnTo>
                    <a:pt x="1392" y="252"/>
                  </a:lnTo>
                  <a:lnTo>
                    <a:pt x="1392" y="252"/>
                  </a:lnTo>
                  <a:lnTo>
                    <a:pt x="1429" y="279"/>
                  </a:lnTo>
                  <a:lnTo>
                    <a:pt x="1464" y="308"/>
                  </a:lnTo>
                  <a:lnTo>
                    <a:pt x="1464" y="308"/>
                  </a:lnTo>
                  <a:lnTo>
                    <a:pt x="1483" y="324"/>
                  </a:lnTo>
                  <a:lnTo>
                    <a:pt x="1499" y="340"/>
                  </a:lnTo>
                  <a:lnTo>
                    <a:pt x="1507" y="348"/>
                  </a:lnTo>
                  <a:lnTo>
                    <a:pt x="1512" y="357"/>
                  </a:lnTo>
                  <a:lnTo>
                    <a:pt x="1529" y="375"/>
                  </a:lnTo>
                  <a:lnTo>
                    <a:pt x="1539" y="389"/>
                  </a:lnTo>
                  <a:lnTo>
                    <a:pt x="1558" y="386"/>
                  </a:lnTo>
                  <a:lnTo>
                    <a:pt x="1558" y="386"/>
                  </a:lnTo>
                  <a:lnTo>
                    <a:pt x="1644" y="375"/>
                  </a:lnTo>
                  <a:lnTo>
                    <a:pt x="1644" y="375"/>
                  </a:lnTo>
                  <a:lnTo>
                    <a:pt x="1684" y="373"/>
                  </a:lnTo>
                  <a:lnTo>
                    <a:pt x="1684" y="373"/>
                  </a:lnTo>
                  <a:lnTo>
                    <a:pt x="1727" y="373"/>
                  </a:lnTo>
                  <a:lnTo>
                    <a:pt x="1727" y="373"/>
                  </a:lnTo>
                  <a:lnTo>
                    <a:pt x="1770" y="373"/>
                  </a:lnTo>
                  <a:lnTo>
                    <a:pt x="1813" y="375"/>
                  </a:lnTo>
                  <a:lnTo>
                    <a:pt x="1813" y="375"/>
                  </a:lnTo>
                  <a:lnTo>
                    <a:pt x="1856" y="378"/>
                  </a:lnTo>
                  <a:lnTo>
                    <a:pt x="1898" y="383"/>
                  </a:lnTo>
                  <a:lnTo>
                    <a:pt x="1898" y="383"/>
                  </a:lnTo>
                  <a:lnTo>
                    <a:pt x="1939" y="391"/>
                  </a:lnTo>
                  <a:lnTo>
                    <a:pt x="1960" y="397"/>
                  </a:lnTo>
                  <a:lnTo>
                    <a:pt x="1960" y="397"/>
                  </a:lnTo>
                  <a:lnTo>
                    <a:pt x="1982" y="399"/>
                  </a:lnTo>
                  <a:lnTo>
                    <a:pt x="2003" y="405"/>
                  </a:lnTo>
                  <a:lnTo>
                    <a:pt x="2003" y="405"/>
                  </a:lnTo>
                  <a:lnTo>
                    <a:pt x="2022" y="410"/>
                  </a:lnTo>
                  <a:lnTo>
                    <a:pt x="2062" y="423"/>
                  </a:lnTo>
                  <a:lnTo>
                    <a:pt x="2062" y="423"/>
                  </a:lnTo>
                  <a:lnTo>
                    <a:pt x="2102" y="437"/>
                  </a:lnTo>
                  <a:lnTo>
                    <a:pt x="2102" y="437"/>
                  </a:lnTo>
                  <a:lnTo>
                    <a:pt x="2124" y="445"/>
                  </a:lnTo>
                  <a:lnTo>
                    <a:pt x="2143" y="453"/>
                  </a:lnTo>
                  <a:lnTo>
                    <a:pt x="2161" y="461"/>
                  </a:lnTo>
                  <a:lnTo>
                    <a:pt x="2161" y="461"/>
                  </a:lnTo>
                  <a:lnTo>
                    <a:pt x="2183" y="472"/>
                  </a:lnTo>
                  <a:lnTo>
                    <a:pt x="2220" y="491"/>
                  </a:lnTo>
                  <a:lnTo>
                    <a:pt x="2231" y="493"/>
                  </a:lnTo>
                  <a:lnTo>
                    <a:pt x="2239" y="499"/>
                  </a:lnTo>
                  <a:lnTo>
                    <a:pt x="2258" y="509"/>
                  </a:lnTo>
                  <a:lnTo>
                    <a:pt x="2258" y="509"/>
                  </a:lnTo>
                  <a:lnTo>
                    <a:pt x="2296" y="531"/>
                  </a:lnTo>
                  <a:lnTo>
                    <a:pt x="2333" y="552"/>
                  </a:lnTo>
                  <a:lnTo>
                    <a:pt x="2333" y="552"/>
                  </a:lnTo>
                  <a:lnTo>
                    <a:pt x="2371" y="576"/>
                  </a:lnTo>
                  <a:lnTo>
                    <a:pt x="2371" y="576"/>
                  </a:lnTo>
                  <a:lnTo>
                    <a:pt x="2405" y="600"/>
                  </a:lnTo>
                  <a:lnTo>
                    <a:pt x="2421" y="611"/>
                  </a:lnTo>
                  <a:lnTo>
                    <a:pt x="2440" y="625"/>
                  </a:lnTo>
                  <a:lnTo>
                    <a:pt x="2440" y="625"/>
                  </a:lnTo>
                  <a:lnTo>
                    <a:pt x="2472" y="651"/>
                  </a:lnTo>
                  <a:lnTo>
                    <a:pt x="2472" y="651"/>
                  </a:lnTo>
                  <a:lnTo>
                    <a:pt x="2505" y="681"/>
                  </a:lnTo>
                  <a:lnTo>
                    <a:pt x="2505" y="681"/>
                  </a:lnTo>
                  <a:lnTo>
                    <a:pt x="2534" y="710"/>
                  </a:lnTo>
                  <a:lnTo>
                    <a:pt x="2534" y="710"/>
                  </a:lnTo>
                  <a:lnTo>
                    <a:pt x="2561" y="743"/>
                  </a:lnTo>
                  <a:lnTo>
                    <a:pt x="2574" y="759"/>
                  </a:lnTo>
                  <a:lnTo>
                    <a:pt x="2574" y="759"/>
                  </a:lnTo>
                  <a:lnTo>
                    <a:pt x="2585" y="778"/>
                  </a:lnTo>
                  <a:lnTo>
                    <a:pt x="2585" y="778"/>
                  </a:lnTo>
                  <a:lnTo>
                    <a:pt x="2596" y="794"/>
                  </a:lnTo>
                  <a:lnTo>
                    <a:pt x="2607" y="812"/>
                  </a:lnTo>
                  <a:lnTo>
                    <a:pt x="2607" y="812"/>
                  </a:lnTo>
                  <a:lnTo>
                    <a:pt x="2612" y="820"/>
                  </a:lnTo>
                  <a:lnTo>
                    <a:pt x="2617" y="831"/>
                  </a:lnTo>
                  <a:lnTo>
                    <a:pt x="2625" y="850"/>
                  </a:lnTo>
                  <a:lnTo>
                    <a:pt x="2633" y="869"/>
                  </a:lnTo>
                  <a:lnTo>
                    <a:pt x="2639" y="879"/>
                  </a:lnTo>
                  <a:lnTo>
                    <a:pt x="2639" y="879"/>
                  </a:lnTo>
                  <a:lnTo>
                    <a:pt x="2641" y="887"/>
                  </a:lnTo>
                  <a:lnTo>
                    <a:pt x="2647" y="909"/>
                  </a:lnTo>
                  <a:lnTo>
                    <a:pt x="2647" y="909"/>
                  </a:lnTo>
                  <a:lnTo>
                    <a:pt x="2652" y="928"/>
                  </a:lnTo>
                  <a:lnTo>
                    <a:pt x="2655" y="938"/>
                  </a:lnTo>
                  <a:lnTo>
                    <a:pt x="2657" y="949"/>
                  </a:lnTo>
                  <a:lnTo>
                    <a:pt x="2660" y="968"/>
                  </a:lnTo>
                  <a:lnTo>
                    <a:pt x="2666" y="987"/>
                  </a:lnTo>
                  <a:lnTo>
                    <a:pt x="2679" y="990"/>
                  </a:lnTo>
                  <a:lnTo>
                    <a:pt x="2679" y="990"/>
                  </a:lnTo>
                  <a:lnTo>
                    <a:pt x="2722" y="997"/>
                  </a:lnTo>
                  <a:lnTo>
                    <a:pt x="2762" y="1005"/>
                  </a:lnTo>
                  <a:lnTo>
                    <a:pt x="2762" y="1005"/>
                  </a:lnTo>
                  <a:lnTo>
                    <a:pt x="2802" y="1019"/>
                  </a:lnTo>
                  <a:lnTo>
                    <a:pt x="2840" y="1032"/>
                  </a:lnTo>
                  <a:lnTo>
                    <a:pt x="2840" y="1032"/>
                  </a:lnTo>
                  <a:lnTo>
                    <a:pt x="2880" y="1046"/>
                  </a:lnTo>
                  <a:lnTo>
                    <a:pt x="2918" y="1065"/>
                  </a:lnTo>
                  <a:lnTo>
                    <a:pt x="2918" y="1065"/>
                  </a:lnTo>
                  <a:lnTo>
                    <a:pt x="2953" y="1083"/>
                  </a:lnTo>
                  <a:lnTo>
                    <a:pt x="2990" y="1102"/>
                  </a:lnTo>
                  <a:lnTo>
                    <a:pt x="2990" y="1102"/>
                  </a:lnTo>
                  <a:lnTo>
                    <a:pt x="3022" y="1126"/>
                  </a:lnTo>
                  <a:lnTo>
                    <a:pt x="3057" y="1150"/>
                  </a:lnTo>
                  <a:lnTo>
                    <a:pt x="3087" y="1180"/>
                  </a:lnTo>
                  <a:lnTo>
                    <a:pt x="3113" y="1209"/>
                  </a:lnTo>
                  <a:lnTo>
                    <a:pt x="3113" y="1209"/>
                  </a:lnTo>
                  <a:lnTo>
                    <a:pt x="3137" y="1242"/>
                  </a:lnTo>
                  <a:lnTo>
                    <a:pt x="3159" y="1276"/>
                  </a:lnTo>
                  <a:lnTo>
                    <a:pt x="3159" y="1276"/>
                  </a:lnTo>
                  <a:lnTo>
                    <a:pt x="3175" y="1311"/>
                  </a:lnTo>
                  <a:lnTo>
                    <a:pt x="3175" y="1311"/>
                  </a:lnTo>
                  <a:lnTo>
                    <a:pt x="3180" y="1333"/>
                  </a:lnTo>
                  <a:lnTo>
                    <a:pt x="3180" y="1333"/>
                  </a:lnTo>
                  <a:lnTo>
                    <a:pt x="3180" y="1341"/>
                  </a:lnTo>
                  <a:lnTo>
                    <a:pt x="3183" y="1349"/>
                  </a:lnTo>
                  <a:lnTo>
                    <a:pt x="3183" y="1349"/>
                  </a:lnTo>
                  <a:lnTo>
                    <a:pt x="3183" y="1359"/>
                  </a:lnTo>
                  <a:lnTo>
                    <a:pt x="3183" y="1365"/>
                  </a:lnTo>
                  <a:lnTo>
                    <a:pt x="3183" y="1370"/>
                  </a:lnTo>
                  <a:lnTo>
                    <a:pt x="3183" y="1392"/>
                  </a:lnTo>
                  <a:lnTo>
                    <a:pt x="3186" y="1435"/>
                  </a:lnTo>
                  <a:lnTo>
                    <a:pt x="3186" y="1435"/>
                  </a:lnTo>
                  <a:lnTo>
                    <a:pt x="3186" y="1456"/>
                  </a:lnTo>
                  <a:lnTo>
                    <a:pt x="3183" y="1475"/>
                  </a:lnTo>
                  <a:lnTo>
                    <a:pt x="3183" y="1475"/>
                  </a:lnTo>
                  <a:lnTo>
                    <a:pt x="3180" y="1494"/>
                  </a:lnTo>
                  <a:lnTo>
                    <a:pt x="3175" y="1512"/>
                  </a:lnTo>
                  <a:lnTo>
                    <a:pt x="3175" y="1512"/>
                  </a:lnTo>
                  <a:lnTo>
                    <a:pt x="3167" y="1531"/>
                  </a:lnTo>
                  <a:lnTo>
                    <a:pt x="3159" y="1550"/>
                  </a:lnTo>
                  <a:lnTo>
                    <a:pt x="3159" y="1550"/>
                  </a:lnTo>
                  <a:lnTo>
                    <a:pt x="3137" y="1585"/>
                  </a:lnTo>
                  <a:lnTo>
                    <a:pt x="3137" y="1585"/>
                  </a:lnTo>
                  <a:lnTo>
                    <a:pt x="3111" y="1617"/>
                  </a:lnTo>
                  <a:lnTo>
                    <a:pt x="3081" y="1644"/>
                  </a:lnTo>
                  <a:lnTo>
                    <a:pt x="3081" y="1644"/>
                  </a:lnTo>
                  <a:lnTo>
                    <a:pt x="3049" y="1670"/>
                  </a:lnTo>
                  <a:lnTo>
                    <a:pt x="3014" y="1692"/>
                  </a:lnTo>
                  <a:lnTo>
                    <a:pt x="3014" y="1692"/>
                  </a:lnTo>
                  <a:lnTo>
                    <a:pt x="2979" y="1711"/>
                  </a:lnTo>
                  <a:lnTo>
                    <a:pt x="2939" y="1729"/>
                  </a:lnTo>
                  <a:lnTo>
                    <a:pt x="2939" y="1729"/>
                  </a:lnTo>
                  <a:lnTo>
                    <a:pt x="2901" y="1743"/>
                  </a:lnTo>
                  <a:lnTo>
                    <a:pt x="2861" y="1754"/>
                  </a:lnTo>
                  <a:lnTo>
                    <a:pt x="2818" y="1762"/>
                  </a:lnTo>
                  <a:lnTo>
                    <a:pt x="2778" y="1767"/>
                  </a:lnTo>
                  <a:lnTo>
                    <a:pt x="2770" y="1767"/>
                  </a:lnTo>
                  <a:lnTo>
                    <a:pt x="2770" y="1775"/>
                  </a:lnTo>
                  <a:lnTo>
                    <a:pt x="2770" y="1829"/>
                  </a:lnTo>
                  <a:lnTo>
                    <a:pt x="2770" y="1829"/>
                  </a:lnTo>
                  <a:lnTo>
                    <a:pt x="2770" y="1856"/>
                  </a:lnTo>
                  <a:lnTo>
                    <a:pt x="2770" y="1869"/>
                  </a:lnTo>
                  <a:lnTo>
                    <a:pt x="2770" y="1874"/>
                  </a:lnTo>
                  <a:lnTo>
                    <a:pt x="2770" y="1880"/>
                  </a:lnTo>
                  <a:lnTo>
                    <a:pt x="2767" y="1893"/>
                  </a:lnTo>
                  <a:lnTo>
                    <a:pt x="2767" y="1893"/>
                  </a:lnTo>
                  <a:lnTo>
                    <a:pt x="2765" y="1906"/>
                  </a:lnTo>
                  <a:lnTo>
                    <a:pt x="2765" y="1906"/>
                  </a:lnTo>
                  <a:lnTo>
                    <a:pt x="2757" y="1931"/>
                  </a:lnTo>
                  <a:lnTo>
                    <a:pt x="2757" y="1931"/>
                  </a:lnTo>
                  <a:lnTo>
                    <a:pt x="2751" y="1944"/>
                  </a:lnTo>
                  <a:lnTo>
                    <a:pt x="2751" y="1944"/>
                  </a:lnTo>
                  <a:lnTo>
                    <a:pt x="2746" y="1955"/>
                  </a:lnTo>
                  <a:lnTo>
                    <a:pt x="2746" y="1955"/>
                  </a:lnTo>
                  <a:lnTo>
                    <a:pt x="2735" y="1979"/>
                  </a:lnTo>
                  <a:lnTo>
                    <a:pt x="2735" y="1979"/>
                  </a:lnTo>
                  <a:lnTo>
                    <a:pt x="2727" y="1990"/>
                  </a:lnTo>
                  <a:lnTo>
                    <a:pt x="2719" y="2000"/>
                  </a:lnTo>
                  <a:lnTo>
                    <a:pt x="2714" y="2006"/>
                  </a:lnTo>
                  <a:lnTo>
                    <a:pt x="2711" y="2009"/>
                  </a:lnTo>
                  <a:lnTo>
                    <a:pt x="2700" y="2019"/>
                  </a:lnTo>
                  <a:lnTo>
                    <a:pt x="2700" y="2019"/>
                  </a:lnTo>
                  <a:lnTo>
                    <a:pt x="2682" y="2038"/>
                  </a:lnTo>
                  <a:lnTo>
                    <a:pt x="2682" y="2038"/>
                  </a:lnTo>
                  <a:lnTo>
                    <a:pt x="2660" y="2054"/>
                  </a:lnTo>
                  <a:lnTo>
                    <a:pt x="2649" y="2062"/>
                  </a:lnTo>
                  <a:lnTo>
                    <a:pt x="2639" y="2070"/>
                  </a:lnTo>
                  <a:lnTo>
                    <a:pt x="2639" y="2070"/>
                  </a:lnTo>
                  <a:lnTo>
                    <a:pt x="2617" y="2084"/>
                  </a:lnTo>
                  <a:lnTo>
                    <a:pt x="2617" y="2084"/>
                  </a:lnTo>
                  <a:lnTo>
                    <a:pt x="2593" y="2097"/>
                  </a:lnTo>
                  <a:lnTo>
                    <a:pt x="2593" y="2097"/>
                  </a:lnTo>
                  <a:lnTo>
                    <a:pt x="2569" y="2108"/>
                  </a:lnTo>
                  <a:lnTo>
                    <a:pt x="2569" y="2108"/>
                  </a:lnTo>
                  <a:lnTo>
                    <a:pt x="2593" y="2097"/>
                  </a:lnTo>
                  <a:lnTo>
                    <a:pt x="2593" y="2097"/>
                  </a:lnTo>
                  <a:lnTo>
                    <a:pt x="2617" y="2086"/>
                  </a:lnTo>
                  <a:lnTo>
                    <a:pt x="2617" y="2086"/>
                  </a:lnTo>
                  <a:lnTo>
                    <a:pt x="2641" y="2073"/>
                  </a:lnTo>
                  <a:lnTo>
                    <a:pt x="2652" y="2065"/>
                  </a:lnTo>
                  <a:lnTo>
                    <a:pt x="2663" y="2057"/>
                  </a:lnTo>
                  <a:lnTo>
                    <a:pt x="2663" y="2057"/>
                  </a:lnTo>
                  <a:lnTo>
                    <a:pt x="2684" y="2040"/>
                  </a:lnTo>
                  <a:lnTo>
                    <a:pt x="2684" y="2040"/>
                  </a:lnTo>
                  <a:lnTo>
                    <a:pt x="2706" y="2025"/>
                  </a:lnTo>
                  <a:lnTo>
                    <a:pt x="2714" y="2014"/>
                  </a:lnTo>
                  <a:lnTo>
                    <a:pt x="2719" y="2009"/>
                  </a:lnTo>
                  <a:lnTo>
                    <a:pt x="2724" y="2003"/>
                  </a:lnTo>
                  <a:lnTo>
                    <a:pt x="2732" y="1992"/>
                  </a:lnTo>
                  <a:lnTo>
                    <a:pt x="2732" y="1992"/>
                  </a:lnTo>
                  <a:lnTo>
                    <a:pt x="2741" y="1981"/>
                  </a:lnTo>
                  <a:lnTo>
                    <a:pt x="2741" y="1981"/>
                  </a:lnTo>
                  <a:lnTo>
                    <a:pt x="2754" y="1960"/>
                  </a:lnTo>
                  <a:lnTo>
                    <a:pt x="2754" y="1960"/>
                  </a:lnTo>
                  <a:lnTo>
                    <a:pt x="2762" y="1947"/>
                  </a:lnTo>
                  <a:lnTo>
                    <a:pt x="2762" y="1947"/>
                  </a:lnTo>
                  <a:lnTo>
                    <a:pt x="2767" y="1936"/>
                  </a:lnTo>
                  <a:lnTo>
                    <a:pt x="2767" y="1936"/>
                  </a:lnTo>
                  <a:lnTo>
                    <a:pt x="2776" y="1909"/>
                  </a:lnTo>
                  <a:lnTo>
                    <a:pt x="2776" y="1909"/>
                  </a:lnTo>
                  <a:lnTo>
                    <a:pt x="2778" y="1896"/>
                  </a:lnTo>
                  <a:lnTo>
                    <a:pt x="2781" y="1882"/>
                  </a:lnTo>
                  <a:lnTo>
                    <a:pt x="2781" y="1874"/>
                  </a:lnTo>
                  <a:lnTo>
                    <a:pt x="2783" y="1869"/>
                  </a:lnTo>
                  <a:lnTo>
                    <a:pt x="2783" y="1856"/>
                  </a:lnTo>
                  <a:lnTo>
                    <a:pt x="2783" y="1856"/>
                  </a:lnTo>
                  <a:lnTo>
                    <a:pt x="2783" y="1829"/>
                  </a:lnTo>
                  <a:lnTo>
                    <a:pt x="2786" y="1783"/>
                  </a:lnTo>
                  <a:lnTo>
                    <a:pt x="2786" y="1783"/>
                  </a:lnTo>
                  <a:lnTo>
                    <a:pt x="2826" y="1778"/>
                  </a:lnTo>
                  <a:lnTo>
                    <a:pt x="2866" y="1770"/>
                  </a:lnTo>
                  <a:lnTo>
                    <a:pt x="2907" y="1759"/>
                  </a:lnTo>
                  <a:lnTo>
                    <a:pt x="2947" y="1748"/>
                  </a:lnTo>
                  <a:lnTo>
                    <a:pt x="2947" y="1748"/>
                  </a:lnTo>
                  <a:lnTo>
                    <a:pt x="2987" y="1732"/>
                  </a:lnTo>
                  <a:lnTo>
                    <a:pt x="3028" y="1713"/>
                  </a:lnTo>
                  <a:lnTo>
                    <a:pt x="3028" y="1713"/>
                  </a:lnTo>
                  <a:lnTo>
                    <a:pt x="3062" y="1689"/>
                  </a:lnTo>
                  <a:lnTo>
                    <a:pt x="3097" y="1663"/>
                  </a:lnTo>
                  <a:lnTo>
                    <a:pt x="3097" y="1663"/>
                  </a:lnTo>
                  <a:lnTo>
                    <a:pt x="3132" y="1633"/>
                  </a:lnTo>
                  <a:lnTo>
                    <a:pt x="3159" y="1601"/>
                  </a:lnTo>
                  <a:lnTo>
                    <a:pt x="3159" y="1601"/>
                  </a:lnTo>
                  <a:lnTo>
                    <a:pt x="3172" y="1582"/>
                  </a:lnTo>
                  <a:lnTo>
                    <a:pt x="3183" y="1563"/>
                  </a:lnTo>
                  <a:lnTo>
                    <a:pt x="3183" y="1563"/>
                  </a:lnTo>
                  <a:lnTo>
                    <a:pt x="3194" y="1545"/>
                  </a:lnTo>
                  <a:lnTo>
                    <a:pt x="3202" y="1523"/>
                  </a:lnTo>
                  <a:lnTo>
                    <a:pt x="3202" y="1523"/>
                  </a:lnTo>
                  <a:lnTo>
                    <a:pt x="3210" y="1501"/>
                  </a:lnTo>
                  <a:lnTo>
                    <a:pt x="3212" y="1477"/>
                  </a:lnTo>
                  <a:lnTo>
                    <a:pt x="3212" y="1477"/>
                  </a:lnTo>
                  <a:lnTo>
                    <a:pt x="3215" y="1456"/>
                  </a:lnTo>
                  <a:lnTo>
                    <a:pt x="3215" y="1435"/>
                  </a:lnTo>
                  <a:lnTo>
                    <a:pt x="3218" y="1392"/>
                  </a:lnTo>
                  <a:lnTo>
                    <a:pt x="3218" y="1370"/>
                  </a:lnTo>
                  <a:lnTo>
                    <a:pt x="3218" y="1365"/>
                  </a:lnTo>
                  <a:lnTo>
                    <a:pt x="3218" y="1359"/>
                  </a:lnTo>
                </a:path>
              </a:pathLst>
            </a:custGeom>
            <a:solidFill>
              <a:schemeClr val="tx1">
                <a:lumMod val="65000"/>
                <a:lumOff val="35000"/>
              </a:schemeClr>
            </a:solidFill>
            <a:ln>
              <a:noFill/>
            </a:ln>
            <a:effectLst/>
          </p:spPr>
          <p:txBody>
            <a:bodyPr wrap="none" anchor="ctr"/>
            <a:lstStyle/>
            <a:p>
              <a:endParaRPr lang="en-US" dirty="0"/>
            </a:p>
          </p:txBody>
        </p:sp>
        <p:sp>
          <p:nvSpPr>
            <p:cNvPr id="84" name="Freeform 34"/>
            <p:cNvSpPr>
              <a:spLocks noChangeArrowheads="1"/>
            </p:cNvSpPr>
            <p:nvPr/>
          </p:nvSpPr>
          <p:spPr bwMode="gray">
            <a:xfrm>
              <a:off x="1624410" y="5670624"/>
              <a:ext cx="696234" cy="476873"/>
            </a:xfrm>
            <a:custGeom>
              <a:avLst/>
              <a:gdLst>
                <a:gd name="T0" fmla="*/ 3143 w 3219"/>
                <a:gd name="T1" fmla="*/ 1185 h 2205"/>
                <a:gd name="T2" fmla="*/ 2773 w 3219"/>
                <a:gd name="T3" fmla="*/ 962 h 2205"/>
                <a:gd name="T4" fmla="*/ 2657 w 3219"/>
                <a:gd name="T5" fmla="*/ 799 h 2205"/>
                <a:gd name="T6" fmla="*/ 2539 w 3219"/>
                <a:gd name="T7" fmla="*/ 644 h 2205"/>
                <a:gd name="T8" fmla="*/ 2266 w 3219"/>
                <a:gd name="T9" fmla="*/ 450 h 2205"/>
                <a:gd name="T10" fmla="*/ 2016 w 3219"/>
                <a:gd name="T11" fmla="*/ 348 h 2205"/>
                <a:gd name="T12" fmla="*/ 1681 w 3219"/>
                <a:gd name="T13" fmla="*/ 311 h 2205"/>
                <a:gd name="T14" fmla="*/ 1427 w 3219"/>
                <a:gd name="T15" fmla="*/ 198 h 2205"/>
                <a:gd name="T16" fmla="*/ 1067 w 3219"/>
                <a:gd name="T17" fmla="*/ 35 h 2205"/>
                <a:gd name="T18" fmla="*/ 770 w 3219"/>
                <a:gd name="T19" fmla="*/ 0 h 2205"/>
                <a:gd name="T20" fmla="*/ 306 w 3219"/>
                <a:gd name="T21" fmla="*/ 177 h 2205"/>
                <a:gd name="T22" fmla="*/ 225 w 3219"/>
                <a:gd name="T23" fmla="*/ 456 h 2205"/>
                <a:gd name="T24" fmla="*/ 91 w 3219"/>
                <a:gd name="T25" fmla="*/ 574 h 2205"/>
                <a:gd name="T26" fmla="*/ 8 w 3219"/>
                <a:gd name="T27" fmla="*/ 713 h 2205"/>
                <a:gd name="T28" fmla="*/ 5 w 3219"/>
                <a:gd name="T29" fmla="*/ 858 h 2205"/>
                <a:gd name="T30" fmla="*/ 62 w 3219"/>
                <a:gd name="T31" fmla="*/ 992 h 2205"/>
                <a:gd name="T32" fmla="*/ 274 w 3219"/>
                <a:gd name="T33" fmla="*/ 1169 h 2205"/>
                <a:gd name="T34" fmla="*/ 303 w 3219"/>
                <a:gd name="T35" fmla="*/ 1322 h 2205"/>
                <a:gd name="T36" fmla="*/ 335 w 3219"/>
                <a:gd name="T37" fmla="*/ 1416 h 2205"/>
                <a:gd name="T38" fmla="*/ 499 w 3219"/>
                <a:gd name="T39" fmla="*/ 1585 h 2205"/>
                <a:gd name="T40" fmla="*/ 721 w 3219"/>
                <a:gd name="T41" fmla="*/ 1697 h 2205"/>
                <a:gd name="T42" fmla="*/ 1032 w 3219"/>
                <a:gd name="T43" fmla="*/ 1756 h 2205"/>
                <a:gd name="T44" fmla="*/ 1271 w 3219"/>
                <a:gd name="T45" fmla="*/ 1915 h 2205"/>
                <a:gd name="T46" fmla="*/ 1507 w 3219"/>
                <a:gd name="T47" fmla="*/ 2078 h 2205"/>
                <a:gd name="T48" fmla="*/ 1979 w 3219"/>
                <a:gd name="T49" fmla="*/ 2199 h 2205"/>
                <a:gd name="T50" fmla="*/ 2060 w 3219"/>
                <a:gd name="T51" fmla="*/ 2193 h 2205"/>
                <a:gd name="T52" fmla="*/ 1593 w 3219"/>
                <a:gd name="T53" fmla="*/ 2089 h 2205"/>
                <a:gd name="T54" fmla="*/ 1295 w 3219"/>
                <a:gd name="T55" fmla="*/ 1891 h 2205"/>
                <a:gd name="T56" fmla="*/ 1070 w 3219"/>
                <a:gd name="T57" fmla="*/ 1719 h 2205"/>
                <a:gd name="T58" fmla="*/ 802 w 3219"/>
                <a:gd name="T59" fmla="*/ 1673 h 2205"/>
                <a:gd name="T60" fmla="*/ 542 w 3219"/>
                <a:gd name="T61" fmla="*/ 1555 h 2205"/>
                <a:gd name="T62" fmla="*/ 389 w 3219"/>
                <a:gd name="T63" fmla="*/ 1402 h 2205"/>
                <a:gd name="T64" fmla="*/ 373 w 3219"/>
                <a:gd name="T65" fmla="*/ 1231 h 2205"/>
                <a:gd name="T66" fmla="*/ 279 w 3219"/>
                <a:gd name="T67" fmla="*/ 1105 h 2205"/>
                <a:gd name="T68" fmla="*/ 97 w 3219"/>
                <a:gd name="T69" fmla="*/ 936 h 2205"/>
                <a:gd name="T70" fmla="*/ 64 w 3219"/>
                <a:gd name="T71" fmla="*/ 834 h 2205"/>
                <a:gd name="T72" fmla="*/ 91 w 3219"/>
                <a:gd name="T73" fmla="*/ 668 h 2205"/>
                <a:gd name="T74" fmla="*/ 198 w 3219"/>
                <a:gd name="T75" fmla="*/ 576 h 2205"/>
                <a:gd name="T76" fmla="*/ 290 w 3219"/>
                <a:gd name="T77" fmla="*/ 461 h 2205"/>
                <a:gd name="T78" fmla="*/ 303 w 3219"/>
                <a:gd name="T79" fmla="*/ 289 h 2205"/>
                <a:gd name="T80" fmla="*/ 633 w 3219"/>
                <a:gd name="T81" fmla="*/ 80 h 2205"/>
                <a:gd name="T82" fmla="*/ 982 w 3219"/>
                <a:gd name="T83" fmla="*/ 83 h 2205"/>
                <a:gd name="T84" fmla="*/ 1311 w 3219"/>
                <a:gd name="T85" fmla="*/ 201 h 2205"/>
                <a:gd name="T86" fmla="*/ 1558 w 3219"/>
                <a:gd name="T87" fmla="*/ 386 h 2205"/>
                <a:gd name="T88" fmla="*/ 1939 w 3219"/>
                <a:gd name="T89" fmla="*/ 391 h 2205"/>
                <a:gd name="T90" fmla="*/ 2161 w 3219"/>
                <a:gd name="T91" fmla="*/ 461 h 2205"/>
                <a:gd name="T92" fmla="*/ 2440 w 3219"/>
                <a:gd name="T93" fmla="*/ 625 h 2205"/>
                <a:gd name="T94" fmla="*/ 2607 w 3219"/>
                <a:gd name="T95" fmla="*/ 812 h 2205"/>
                <a:gd name="T96" fmla="*/ 2660 w 3219"/>
                <a:gd name="T97" fmla="*/ 968 h 2205"/>
                <a:gd name="T98" fmla="*/ 2990 w 3219"/>
                <a:gd name="T99" fmla="*/ 1102 h 2205"/>
                <a:gd name="T100" fmla="*/ 3180 w 3219"/>
                <a:gd name="T101" fmla="*/ 1341 h 2205"/>
                <a:gd name="T102" fmla="*/ 3175 w 3219"/>
                <a:gd name="T103" fmla="*/ 1512 h 2205"/>
                <a:gd name="T104" fmla="*/ 2939 w 3219"/>
                <a:gd name="T105" fmla="*/ 1729 h 2205"/>
                <a:gd name="T106" fmla="*/ 2767 w 3219"/>
                <a:gd name="T107" fmla="*/ 1893 h 2205"/>
                <a:gd name="T108" fmla="*/ 2711 w 3219"/>
                <a:gd name="T109" fmla="*/ 2009 h 2205"/>
                <a:gd name="T110" fmla="*/ 2569 w 3219"/>
                <a:gd name="T111" fmla="*/ 2108 h 2205"/>
                <a:gd name="T112" fmla="*/ 2724 w 3219"/>
                <a:gd name="T113" fmla="*/ 2003 h 2205"/>
                <a:gd name="T114" fmla="*/ 2781 w 3219"/>
                <a:gd name="T115" fmla="*/ 1882 h 2205"/>
                <a:gd name="T116" fmla="*/ 3028 w 3219"/>
                <a:gd name="T117" fmla="*/ 1713 h 2205"/>
                <a:gd name="T118" fmla="*/ 3210 w 3219"/>
                <a:gd name="T119" fmla="*/ 1501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19" h="2205">
                  <a:moveTo>
                    <a:pt x="3218" y="1359"/>
                  </a:moveTo>
                  <a:lnTo>
                    <a:pt x="3218" y="1359"/>
                  </a:lnTo>
                  <a:lnTo>
                    <a:pt x="3215" y="1349"/>
                  </a:lnTo>
                  <a:lnTo>
                    <a:pt x="3215" y="1335"/>
                  </a:lnTo>
                  <a:lnTo>
                    <a:pt x="3215" y="1335"/>
                  </a:lnTo>
                  <a:lnTo>
                    <a:pt x="3212" y="1325"/>
                  </a:lnTo>
                  <a:lnTo>
                    <a:pt x="3212" y="1325"/>
                  </a:lnTo>
                  <a:lnTo>
                    <a:pt x="3207" y="1303"/>
                  </a:lnTo>
                  <a:lnTo>
                    <a:pt x="3207" y="1303"/>
                  </a:lnTo>
                  <a:lnTo>
                    <a:pt x="3199" y="1282"/>
                  </a:lnTo>
                  <a:lnTo>
                    <a:pt x="3191" y="1260"/>
                  </a:lnTo>
                  <a:lnTo>
                    <a:pt x="3191" y="1260"/>
                  </a:lnTo>
                  <a:lnTo>
                    <a:pt x="3170" y="1220"/>
                  </a:lnTo>
                  <a:lnTo>
                    <a:pt x="3143" y="1185"/>
                  </a:lnTo>
                  <a:lnTo>
                    <a:pt x="3143" y="1185"/>
                  </a:lnTo>
                  <a:lnTo>
                    <a:pt x="3113" y="1153"/>
                  </a:lnTo>
                  <a:lnTo>
                    <a:pt x="3081" y="1121"/>
                  </a:lnTo>
                  <a:lnTo>
                    <a:pt x="3046" y="1094"/>
                  </a:lnTo>
                  <a:lnTo>
                    <a:pt x="3011" y="1070"/>
                  </a:lnTo>
                  <a:lnTo>
                    <a:pt x="3011" y="1070"/>
                  </a:lnTo>
                  <a:lnTo>
                    <a:pt x="2974" y="1046"/>
                  </a:lnTo>
                  <a:lnTo>
                    <a:pt x="2936" y="1024"/>
                  </a:lnTo>
                  <a:lnTo>
                    <a:pt x="2936" y="1024"/>
                  </a:lnTo>
                  <a:lnTo>
                    <a:pt x="2896" y="1005"/>
                  </a:lnTo>
                  <a:lnTo>
                    <a:pt x="2856" y="990"/>
                  </a:lnTo>
                  <a:lnTo>
                    <a:pt x="2856" y="990"/>
                  </a:lnTo>
                  <a:lnTo>
                    <a:pt x="2816" y="976"/>
                  </a:lnTo>
                  <a:lnTo>
                    <a:pt x="2773" y="962"/>
                  </a:lnTo>
                  <a:lnTo>
                    <a:pt x="2773" y="962"/>
                  </a:lnTo>
                  <a:lnTo>
                    <a:pt x="2706" y="946"/>
                  </a:lnTo>
                  <a:lnTo>
                    <a:pt x="2703" y="941"/>
                  </a:lnTo>
                  <a:lnTo>
                    <a:pt x="2700" y="928"/>
                  </a:lnTo>
                  <a:lnTo>
                    <a:pt x="2700" y="917"/>
                  </a:lnTo>
                  <a:lnTo>
                    <a:pt x="2700" y="917"/>
                  </a:lnTo>
                  <a:lnTo>
                    <a:pt x="2695" y="896"/>
                  </a:lnTo>
                  <a:lnTo>
                    <a:pt x="2687" y="874"/>
                  </a:lnTo>
                  <a:lnTo>
                    <a:pt x="2687" y="874"/>
                  </a:lnTo>
                  <a:lnTo>
                    <a:pt x="2684" y="863"/>
                  </a:lnTo>
                  <a:lnTo>
                    <a:pt x="2679" y="850"/>
                  </a:lnTo>
                  <a:lnTo>
                    <a:pt x="2671" y="828"/>
                  </a:lnTo>
                  <a:lnTo>
                    <a:pt x="2660" y="810"/>
                  </a:lnTo>
                  <a:lnTo>
                    <a:pt x="2657" y="799"/>
                  </a:lnTo>
                  <a:lnTo>
                    <a:pt x="2657" y="799"/>
                  </a:lnTo>
                  <a:lnTo>
                    <a:pt x="2649" y="788"/>
                  </a:lnTo>
                  <a:lnTo>
                    <a:pt x="2639" y="769"/>
                  </a:lnTo>
                  <a:lnTo>
                    <a:pt x="2639" y="769"/>
                  </a:lnTo>
                  <a:lnTo>
                    <a:pt x="2628" y="748"/>
                  </a:lnTo>
                  <a:lnTo>
                    <a:pt x="2628" y="748"/>
                  </a:lnTo>
                  <a:lnTo>
                    <a:pt x="2614" y="729"/>
                  </a:lnTo>
                  <a:lnTo>
                    <a:pt x="2601" y="710"/>
                  </a:lnTo>
                  <a:lnTo>
                    <a:pt x="2601" y="710"/>
                  </a:lnTo>
                  <a:lnTo>
                    <a:pt x="2572" y="675"/>
                  </a:lnTo>
                  <a:lnTo>
                    <a:pt x="2572" y="675"/>
                  </a:lnTo>
                  <a:lnTo>
                    <a:pt x="2555" y="660"/>
                  </a:lnTo>
                  <a:lnTo>
                    <a:pt x="2539" y="644"/>
                  </a:lnTo>
                  <a:lnTo>
                    <a:pt x="2539" y="644"/>
                  </a:lnTo>
                  <a:lnTo>
                    <a:pt x="2507" y="614"/>
                  </a:lnTo>
                  <a:lnTo>
                    <a:pt x="2507" y="614"/>
                  </a:lnTo>
                  <a:lnTo>
                    <a:pt x="2472" y="585"/>
                  </a:lnTo>
                  <a:lnTo>
                    <a:pt x="2472" y="585"/>
                  </a:lnTo>
                  <a:lnTo>
                    <a:pt x="2456" y="568"/>
                  </a:lnTo>
                  <a:lnTo>
                    <a:pt x="2438" y="558"/>
                  </a:lnTo>
                  <a:lnTo>
                    <a:pt x="2438" y="558"/>
                  </a:lnTo>
                  <a:lnTo>
                    <a:pt x="2400" y="531"/>
                  </a:lnTo>
                  <a:lnTo>
                    <a:pt x="2400" y="531"/>
                  </a:lnTo>
                  <a:lnTo>
                    <a:pt x="2362" y="507"/>
                  </a:lnTo>
                  <a:lnTo>
                    <a:pt x="2325" y="482"/>
                  </a:lnTo>
                  <a:lnTo>
                    <a:pt x="2325" y="482"/>
                  </a:lnTo>
                  <a:lnTo>
                    <a:pt x="2285" y="461"/>
                  </a:lnTo>
                  <a:lnTo>
                    <a:pt x="2266" y="450"/>
                  </a:lnTo>
                  <a:lnTo>
                    <a:pt x="2255" y="445"/>
                  </a:lnTo>
                  <a:lnTo>
                    <a:pt x="2247" y="440"/>
                  </a:lnTo>
                  <a:lnTo>
                    <a:pt x="2207" y="421"/>
                  </a:lnTo>
                  <a:lnTo>
                    <a:pt x="2207" y="421"/>
                  </a:lnTo>
                  <a:lnTo>
                    <a:pt x="2185" y="410"/>
                  </a:lnTo>
                  <a:lnTo>
                    <a:pt x="2167" y="402"/>
                  </a:lnTo>
                  <a:lnTo>
                    <a:pt x="2145" y="391"/>
                  </a:lnTo>
                  <a:lnTo>
                    <a:pt x="2145" y="391"/>
                  </a:lnTo>
                  <a:lnTo>
                    <a:pt x="2124" y="383"/>
                  </a:lnTo>
                  <a:lnTo>
                    <a:pt x="2124" y="383"/>
                  </a:lnTo>
                  <a:lnTo>
                    <a:pt x="2081" y="370"/>
                  </a:lnTo>
                  <a:lnTo>
                    <a:pt x="2038" y="357"/>
                  </a:lnTo>
                  <a:lnTo>
                    <a:pt x="2038" y="357"/>
                  </a:lnTo>
                  <a:lnTo>
                    <a:pt x="2016" y="348"/>
                  </a:lnTo>
                  <a:lnTo>
                    <a:pt x="1995" y="343"/>
                  </a:lnTo>
                  <a:lnTo>
                    <a:pt x="1995" y="343"/>
                  </a:lnTo>
                  <a:lnTo>
                    <a:pt x="1974" y="338"/>
                  </a:lnTo>
                  <a:lnTo>
                    <a:pt x="1952" y="332"/>
                  </a:lnTo>
                  <a:lnTo>
                    <a:pt x="1952" y="332"/>
                  </a:lnTo>
                  <a:lnTo>
                    <a:pt x="1907" y="324"/>
                  </a:lnTo>
                  <a:lnTo>
                    <a:pt x="1907" y="324"/>
                  </a:lnTo>
                  <a:lnTo>
                    <a:pt x="1861" y="319"/>
                  </a:lnTo>
                  <a:lnTo>
                    <a:pt x="1818" y="314"/>
                  </a:lnTo>
                  <a:lnTo>
                    <a:pt x="1818" y="314"/>
                  </a:lnTo>
                  <a:lnTo>
                    <a:pt x="1773" y="311"/>
                  </a:lnTo>
                  <a:lnTo>
                    <a:pt x="1727" y="311"/>
                  </a:lnTo>
                  <a:lnTo>
                    <a:pt x="1727" y="311"/>
                  </a:lnTo>
                  <a:lnTo>
                    <a:pt x="1681" y="311"/>
                  </a:lnTo>
                  <a:lnTo>
                    <a:pt x="1681" y="311"/>
                  </a:lnTo>
                  <a:lnTo>
                    <a:pt x="1639" y="314"/>
                  </a:lnTo>
                  <a:lnTo>
                    <a:pt x="1639" y="314"/>
                  </a:lnTo>
                  <a:lnTo>
                    <a:pt x="1566" y="322"/>
                  </a:lnTo>
                  <a:lnTo>
                    <a:pt x="1561" y="316"/>
                  </a:lnTo>
                  <a:lnTo>
                    <a:pt x="1553" y="305"/>
                  </a:lnTo>
                  <a:lnTo>
                    <a:pt x="1542" y="298"/>
                  </a:lnTo>
                  <a:lnTo>
                    <a:pt x="1526" y="279"/>
                  </a:lnTo>
                  <a:lnTo>
                    <a:pt x="1526" y="279"/>
                  </a:lnTo>
                  <a:lnTo>
                    <a:pt x="1507" y="263"/>
                  </a:lnTo>
                  <a:lnTo>
                    <a:pt x="1507" y="263"/>
                  </a:lnTo>
                  <a:lnTo>
                    <a:pt x="1467" y="230"/>
                  </a:lnTo>
                  <a:lnTo>
                    <a:pt x="1427" y="198"/>
                  </a:lnTo>
                  <a:lnTo>
                    <a:pt x="1427" y="198"/>
                  </a:lnTo>
                  <a:lnTo>
                    <a:pt x="1387" y="171"/>
                  </a:lnTo>
                  <a:lnTo>
                    <a:pt x="1387" y="171"/>
                  </a:lnTo>
                  <a:lnTo>
                    <a:pt x="1344" y="147"/>
                  </a:lnTo>
                  <a:lnTo>
                    <a:pt x="1344" y="147"/>
                  </a:lnTo>
                  <a:lnTo>
                    <a:pt x="1298" y="123"/>
                  </a:lnTo>
                  <a:lnTo>
                    <a:pt x="1298" y="123"/>
                  </a:lnTo>
                  <a:lnTo>
                    <a:pt x="1255" y="102"/>
                  </a:lnTo>
                  <a:lnTo>
                    <a:pt x="1255" y="102"/>
                  </a:lnTo>
                  <a:lnTo>
                    <a:pt x="1210" y="83"/>
                  </a:lnTo>
                  <a:lnTo>
                    <a:pt x="1210" y="83"/>
                  </a:lnTo>
                  <a:lnTo>
                    <a:pt x="1161" y="64"/>
                  </a:lnTo>
                  <a:lnTo>
                    <a:pt x="1161" y="64"/>
                  </a:lnTo>
                  <a:lnTo>
                    <a:pt x="1116" y="48"/>
                  </a:lnTo>
                  <a:lnTo>
                    <a:pt x="1067" y="35"/>
                  </a:lnTo>
                  <a:lnTo>
                    <a:pt x="1067" y="35"/>
                  </a:lnTo>
                  <a:lnTo>
                    <a:pt x="1019" y="24"/>
                  </a:lnTo>
                  <a:lnTo>
                    <a:pt x="995" y="19"/>
                  </a:lnTo>
                  <a:lnTo>
                    <a:pt x="968" y="16"/>
                  </a:lnTo>
                  <a:lnTo>
                    <a:pt x="968" y="16"/>
                  </a:lnTo>
                  <a:lnTo>
                    <a:pt x="920" y="8"/>
                  </a:lnTo>
                  <a:lnTo>
                    <a:pt x="920" y="8"/>
                  </a:lnTo>
                  <a:lnTo>
                    <a:pt x="869" y="2"/>
                  </a:lnTo>
                  <a:lnTo>
                    <a:pt x="869" y="2"/>
                  </a:lnTo>
                  <a:lnTo>
                    <a:pt x="845" y="0"/>
                  </a:lnTo>
                  <a:lnTo>
                    <a:pt x="821" y="0"/>
                  </a:lnTo>
                  <a:lnTo>
                    <a:pt x="794" y="0"/>
                  </a:lnTo>
                  <a:lnTo>
                    <a:pt x="770" y="0"/>
                  </a:lnTo>
                  <a:lnTo>
                    <a:pt x="770" y="0"/>
                  </a:lnTo>
                  <a:lnTo>
                    <a:pt x="719" y="2"/>
                  </a:lnTo>
                  <a:lnTo>
                    <a:pt x="671" y="8"/>
                  </a:lnTo>
                  <a:lnTo>
                    <a:pt x="671" y="8"/>
                  </a:lnTo>
                  <a:lnTo>
                    <a:pt x="619" y="16"/>
                  </a:lnTo>
                  <a:lnTo>
                    <a:pt x="571" y="29"/>
                  </a:lnTo>
                  <a:lnTo>
                    <a:pt x="523" y="43"/>
                  </a:lnTo>
                  <a:lnTo>
                    <a:pt x="475" y="61"/>
                  </a:lnTo>
                  <a:lnTo>
                    <a:pt x="475" y="61"/>
                  </a:lnTo>
                  <a:lnTo>
                    <a:pt x="429" y="83"/>
                  </a:lnTo>
                  <a:lnTo>
                    <a:pt x="386" y="110"/>
                  </a:lnTo>
                  <a:lnTo>
                    <a:pt x="386" y="110"/>
                  </a:lnTo>
                  <a:lnTo>
                    <a:pt x="343" y="139"/>
                  </a:lnTo>
                  <a:lnTo>
                    <a:pt x="325" y="158"/>
                  </a:lnTo>
                  <a:lnTo>
                    <a:pt x="306" y="177"/>
                  </a:lnTo>
                  <a:lnTo>
                    <a:pt x="306" y="177"/>
                  </a:lnTo>
                  <a:lnTo>
                    <a:pt x="287" y="195"/>
                  </a:lnTo>
                  <a:lnTo>
                    <a:pt x="271" y="217"/>
                  </a:lnTo>
                  <a:lnTo>
                    <a:pt x="257" y="241"/>
                  </a:lnTo>
                  <a:lnTo>
                    <a:pt x="244" y="265"/>
                  </a:lnTo>
                  <a:lnTo>
                    <a:pt x="244" y="265"/>
                  </a:lnTo>
                  <a:lnTo>
                    <a:pt x="236" y="292"/>
                  </a:lnTo>
                  <a:lnTo>
                    <a:pt x="231" y="316"/>
                  </a:lnTo>
                  <a:lnTo>
                    <a:pt x="225" y="343"/>
                  </a:lnTo>
                  <a:lnTo>
                    <a:pt x="225" y="373"/>
                  </a:lnTo>
                  <a:lnTo>
                    <a:pt x="225" y="373"/>
                  </a:lnTo>
                  <a:lnTo>
                    <a:pt x="225" y="445"/>
                  </a:lnTo>
                  <a:lnTo>
                    <a:pt x="225" y="456"/>
                  </a:lnTo>
                  <a:lnTo>
                    <a:pt x="225" y="456"/>
                  </a:lnTo>
                  <a:lnTo>
                    <a:pt x="225" y="466"/>
                  </a:lnTo>
                  <a:lnTo>
                    <a:pt x="225" y="466"/>
                  </a:lnTo>
                  <a:lnTo>
                    <a:pt x="228" y="488"/>
                  </a:lnTo>
                  <a:lnTo>
                    <a:pt x="228" y="488"/>
                  </a:lnTo>
                  <a:lnTo>
                    <a:pt x="231" y="496"/>
                  </a:lnTo>
                  <a:lnTo>
                    <a:pt x="231" y="496"/>
                  </a:lnTo>
                  <a:lnTo>
                    <a:pt x="201" y="507"/>
                  </a:lnTo>
                  <a:lnTo>
                    <a:pt x="201" y="507"/>
                  </a:lnTo>
                  <a:lnTo>
                    <a:pt x="172" y="520"/>
                  </a:lnTo>
                  <a:lnTo>
                    <a:pt x="145" y="533"/>
                  </a:lnTo>
                  <a:lnTo>
                    <a:pt x="145" y="533"/>
                  </a:lnTo>
                  <a:lnTo>
                    <a:pt x="115" y="552"/>
                  </a:lnTo>
                  <a:lnTo>
                    <a:pt x="105" y="563"/>
                  </a:lnTo>
                  <a:lnTo>
                    <a:pt x="91" y="574"/>
                  </a:lnTo>
                  <a:lnTo>
                    <a:pt x="91" y="574"/>
                  </a:lnTo>
                  <a:lnTo>
                    <a:pt x="78" y="585"/>
                  </a:lnTo>
                  <a:lnTo>
                    <a:pt x="67" y="595"/>
                  </a:lnTo>
                  <a:lnTo>
                    <a:pt x="62" y="603"/>
                  </a:lnTo>
                  <a:lnTo>
                    <a:pt x="62" y="603"/>
                  </a:lnTo>
                  <a:lnTo>
                    <a:pt x="56" y="609"/>
                  </a:lnTo>
                  <a:lnTo>
                    <a:pt x="46" y="622"/>
                  </a:lnTo>
                  <a:lnTo>
                    <a:pt x="46" y="622"/>
                  </a:lnTo>
                  <a:lnTo>
                    <a:pt x="38" y="635"/>
                  </a:lnTo>
                  <a:lnTo>
                    <a:pt x="30" y="651"/>
                  </a:lnTo>
                  <a:lnTo>
                    <a:pt x="30" y="651"/>
                  </a:lnTo>
                  <a:lnTo>
                    <a:pt x="16" y="681"/>
                  </a:lnTo>
                  <a:lnTo>
                    <a:pt x="16" y="681"/>
                  </a:lnTo>
                  <a:lnTo>
                    <a:pt x="8" y="713"/>
                  </a:lnTo>
                  <a:lnTo>
                    <a:pt x="8" y="713"/>
                  </a:lnTo>
                  <a:lnTo>
                    <a:pt x="3" y="745"/>
                  </a:lnTo>
                  <a:lnTo>
                    <a:pt x="0" y="778"/>
                  </a:lnTo>
                  <a:lnTo>
                    <a:pt x="0" y="778"/>
                  </a:lnTo>
                  <a:lnTo>
                    <a:pt x="0" y="810"/>
                  </a:lnTo>
                  <a:lnTo>
                    <a:pt x="0" y="810"/>
                  </a:lnTo>
                  <a:lnTo>
                    <a:pt x="0" y="818"/>
                  </a:lnTo>
                  <a:lnTo>
                    <a:pt x="3" y="826"/>
                  </a:lnTo>
                  <a:lnTo>
                    <a:pt x="3" y="842"/>
                  </a:lnTo>
                  <a:lnTo>
                    <a:pt x="5" y="850"/>
                  </a:lnTo>
                  <a:lnTo>
                    <a:pt x="5" y="855"/>
                  </a:lnTo>
                  <a:lnTo>
                    <a:pt x="5" y="855"/>
                  </a:lnTo>
                  <a:lnTo>
                    <a:pt x="5" y="858"/>
                  </a:lnTo>
                  <a:lnTo>
                    <a:pt x="5" y="858"/>
                  </a:lnTo>
                  <a:lnTo>
                    <a:pt x="5" y="858"/>
                  </a:lnTo>
                  <a:lnTo>
                    <a:pt x="8" y="874"/>
                  </a:lnTo>
                  <a:lnTo>
                    <a:pt x="11" y="882"/>
                  </a:lnTo>
                  <a:lnTo>
                    <a:pt x="14" y="890"/>
                  </a:lnTo>
                  <a:lnTo>
                    <a:pt x="19" y="906"/>
                  </a:lnTo>
                  <a:lnTo>
                    <a:pt x="19" y="906"/>
                  </a:lnTo>
                  <a:lnTo>
                    <a:pt x="24" y="920"/>
                  </a:lnTo>
                  <a:lnTo>
                    <a:pt x="24" y="920"/>
                  </a:lnTo>
                  <a:lnTo>
                    <a:pt x="30" y="936"/>
                  </a:lnTo>
                  <a:lnTo>
                    <a:pt x="30" y="936"/>
                  </a:lnTo>
                  <a:lnTo>
                    <a:pt x="46" y="965"/>
                  </a:lnTo>
                  <a:lnTo>
                    <a:pt x="54" y="979"/>
                  </a:lnTo>
                  <a:lnTo>
                    <a:pt x="62" y="992"/>
                  </a:lnTo>
                  <a:lnTo>
                    <a:pt x="62" y="992"/>
                  </a:lnTo>
                  <a:lnTo>
                    <a:pt x="80" y="1016"/>
                  </a:lnTo>
                  <a:lnTo>
                    <a:pt x="80" y="1016"/>
                  </a:lnTo>
                  <a:lnTo>
                    <a:pt x="102" y="1040"/>
                  </a:lnTo>
                  <a:lnTo>
                    <a:pt x="102" y="1040"/>
                  </a:lnTo>
                  <a:lnTo>
                    <a:pt x="126" y="1062"/>
                  </a:lnTo>
                  <a:lnTo>
                    <a:pt x="148" y="1083"/>
                  </a:lnTo>
                  <a:lnTo>
                    <a:pt x="148" y="1083"/>
                  </a:lnTo>
                  <a:lnTo>
                    <a:pt x="172" y="1102"/>
                  </a:lnTo>
                  <a:lnTo>
                    <a:pt x="172" y="1102"/>
                  </a:lnTo>
                  <a:lnTo>
                    <a:pt x="196" y="1121"/>
                  </a:lnTo>
                  <a:lnTo>
                    <a:pt x="196" y="1121"/>
                  </a:lnTo>
                  <a:lnTo>
                    <a:pt x="247" y="1153"/>
                  </a:lnTo>
                  <a:lnTo>
                    <a:pt x="274" y="1169"/>
                  </a:lnTo>
                  <a:lnTo>
                    <a:pt x="274" y="1169"/>
                  </a:lnTo>
                  <a:lnTo>
                    <a:pt x="300" y="1185"/>
                  </a:lnTo>
                  <a:lnTo>
                    <a:pt x="300" y="1185"/>
                  </a:lnTo>
                  <a:lnTo>
                    <a:pt x="327" y="1199"/>
                  </a:lnTo>
                  <a:lnTo>
                    <a:pt x="327" y="1199"/>
                  </a:lnTo>
                  <a:lnTo>
                    <a:pt x="325" y="1207"/>
                  </a:lnTo>
                  <a:lnTo>
                    <a:pt x="325" y="1207"/>
                  </a:lnTo>
                  <a:lnTo>
                    <a:pt x="316" y="1225"/>
                  </a:lnTo>
                  <a:lnTo>
                    <a:pt x="311" y="1244"/>
                  </a:lnTo>
                  <a:lnTo>
                    <a:pt x="311" y="1244"/>
                  </a:lnTo>
                  <a:lnTo>
                    <a:pt x="306" y="1263"/>
                  </a:lnTo>
                  <a:lnTo>
                    <a:pt x="303" y="1282"/>
                  </a:lnTo>
                  <a:lnTo>
                    <a:pt x="303" y="1303"/>
                  </a:lnTo>
                  <a:lnTo>
                    <a:pt x="303" y="1322"/>
                  </a:lnTo>
                  <a:lnTo>
                    <a:pt x="303" y="1322"/>
                  </a:lnTo>
                  <a:lnTo>
                    <a:pt x="306" y="1341"/>
                  </a:lnTo>
                  <a:lnTo>
                    <a:pt x="306" y="1341"/>
                  </a:lnTo>
                  <a:lnTo>
                    <a:pt x="311" y="1362"/>
                  </a:lnTo>
                  <a:lnTo>
                    <a:pt x="316" y="1381"/>
                  </a:lnTo>
                  <a:lnTo>
                    <a:pt x="316" y="1381"/>
                  </a:lnTo>
                  <a:lnTo>
                    <a:pt x="325" y="1397"/>
                  </a:lnTo>
                  <a:lnTo>
                    <a:pt x="330" y="1408"/>
                  </a:lnTo>
                  <a:lnTo>
                    <a:pt x="330" y="1408"/>
                  </a:lnTo>
                  <a:lnTo>
                    <a:pt x="330" y="1408"/>
                  </a:lnTo>
                  <a:lnTo>
                    <a:pt x="330" y="1408"/>
                  </a:lnTo>
                  <a:lnTo>
                    <a:pt x="330" y="1411"/>
                  </a:lnTo>
                  <a:lnTo>
                    <a:pt x="333" y="1411"/>
                  </a:lnTo>
                  <a:lnTo>
                    <a:pt x="335" y="1416"/>
                  </a:lnTo>
                  <a:lnTo>
                    <a:pt x="335" y="1416"/>
                  </a:lnTo>
                  <a:lnTo>
                    <a:pt x="343" y="1429"/>
                  </a:lnTo>
                  <a:lnTo>
                    <a:pt x="343" y="1429"/>
                  </a:lnTo>
                  <a:lnTo>
                    <a:pt x="365" y="1461"/>
                  </a:lnTo>
                  <a:lnTo>
                    <a:pt x="378" y="1475"/>
                  </a:lnTo>
                  <a:lnTo>
                    <a:pt x="378" y="1475"/>
                  </a:lnTo>
                  <a:lnTo>
                    <a:pt x="389" y="1488"/>
                  </a:lnTo>
                  <a:lnTo>
                    <a:pt x="389" y="1488"/>
                  </a:lnTo>
                  <a:lnTo>
                    <a:pt x="416" y="1515"/>
                  </a:lnTo>
                  <a:lnTo>
                    <a:pt x="426" y="1529"/>
                  </a:lnTo>
                  <a:lnTo>
                    <a:pt x="426" y="1529"/>
                  </a:lnTo>
                  <a:lnTo>
                    <a:pt x="440" y="1539"/>
                  </a:lnTo>
                  <a:lnTo>
                    <a:pt x="469" y="1563"/>
                  </a:lnTo>
                  <a:lnTo>
                    <a:pt x="469" y="1563"/>
                  </a:lnTo>
                  <a:lnTo>
                    <a:pt x="499" y="1585"/>
                  </a:lnTo>
                  <a:lnTo>
                    <a:pt x="499" y="1585"/>
                  </a:lnTo>
                  <a:lnTo>
                    <a:pt x="512" y="1595"/>
                  </a:lnTo>
                  <a:lnTo>
                    <a:pt x="528" y="1604"/>
                  </a:lnTo>
                  <a:lnTo>
                    <a:pt x="528" y="1604"/>
                  </a:lnTo>
                  <a:lnTo>
                    <a:pt x="558" y="1622"/>
                  </a:lnTo>
                  <a:lnTo>
                    <a:pt x="590" y="1641"/>
                  </a:lnTo>
                  <a:lnTo>
                    <a:pt x="606" y="1649"/>
                  </a:lnTo>
                  <a:lnTo>
                    <a:pt x="606" y="1649"/>
                  </a:lnTo>
                  <a:lnTo>
                    <a:pt x="622" y="1657"/>
                  </a:lnTo>
                  <a:lnTo>
                    <a:pt x="654" y="1670"/>
                  </a:lnTo>
                  <a:lnTo>
                    <a:pt x="654" y="1670"/>
                  </a:lnTo>
                  <a:lnTo>
                    <a:pt x="687" y="1684"/>
                  </a:lnTo>
                  <a:lnTo>
                    <a:pt x="721" y="1697"/>
                  </a:lnTo>
                  <a:lnTo>
                    <a:pt x="721" y="1697"/>
                  </a:lnTo>
                  <a:lnTo>
                    <a:pt x="789" y="1719"/>
                  </a:lnTo>
                  <a:lnTo>
                    <a:pt x="789" y="1719"/>
                  </a:lnTo>
                  <a:lnTo>
                    <a:pt x="807" y="1722"/>
                  </a:lnTo>
                  <a:lnTo>
                    <a:pt x="823" y="1727"/>
                  </a:lnTo>
                  <a:lnTo>
                    <a:pt x="858" y="1732"/>
                  </a:lnTo>
                  <a:lnTo>
                    <a:pt x="858" y="1732"/>
                  </a:lnTo>
                  <a:lnTo>
                    <a:pt x="893" y="1740"/>
                  </a:lnTo>
                  <a:lnTo>
                    <a:pt x="928" y="1746"/>
                  </a:lnTo>
                  <a:lnTo>
                    <a:pt x="947" y="1748"/>
                  </a:lnTo>
                  <a:lnTo>
                    <a:pt x="955" y="1748"/>
                  </a:lnTo>
                  <a:lnTo>
                    <a:pt x="963" y="1751"/>
                  </a:lnTo>
                  <a:lnTo>
                    <a:pt x="998" y="1754"/>
                  </a:lnTo>
                  <a:lnTo>
                    <a:pt x="998" y="1754"/>
                  </a:lnTo>
                  <a:lnTo>
                    <a:pt x="1032" y="1756"/>
                  </a:lnTo>
                  <a:lnTo>
                    <a:pt x="1070" y="1759"/>
                  </a:lnTo>
                  <a:lnTo>
                    <a:pt x="1121" y="1759"/>
                  </a:lnTo>
                  <a:lnTo>
                    <a:pt x="1121" y="1762"/>
                  </a:lnTo>
                  <a:lnTo>
                    <a:pt x="1140" y="1762"/>
                  </a:lnTo>
                  <a:lnTo>
                    <a:pt x="1148" y="1762"/>
                  </a:lnTo>
                  <a:lnTo>
                    <a:pt x="1164" y="1788"/>
                  </a:lnTo>
                  <a:lnTo>
                    <a:pt x="1164" y="1788"/>
                  </a:lnTo>
                  <a:lnTo>
                    <a:pt x="1191" y="1821"/>
                  </a:lnTo>
                  <a:lnTo>
                    <a:pt x="1191" y="1821"/>
                  </a:lnTo>
                  <a:lnTo>
                    <a:pt x="1215" y="1853"/>
                  </a:lnTo>
                  <a:lnTo>
                    <a:pt x="1215" y="1853"/>
                  </a:lnTo>
                  <a:lnTo>
                    <a:pt x="1242" y="1885"/>
                  </a:lnTo>
                  <a:lnTo>
                    <a:pt x="1242" y="1885"/>
                  </a:lnTo>
                  <a:lnTo>
                    <a:pt x="1271" y="1915"/>
                  </a:lnTo>
                  <a:lnTo>
                    <a:pt x="1271" y="1915"/>
                  </a:lnTo>
                  <a:lnTo>
                    <a:pt x="1303" y="1941"/>
                  </a:lnTo>
                  <a:lnTo>
                    <a:pt x="1303" y="1941"/>
                  </a:lnTo>
                  <a:lnTo>
                    <a:pt x="1333" y="1968"/>
                  </a:lnTo>
                  <a:lnTo>
                    <a:pt x="1333" y="1968"/>
                  </a:lnTo>
                  <a:lnTo>
                    <a:pt x="1368" y="1992"/>
                  </a:lnTo>
                  <a:lnTo>
                    <a:pt x="1368" y="1992"/>
                  </a:lnTo>
                  <a:lnTo>
                    <a:pt x="1400" y="2016"/>
                  </a:lnTo>
                  <a:lnTo>
                    <a:pt x="1400" y="2016"/>
                  </a:lnTo>
                  <a:lnTo>
                    <a:pt x="1435" y="2038"/>
                  </a:lnTo>
                  <a:lnTo>
                    <a:pt x="1472" y="2059"/>
                  </a:lnTo>
                  <a:lnTo>
                    <a:pt x="1472" y="2059"/>
                  </a:lnTo>
                  <a:lnTo>
                    <a:pt x="1507" y="2078"/>
                  </a:lnTo>
                  <a:lnTo>
                    <a:pt x="1507" y="2078"/>
                  </a:lnTo>
                  <a:lnTo>
                    <a:pt x="1582" y="2110"/>
                  </a:lnTo>
                  <a:lnTo>
                    <a:pt x="1582" y="2110"/>
                  </a:lnTo>
                  <a:lnTo>
                    <a:pt x="1620" y="2124"/>
                  </a:lnTo>
                  <a:lnTo>
                    <a:pt x="1639" y="2132"/>
                  </a:lnTo>
                  <a:lnTo>
                    <a:pt x="1660" y="2137"/>
                  </a:lnTo>
                  <a:lnTo>
                    <a:pt x="1660" y="2137"/>
                  </a:lnTo>
                  <a:lnTo>
                    <a:pt x="1738" y="2161"/>
                  </a:lnTo>
                  <a:lnTo>
                    <a:pt x="1738" y="2161"/>
                  </a:lnTo>
                  <a:lnTo>
                    <a:pt x="1818" y="2177"/>
                  </a:lnTo>
                  <a:lnTo>
                    <a:pt x="1818" y="2177"/>
                  </a:lnTo>
                  <a:lnTo>
                    <a:pt x="1898" y="2191"/>
                  </a:lnTo>
                  <a:lnTo>
                    <a:pt x="1898" y="2191"/>
                  </a:lnTo>
                  <a:lnTo>
                    <a:pt x="1979" y="2199"/>
                  </a:lnTo>
                  <a:lnTo>
                    <a:pt x="1979" y="2199"/>
                  </a:lnTo>
                  <a:lnTo>
                    <a:pt x="2060" y="2204"/>
                  </a:lnTo>
                  <a:lnTo>
                    <a:pt x="2060" y="2204"/>
                  </a:lnTo>
                  <a:lnTo>
                    <a:pt x="2100" y="2202"/>
                  </a:lnTo>
                  <a:lnTo>
                    <a:pt x="2140" y="2202"/>
                  </a:lnTo>
                  <a:lnTo>
                    <a:pt x="2140" y="2202"/>
                  </a:lnTo>
                  <a:lnTo>
                    <a:pt x="2220" y="2193"/>
                  </a:lnTo>
                  <a:lnTo>
                    <a:pt x="2301" y="2180"/>
                  </a:lnTo>
                  <a:lnTo>
                    <a:pt x="2301" y="2180"/>
                  </a:lnTo>
                  <a:lnTo>
                    <a:pt x="2220" y="2191"/>
                  </a:lnTo>
                  <a:lnTo>
                    <a:pt x="2140" y="2193"/>
                  </a:lnTo>
                  <a:lnTo>
                    <a:pt x="2140" y="2193"/>
                  </a:lnTo>
                  <a:lnTo>
                    <a:pt x="2100" y="2196"/>
                  </a:lnTo>
                  <a:lnTo>
                    <a:pt x="2060" y="2193"/>
                  </a:lnTo>
                  <a:lnTo>
                    <a:pt x="2060" y="2193"/>
                  </a:lnTo>
                  <a:lnTo>
                    <a:pt x="1979" y="2188"/>
                  </a:lnTo>
                  <a:lnTo>
                    <a:pt x="1979" y="2188"/>
                  </a:lnTo>
                  <a:lnTo>
                    <a:pt x="1898" y="2177"/>
                  </a:lnTo>
                  <a:lnTo>
                    <a:pt x="1898" y="2177"/>
                  </a:lnTo>
                  <a:lnTo>
                    <a:pt x="1821" y="2161"/>
                  </a:lnTo>
                  <a:lnTo>
                    <a:pt x="1821" y="2161"/>
                  </a:lnTo>
                  <a:lnTo>
                    <a:pt x="1743" y="2143"/>
                  </a:lnTo>
                  <a:lnTo>
                    <a:pt x="1743" y="2143"/>
                  </a:lnTo>
                  <a:lnTo>
                    <a:pt x="1665" y="2116"/>
                  </a:lnTo>
                  <a:lnTo>
                    <a:pt x="1646" y="2110"/>
                  </a:lnTo>
                  <a:lnTo>
                    <a:pt x="1628" y="2102"/>
                  </a:lnTo>
                  <a:lnTo>
                    <a:pt x="1628" y="2102"/>
                  </a:lnTo>
                  <a:lnTo>
                    <a:pt x="1593" y="2089"/>
                  </a:lnTo>
                  <a:lnTo>
                    <a:pt x="1593" y="2089"/>
                  </a:lnTo>
                  <a:lnTo>
                    <a:pt x="1521" y="2054"/>
                  </a:lnTo>
                  <a:lnTo>
                    <a:pt x="1521" y="2054"/>
                  </a:lnTo>
                  <a:lnTo>
                    <a:pt x="1486" y="2035"/>
                  </a:lnTo>
                  <a:lnTo>
                    <a:pt x="1451" y="2014"/>
                  </a:lnTo>
                  <a:lnTo>
                    <a:pt x="1451" y="2014"/>
                  </a:lnTo>
                  <a:lnTo>
                    <a:pt x="1416" y="1992"/>
                  </a:lnTo>
                  <a:lnTo>
                    <a:pt x="1416" y="1992"/>
                  </a:lnTo>
                  <a:lnTo>
                    <a:pt x="1384" y="1968"/>
                  </a:lnTo>
                  <a:lnTo>
                    <a:pt x="1384" y="1968"/>
                  </a:lnTo>
                  <a:lnTo>
                    <a:pt x="1354" y="1944"/>
                  </a:lnTo>
                  <a:lnTo>
                    <a:pt x="1354" y="1944"/>
                  </a:lnTo>
                  <a:lnTo>
                    <a:pt x="1325" y="1917"/>
                  </a:lnTo>
                  <a:lnTo>
                    <a:pt x="1325" y="1917"/>
                  </a:lnTo>
                  <a:lnTo>
                    <a:pt x="1295" y="1891"/>
                  </a:lnTo>
                  <a:lnTo>
                    <a:pt x="1295" y="1891"/>
                  </a:lnTo>
                  <a:lnTo>
                    <a:pt x="1269" y="1861"/>
                  </a:lnTo>
                  <a:lnTo>
                    <a:pt x="1269" y="1861"/>
                  </a:lnTo>
                  <a:lnTo>
                    <a:pt x="1242" y="1831"/>
                  </a:lnTo>
                  <a:lnTo>
                    <a:pt x="1242" y="1831"/>
                  </a:lnTo>
                  <a:lnTo>
                    <a:pt x="1217" y="1799"/>
                  </a:lnTo>
                  <a:lnTo>
                    <a:pt x="1217" y="1799"/>
                  </a:lnTo>
                  <a:lnTo>
                    <a:pt x="1196" y="1767"/>
                  </a:lnTo>
                  <a:lnTo>
                    <a:pt x="1175" y="1735"/>
                  </a:lnTo>
                  <a:lnTo>
                    <a:pt x="1169" y="1724"/>
                  </a:lnTo>
                  <a:lnTo>
                    <a:pt x="1159" y="1724"/>
                  </a:lnTo>
                  <a:lnTo>
                    <a:pt x="1159" y="1724"/>
                  </a:lnTo>
                  <a:lnTo>
                    <a:pt x="1140" y="1722"/>
                  </a:lnTo>
                  <a:lnTo>
                    <a:pt x="1070" y="1719"/>
                  </a:lnTo>
                  <a:lnTo>
                    <a:pt x="1070" y="1719"/>
                  </a:lnTo>
                  <a:lnTo>
                    <a:pt x="1038" y="1716"/>
                  </a:lnTo>
                  <a:lnTo>
                    <a:pt x="1003" y="1713"/>
                  </a:lnTo>
                  <a:lnTo>
                    <a:pt x="968" y="1708"/>
                  </a:lnTo>
                  <a:lnTo>
                    <a:pt x="960" y="1708"/>
                  </a:lnTo>
                  <a:lnTo>
                    <a:pt x="952" y="1705"/>
                  </a:lnTo>
                  <a:lnTo>
                    <a:pt x="936" y="1703"/>
                  </a:lnTo>
                  <a:lnTo>
                    <a:pt x="901" y="1697"/>
                  </a:lnTo>
                  <a:lnTo>
                    <a:pt x="901" y="1697"/>
                  </a:lnTo>
                  <a:lnTo>
                    <a:pt x="866" y="1692"/>
                  </a:lnTo>
                  <a:lnTo>
                    <a:pt x="834" y="1681"/>
                  </a:lnTo>
                  <a:lnTo>
                    <a:pt x="818" y="1679"/>
                  </a:lnTo>
                  <a:lnTo>
                    <a:pt x="818" y="1679"/>
                  </a:lnTo>
                  <a:lnTo>
                    <a:pt x="802" y="1673"/>
                  </a:lnTo>
                  <a:lnTo>
                    <a:pt x="802" y="1673"/>
                  </a:lnTo>
                  <a:lnTo>
                    <a:pt x="737" y="1654"/>
                  </a:lnTo>
                  <a:lnTo>
                    <a:pt x="705" y="1641"/>
                  </a:lnTo>
                  <a:lnTo>
                    <a:pt x="705" y="1641"/>
                  </a:lnTo>
                  <a:lnTo>
                    <a:pt x="673" y="1628"/>
                  </a:lnTo>
                  <a:lnTo>
                    <a:pt x="644" y="1614"/>
                  </a:lnTo>
                  <a:lnTo>
                    <a:pt x="644" y="1614"/>
                  </a:lnTo>
                  <a:lnTo>
                    <a:pt x="628" y="1606"/>
                  </a:lnTo>
                  <a:lnTo>
                    <a:pt x="612" y="1598"/>
                  </a:lnTo>
                  <a:lnTo>
                    <a:pt x="582" y="1582"/>
                  </a:lnTo>
                  <a:lnTo>
                    <a:pt x="582" y="1582"/>
                  </a:lnTo>
                  <a:lnTo>
                    <a:pt x="555" y="1563"/>
                  </a:lnTo>
                  <a:lnTo>
                    <a:pt x="542" y="1555"/>
                  </a:lnTo>
                  <a:lnTo>
                    <a:pt x="542" y="1555"/>
                  </a:lnTo>
                  <a:lnTo>
                    <a:pt x="526" y="1545"/>
                  </a:lnTo>
                  <a:lnTo>
                    <a:pt x="499" y="1523"/>
                  </a:lnTo>
                  <a:lnTo>
                    <a:pt x="475" y="1501"/>
                  </a:lnTo>
                  <a:lnTo>
                    <a:pt x="475" y="1501"/>
                  </a:lnTo>
                  <a:lnTo>
                    <a:pt x="461" y="1491"/>
                  </a:lnTo>
                  <a:lnTo>
                    <a:pt x="450" y="1480"/>
                  </a:lnTo>
                  <a:lnTo>
                    <a:pt x="450" y="1480"/>
                  </a:lnTo>
                  <a:lnTo>
                    <a:pt x="429" y="1456"/>
                  </a:lnTo>
                  <a:lnTo>
                    <a:pt x="429" y="1456"/>
                  </a:lnTo>
                  <a:lnTo>
                    <a:pt x="419" y="1442"/>
                  </a:lnTo>
                  <a:lnTo>
                    <a:pt x="408" y="1429"/>
                  </a:lnTo>
                  <a:lnTo>
                    <a:pt x="408" y="1429"/>
                  </a:lnTo>
                  <a:lnTo>
                    <a:pt x="389" y="1402"/>
                  </a:lnTo>
                  <a:lnTo>
                    <a:pt x="389" y="1402"/>
                  </a:lnTo>
                  <a:lnTo>
                    <a:pt x="381" y="1389"/>
                  </a:lnTo>
                  <a:lnTo>
                    <a:pt x="375" y="1381"/>
                  </a:lnTo>
                  <a:lnTo>
                    <a:pt x="373" y="1376"/>
                  </a:lnTo>
                  <a:lnTo>
                    <a:pt x="373" y="1376"/>
                  </a:lnTo>
                  <a:lnTo>
                    <a:pt x="367" y="1362"/>
                  </a:lnTo>
                  <a:lnTo>
                    <a:pt x="362" y="1346"/>
                  </a:lnTo>
                  <a:lnTo>
                    <a:pt x="360" y="1333"/>
                  </a:lnTo>
                  <a:lnTo>
                    <a:pt x="360" y="1333"/>
                  </a:lnTo>
                  <a:lnTo>
                    <a:pt x="357" y="1317"/>
                  </a:lnTo>
                  <a:lnTo>
                    <a:pt x="357" y="1317"/>
                  </a:lnTo>
                  <a:lnTo>
                    <a:pt x="357" y="1287"/>
                  </a:lnTo>
                  <a:lnTo>
                    <a:pt x="365" y="1258"/>
                  </a:lnTo>
                  <a:lnTo>
                    <a:pt x="365" y="1258"/>
                  </a:lnTo>
                  <a:lnTo>
                    <a:pt x="373" y="1231"/>
                  </a:lnTo>
                  <a:lnTo>
                    <a:pt x="373" y="1231"/>
                  </a:lnTo>
                  <a:lnTo>
                    <a:pt x="381" y="1217"/>
                  </a:lnTo>
                  <a:lnTo>
                    <a:pt x="381" y="1217"/>
                  </a:lnTo>
                  <a:lnTo>
                    <a:pt x="384" y="1209"/>
                  </a:lnTo>
                  <a:lnTo>
                    <a:pt x="384" y="1209"/>
                  </a:lnTo>
                  <a:lnTo>
                    <a:pt x="389" y="1204"/>
                  </a:lnTo>
                  <a:lnTo>
                    <a:pt x="408" y="1177"/>
                  </a:lnTo>
                  <a:lnTo>
                    <a:pt x="378" y="1164"/>
                  </a:lnTo>
                  <a:lnTo>
                    <a:pt x="378" y="1164"/>
                  </a:lnTo>
                  <a:lnTo>
                    <a:pt x="327" y="1134"/>
                  </a:lnTo>
                  <a:lnTo>
                    <a:pt x="327" y="1134"/>
                  </a:lnTo>
                  <a:lnTo>
                    <a:pt x="303" y="1121"/>
                  </a:lnTo>
                  <a:lnTo>
                    <a:pt x="279" y="1105"/>
                  </a:lnTo>
                  <a:lnTo>
                    <a:pt x="279" y="1105"/>
                  </a:lnTo>
                  <a:lnTo>
                    <a:pt x="231" y="1072"/>
                  </a:lnTo>
                  <a:lnTo>
                    <a:pt x="231" y="1072"/>
                  </a:lnTo>
                  <a:lnTo>
                    <a:pt x="207" y="1056"/>
                  </a:lnTo>
                  <a:lnTo>
                    <a:pt x="207" y="1056"/>
                  </a:lnTo>
                  <a:lnTo>
                    <a:pt x="185" y="1038"/>
                  </a:lnTo>
                  <a:lnTo>
                    <a:pt x="185" y="1038"/>
                  </a:lnTo>
                  <a:lnTo>
                    <a:pt x="145" y="1000"/>
                  </a:lnTo>
                  <a:lnTo>
                    <a:pt x="145" y="1000"/>
                  </a:lnTo>
                  <a:lnTo>
                    <a:pt x="126" y="979"/>
                  </a:lnTo>
                  <a:lnTo>
                    <a:pt x="126" y="979"/>
                  </a:lnTo>
                  <a:lnTo>
                    <a:pt x="110" y="957"/>
                  </a:lnTo>
                  <a:lnTo>
                    <a:pt x="102" y="946"/>
                  </a:lnTo>
                  <a:lnTo>
                    <a:pt x="97" y="936"/>
                  </a:lnTo>
                  <a:lnTo>
                    <a:pt x="97" y="936"/>
                  </a:lnTo>
                  <a:lnTo>
                    <a:pt x="83" y="912"/>
                  </a:lnTo>
                  <a:lnTo>
                    <a:pt x="83" y="912"/>
                  </a:lnTo>
                  <a:lnTo>
                    <a:pt x="80" y="898"/>
                  </a:lnTo>
                  <a:lnTo>
                    <a:pt x="80" y="898"/>
                  </a:lnTo>
                  <a:lnTo>
                    <a:pt x="75" y="887"/>
                  </a:lnTo>
                  <a:lnTo>
                    <a:pt x="70" y="874"/>
                  </a:lnTo>
                  <a:lnTo>
                    <a:pt x="70" y="869"/>
                  </a:lnTo>
                  <a:lnTo>
                    <a:pt x="67" y="861"/>
                  </a:lnTo>
                  <a:lnTo>
                    <a:pt x="64" y="847"/>
                  </a:lnTo>
                  <a:lnTo>
                    <a:pt x="64" y="847"/>
                  </a:lnTo>
                  <a:lnTo>
                    <a:pt x="64" y="847"/>
                  </a:lnTo>
                  <a:lnTo>
                    <a:pt x="64" y="844"/>
                  </a:lnTo>
                  <a:lnTo>
                    <a:pt x="64" y="842"/>
                  </a:lnTo>
                  <a:lnTo>
                    <a:pt x="64" y="834"/>
                  </a:lnTo>
                  <a:lnTo>
                    <a:pt x="62" y="820"/>
                  </a:lnTo>
                  <a:lnTo>
                    <a:pt x="62" y="815"/>
                  </a:lnTo>
                  <a:lnTo>
                    <a:pt x="62" y="815"/>
                  </a:lnTo>
                  <a:lnTo>
                    <a:pt x="62" y="807"/>
                  </a:lnTo>
                  <a:lnTo>
                    <a:pt x="62" y="807"/>
                  </a:lnTo>
                  <a:lnTo>
                    <a:pt x="59" y="780"/>
                  </a:lnTo>
                  <a:lnTo>
                    <a:pt x="62" y="753"/>
                  </a:lnTo>
                  <a:lnTo>
                    <a:pt x="67" y="727"/>
                  </a:lnTo>
                  <a:lnTo>
                    <a:pt x="67" y="727"/>
                  </a:lnTo>
                  <a:lnTo>
                    <a:pt x="75" y="703"/>
                  </a:lnTo>
                  <a:lnTo>
                    <a:pt x="75" y="703"/>
                  </a:lnTo>
                  <a:lnTo>
                    <a:pt x="86" y="678"/>
                  </a:lnTo>
                  <a:lnTo>
                    <a:pt x="91" y="668"/>
                  </a:lnTo>
                  <a:lnTo>
                    <a:pt x="91" y="668"/>
                  </a:lnTo>
                  <a:lnTo>
                    <a:pt x="99" y="657"/>
                  </a:lnTo>
                  <a:lnTo>
                    <a:pt x="105" y="649"/>
                  </a:lnTo>
                  <a:lnTo>
                    <a:pt x="105" y="649"/>
                  </a:lnTo>
                  <a:lnTo>
                    <a:pt x="110" y="644"/>
                  </a:lnTo>
                  <a:lnTo>
                    <a:pt x="115" y="638"/>
                  </a:lnTo>
                  <a:lnTo>
                    <a:pt x="123" y="627"/>
                  </a:lnTo>
                  <a:lnTo>
                    <a:pt x="123" y="627"/>
                  </a:lnTo>
                  <a:lnTo>
                    <a:pt x="132" y="619"/>
                  </a:lnTo>
                  <a:lnTo>
                    <a:pt x="142" y="611"/>
                  </a:lnTo>
                  <a:lnTo>
                    <a:pt x="153" y="603"/>
                  </a:lnTo>
                  <a:lnTo>
                    <a:pt x="153" y="603"/>
                  </a:lnTo>
                  <a:lnTo>
                    <a:pt x="174" y="590"/>
                  </a:lnTo>
                  <a:lnTo>
                    <a:pt x="174" y="590"/>
                  </a:lnTo>
                  <a:lnTo>
                    <a:pt x="198" y="576"/>
                  </a:lnTo>
                  <a:lnTo>
                    <a:pt x="225" y="566"/>
                  </a:lnTo>
                  <a:lnTo>
                    <a:pt x="225" y="566"/>
                  </a:lnTo>
                  <a:lnTo>
                    <a:pt x="250" y="558"/>
                  </a:lnTo>
                  <a:lnTo>
                    <a:pt x="276" y="550"/>
                  </a:lnTo>
                  <a:lnTo>
                    <a:pt x="282" y="547"/>
                  </a:lnTo>
                  <a:lnTo>
                    <a:pt x="284" y="544"/>
                  </a:lnTo>
                  <a:lnTo>
                    <a:pt x="287" y="544"/>
                  </a:lnTo>
                  <a:lnTo>
                    <a:pt x="308" y="531"/>
                  </a:lnTo>
                  <a:lnTo>
                    <a:pt x="300" y="507"/>
                  </a:lnTo>
                  <a:lnTo>
                    <a:pt x="300" y="507"/>
                  </a:lnTo>
                  <a:lnTo>
                    <a:pt x="295" y="491"/>
                  </a:lnTo>
                  <a:lnTo>
                    <a:pt x="290" y="477"/>
                  </a:lnTo>
                  <a:lnTo>
                    <a:pt x="290" y="477"/>
                  </a:lnTo>
                  <a:lnTo>
                    <a:pt x="290" y="461"/>
                  </a:lnTo>
                  <a:lnTo>
                    <a:pt x="290" y="461"/>
                  </a:lnTo>
                  <a:lnTo>
                    <a:pt x="290" y="453"/>
                  </a:lnTo>
                  <a:lnTo>
                    <a:pt x="290" y="445"/>
                  </a:lnTo>
                  <a:lnTo>
                    <a:pt x="290" y="373"/>
                  </a:lnTo>
                  <a:lnTo>
                    <a:pt x="287" y="373"/>
                  </a:lnTo>
                  <a:lnTo>
                    <a:pt x="290" y="373"/>
                  </a:lnTo>
                  <a:lnTo>
                    <a:pt x="290" y="370"/>
                  </a:lnTo>
                  <a:lnTo>
                    <a:pt x="290" y="370"/>
                  </a:lnTo>
                  <a:lnTo>
                    <a:pt x="290" y="370"/>
                  </a:lnTo>
                  <a:lnTo>
                    <a:pt x="290" y="351"/>
                  </a:lnTo>
                  <a:lnTo>
                    <a:pt x="292" y="330"/>
                  </a:lnTo>
                  <a:lnTo>
                    <a:pt x="298" y="311"/>
                  </a:lnTo>
                  <a:lnTo>
                    <a:pt x="303" y="289"/>
                  </a:lnTo>
                  <a:lnTo>
                    <a:pt x="303" y="289"/>
                  </a:lnTo>
                  <a:lnTo>
                    <a:pt x="314" y="271"/>
                  </a:lnTo>
                  <a:lnTo>
                    <a:pt x="325" y="255"/>
                  </a:lnTo>
                  <a:lnTo>
                    <a:pt x="338" y="236"/>
                  </a:lnTo>
                  <a:lnTo>
                    <a:pt x="351" y="220"/>
                  </a:lnTo>
                  <a:lnTo>
                    <a:pt x="351" y="220"/>
                  </a:lnTo>
                  <a:lnTo>
                    <a:pt x="384" y="190"/>
                  </a:lnTo>
                  <a:lnTo>
                    <a:pt x="421" y="164"/>
                  </a:lnTo>
                  <a:lnTo>
                    <a:pt x="421" y="164"/>
                  </a:lnTo>
                  <a:lnTo>
                    <a:pt x="459" y="139"/>
                  </a:lnTo>
                  <a:lnTo>
                    <a:pt x="502" y="120"/>
                  </a:lnTo>
                  <a:lnTo>
                    <a:pt x="502" y="120"/>
                  </a:lnTo>
                  <a:lnTo>
                    <a:pt x="544" y="105"/>
                  </a:lnTo>
                  <a:lnTo>
                    <a:pt x="587" y="91"/>
                  </a:lnTo>
                  <a:lnTo>
                    <a:pt x="633" y="80"/>
                  </a:lnTo>
                  <a:lnTo>
                    <a:pt x="678" y="72"/>
                  </a:lnTo>
                  <a:lnTo>
                    <a:pt x="678" y="72"/>
                  </a:lnTo>
                  <a:lnTo>
                    <a:pt x="724" y="67"/>
                  </a:lnTo>
                  <a:lnTo>
                    <a:pt x="772" y="64"/>
                  </a:lnTo>
                  <a:lnTo>
                    <a:pt x="794" y="64"/>
                  </a:lnTo>
                  <a:lnTo>
                    <a:pt x="818" y="64"/>
                  </a:lnTo>
                  <a:lnTo>
                    <a:pt x="842" y="64"/>
                  </a:lnTo>
                  <a:lnTo>
                    <a:pt x="842" y="64"/>
                  </a:lnTo>
                  <a:lnTo>
                    <a:pt x="866" y="67"/>
                  </a:lnTo>
                  <a:lnTo>
                    <a:pt x="866" y="67"/>
                  </a:lnTo>
                  <a:lnTo>
                    <a:pt x="912" y="72"/>
                  </a:lnTo>
                  <a:lnTo>
                    <a:pt x="912" y="72"/>
                  </a:lnTo>
                  <a:lnTo>
                    <a:pt x="957" y="77"/>
                  </a:lnTo>
                  <a:lnTo>
                    <a:pt x="982" y="83"/>
                  </a:lnTo>
                  <a:lnTo>
                    <a:pt x="1006" y="88"/>
                  </a:lnTo>
                  <a:lnTo>
                    <a:pt x="1006" y="88"/>
                  </a:lnTo>
                  <a:lnTo>
                    <a:pt x="1051" y="99"/>
                  </a:lnTo>
                  <a:lnTo>
                    <a:pt x="1051" y="99"/>
                  </a:lnTo>
                  <a:lnTo>
                    <a:pt x="1097" y="110"/>
                  </a:lnTo>
                  <a:lnTo>
                    <a:pt x="1140" y="126"/>
                  </a:lnTo>
                  <a:lnTo>
                    <a:pt x="1140" y="126"/>
                  </a:lnTo>
                  <a:lnTo>
                    <a:pt x="1185" y="142"/>
                  </a:lnTo>
                  <a:lnTo>
                    <a:pt x="1185" y="142"/>
                  </a:lnTo>
                  <a:lnTo>
                    <a:pt x="1228" y="161"/>
                  </a:lnTo>
                  <a:lnTo>
                    <a:pt x="1271" y="180"/>
                  </a:lnTo>
                  <a:lnTo>
                    <a:pt x="1271" y="180"/>
                  </a:lnTo>
                  <a:lnTo>
                    <a:pt x="1311" y="201"/>
                  </a:lnTo>
                  <a:lnTo>
                    <a:pt x="1311" y="201"/>
                  </a:lnTo>
                  <a:lnTo>
                    <a:pt x="1352" y="225"/>
                  </a:lnTo>
                  <a:lnTo>
                    <a:pt x="1352" y="225"/>
                  </a:lnTo>
                  <a:lnTo>
                    <a:pt x="1392" y="252"/>
                  </a:lnTo>
                  <a:lnTo>
                    <a:pt x="1392" y="252"/>
                  </a:lnTo>
                  <a:lnTo>
                    <a:pt x="1429" y="279"/>
                  </a:lnTo>
                  <a:lnTo>
                    <a:pt x="1464" y="308"/>
                  </a:lnTo>
                  <a:lnTo>
                    <a:pt x="1464" y="308"/>
                  </a:lnTo>
                  <a:lnTo>
                    <a:pt x="1483" y="324"/>
                  </a:lnTo>
                  <a:lnTo>
                    <a:pt x="1499" y="340"/>
                  </a:lnTo>
                  <a:lnTo>
                    <a:pt x="1507" y="348"/>
                  </a:lnTo>
                  <a:lnTo>
                    <a:pt x="1512" y="357"/>
                  </a:lnTo>
                  <a:lnTo>
                    <a:pt x="1529" y="375"/>
                  </a:lnTo>
                  <a:lnTo>
                    <a:pt x="1539" y="389"/>
                  </a:lnTo>
                  <a:lnTo>
                    <a:pt x="1558" y="386"/>
                  </a:lnTo>
                  <a:lnTo>
                    <a:pt x="1558" y="386"/>
                  </a:lnTo>
                  <a:lnTo>
                    <a:pt x="1644" y="375"/>
                  </a:lnTo>
                  <a:lnTo>
                    <a:pt x="1644" y="375"/>
                  </a:lnTo>
                  <a:lnTo>
                    <a:pt x="1684" y="373"/>
                  </a:lnTo>
                  <a:lnTo>
                    <a:pt x="1684" y="373"/>
                  </a:lnTo>
                  <a:lnTo>
                    <a:pt x="1727" y="373"/>
                  </a:lnTo>
                  <a:lnTo>
                    <a:pt x="1727" y="373"/>
                  </a:lnTo>
                  <a:lnTo>
                    <a:pt x="1770" y="373"/>
                  </a:lnTo>
                  <a:lnTo>
                    <a:pt x="1813" y="375"/>
                  </a:lnTo>
                  <a:lnTo>
                    <a:pt x="1813" y="375"/>
                  </a:lnTo>
                  <a:lnTo>
                    <a:pt x="1856" y="378"/>
                  </a:lnTo>
                  <a:lnTo>
                    <a:pt x="1898" y="383"/>
                  </a:lnTo>
                  <a:lnTo>
                    <a:pt x="1898" y="383"/>
                  </a:lnTo>
                  <a:lnTo>
                    <a:pt x="1939" y="391"/>
                  </a:lnTo>
                  <a:lnTo>
                    <a:pt x="1960" y="397"/>
                  </a:lnTo>
                  <a:lnTo>
                    <a:pt x="1960" y="397"/>
                  </a:lnTo>
                  <a:lnTo>
                    <a:pt x="1982" y="399"/>
                  </a:lnTo>
                  <a:lnTo>
                    <a:pt x="2003" y="405"/>
                  </a:lnTo>
                  <a:lnTo>
                    <a:pt x="2003" y="405"/>
                  </a:lnTo>
                  <a:lnTo>
                    <a:pt x="2022" y="410"/>
                  </a:lnTo>
                  <a:lnTo>
                    <a:pt x="2062" y="423"/>
                  </a:lnTo>
                  <a:lnTo>
                    <a:pt x="2062" y="423"/>
                  </a:lnTo>
                  <a:lnTo>
                    <a:pt x="2102" y="437"/>
                  </a:lnTo>
                  <a:lnTo>
                    <a:pt x="2102" y="437"/>
                  </a:lnTo>
                  <a:lnTo>
                    <a:pt x="2124" y="445"/>
                  </a:lnTo>
                  <a:lnTo>
                    <a:pt x="2143" y="453"/>
                  </a:lnTo>
                  <a:lnTo>
                    <a:pt x="2161" y="461"/>
                  </a:lnTo>
                  <a:lnTo>
                    <a:pt x="2161" y="461"/>
                  </a:lnTo>
                  <a:lnTo>
                    <a:pt x="2183" y="472"/>
                  </a:lnTo>
                  <a:lnTo>
                    <a:pt x="2220" y="491"/>
                  </a:lnTo>
                  <a:lnTo>
                    <a:pt x="2231" y="493"/>
                  </a:lnTo>
                  <a:lnTo>
                    <a:pt x="2239" y="499"/>
                  </a:lnTo>
                  <a:lnTo>
                    <a:pt x="2258" y="509"/>
                  </a:lnTo>
                  <a:lnTo>
                    <a:pt x="2258" y="509"/>
                  </a:lnTo>
                  <a:lnTo>
                    <a:pt x="2296" y="531"/>
                  </a:lnTo>
                  <a:lnTo>
                    <a:pt x="2333" y="552"/>
                  </a:lnTo>
                  <a:lnTo>
                    <a:pt x="2333" y="552"/>
                  </a:lnTo>
                  <a:lnTo>
                    <a:pt x="2371" y="576"/>
                  </a:lnTo>
                  <a:lnTo>
                    <a:pt x="2371" y="576"/>
                  </a:lnTo>
                  <a:lnTo>
                    <a:pt x="2405" y="600"/>
                  </a:lnTo>
                  <a:lnTo>
                    <a:pt x="2421" y="611"/>
                  </a:lnTo>
                  <a:lnTo>
                    <a:pt x="2440" y="625"/>
                  </a:lnTo>
                  <a:lnTo>
                    <a:pt x="2440" y="625"/>
                  </a:lnTo>
                  <a:lnTo>
                    <a:pt x="2472" y="651"/>
                  </a:lnTo>
                  <a:lnTo>
                    <a:pt x="2472" y="651"/>
                  </a:lnTo>
                  <a:lnTo>
                    <a:pt x="2505" y="681"/>
                  </a:lnTo>
                  <a:lnTo>
                    <a:pt x="2505" y="681"/>
                  </a:lnTo>
                  <a:lnTo>
                    <a:pt x="2534" y="710"/>
                  </a:lnTo>
                  <a:lnTo>
                    <a:pt x="2534" y="710"/>
                  </a:lnTo>
                  <a:lnTo>
                    <a:pt x="2561" y="743"/>
                  </a:lnTo>
                  <a:lnTo>
                    <a:pt x="2574" y="759"/>
                  </a:lnTo>
                  <a:lnTo>
                    <a:pt x="2574" y="759"/>
                  </a:lnTo>
                  <a:lnTo>
                    <a:pt x="2585" y="778"/>
                  </a:lnTo>
                  <a:lnTo>
                    <a:pt x="2585" y="778"/>
                  </a:lnTo>
                  <a:lnTo>
                    <a:pt x="2596" y="794"/>
                  </a:lnTo>
                  <a:lnTo>
                    <a:pt x="2607" y="812"/>
                  </a:lnTo>
                  <a:lnTo>
                    <a:pt x="2607" y="812"/>
                  </a:lnTo>
                  <a:lnTo>
                    <a:pt x="2612" y="820"/>
                  </a:lnTo>
                  <a:lnTo>
                    <a:pt x="2617" y="831"/>
                  </a:lnTo>
                  <a:lnTo>
                    <a:pt x="2625" y="850"/>
                  </a:lnTo>
                  <a:lnTo>
                    <a:pt x="2633" y="869"/>
                  </a:lnTo>
                  <a:lnTo>
                    <a:pt x="2639" y="879"/>
                  </a:lnTo>
                  <a:lnTo>
                    <a:pt x="2639" y="879"/>
                  </a:lnTo>
                  <a:lnTo>
                    <a:pt x="2641" y="887"/>
                  </a:lnTo>
                  <a:lnTo>
                    <a:pt x="2647" y="909"/>
                  </a:lnTo>
                  <a:lnTo>
                    <a:pt x="2647" y="909"/>
                  </a:lnTo>
                  <a:lnTo>
                    <a:pt x="2652" y="928"/>
                  </a:lnTo>
                  <a:lnTo>
                    <a:pt x="2655" y="938"/>
                  </a:lnTo>
                  <a:lnTo>
                    <a:pt x="2657" y="949"/>
                  </a:lnTo>
                  <a:lnTo>
                    <a:pt x="2660" y="968"/>
                  </a:lnTo>
                  <a:lnTo>
                    <a:pt x="2666" y="987"/>
                  </a:lnTo>
                  <a:lnTo>
                    <a:pt x="2679" y="990"/>
                  </a:lnTo>
                  <a:lnTo>
                    <a:pt x="2679" y="990"/>
                  </a:lnTo>
                  <a:lnTo>
                    <a:pt x="2722" y="997"/>
                  </a:lnTo>
                  <a:lnTo>
                    <a:pt x="2762" y="1005"/>
                  </a:lnTo>
                  <a:lnTo>
                    <a:pt x="2762" y="1005"/>
                  </a:lnTo>
                  <a:lnTo>
                    <a:pt x="2802" y="1019"/>
                  </a:lnTo>
                  <a:lnTo>
                    <a:pt x="2840" y="1032"/>
                  </a:lnTo>
                  <a:lnTo>
                    <a:pt x="2840" y="1032"/>
                  </a:lnTo>
                  <a:lnTo>
                    <a:pt x="2880" y="1046"/>
                  </a:lnTo>
                  <a:lnTo>
                    <a:pt x="2918" y="1065"/>
                  </a:lnTo>
                  <a:lnTo>
                    <a:pt x="2918" y="1065"/>
                  </a:lnTo>
                  <a:lnTo>
                    <a:pt x="2953" y="1083"/>
                  </a:lnTo>
                  <a:lnTo>
                    <a:pt x="2990" y="1102"/>
                  </a:lnTo>
                  <a:lnTo>
                    <a:pt x="2990" y="1102"/>
                  </a:lnTo>
                  <a:lnTo>
                    <a:pt x="3022" y="1126"/>
                  </a:lnTo>
                  <a:lnTo>
                    <a:pt x="3057" y="1150"/>
                  </a:lnTo>
                  <a:lnTo>
                    <a:pt x="3087" y="1180"/>
                  </a:lnTo>
                  <a:lnTo>
                    <a:pt x="3113" y="1209"/>
                  </a:lnTo>
                  <a:lnTo>
                    <a:pt x="3113" y="1209"/>
                  </a:lnTo>
                  <a:lnTo>
                    <a:pt x="3137" y="1242"/>
                  </a:lnTo>
                  <a:lnTo>
                    <a:pt x="3159" y="1276"/>
                  </a:lnTo>
                  <a:lnTo>
                    <a:pt x="3159" y="1276"/>
                  </a:lnTo>
                  <a:lnTo>
                    <a:pt x="3175" y="1311"/>
                  </a:lnTo>
                  <a:lnTo>
                    <a:pt x="3175" y="1311"/>
                  </a:lnTo>
                  <a:lnTo>
                    <a:pt x="3180" y="1333"/>
                  </a:lnTo>
                  <a:lnTo>
                    <a:pt x="3180" y="1333"/>
                  </a:lnTo>
                  <a:lnTo>
                    <a:pt x="3180" y="1341"/>
                  </a:lnTo>
                  <a:lnTo>
                    <a:pt x="3183" y="1349"/>
                  </a:lnTo>
                  <a:lnTo>
                    <a:pt x="3183" y="1349"/>
                  </a:lnTo>
                  <a:lnTo>
                    <a:pt x="3183" y="1359"/>
                  </a:lnTo>
                  <a:lnTo>
                    <a:pt x="3183" y="1365"/>
                  </a:lnTo>
                  <a:lnTo>
                    <a:pt x="3183" y="1370"/>
                  </a:lnTo>
                  <a:lnTo>
                    <a:pt x="3183" y="1392"/>
                  </a:lnTo>
                  <a:lnTo>
                    <a:pt x="3186" y="1435"/>
                  </a:lnTo>
                  <a:lnTo>
                    <a:pt x="3186" y="1435"/>
                  </a:lnTo>
                  <a:lnTo>
                    <a:pt x="3186" y="1456"/>
                  </a:lnTo>
                  <a:lnTo>
                    <a:pt x="3183" y="1475"/>
                  </a:lnTo>
                  <a:lnTo>
                    <a:pt x="3183" y="1475"/>
                  </a:lnTo>
                  <a:lnTo>
                    <a:pt x="3180" y="1494"/>
                  </a:lnTo>
                  <a:lnTo>
                    <a:pt x="3175" y="1512"/>
                  </a:lnTo>
                  <a:lnTo>
                    <a:pt x="3175" y="1512"/>
                  </a:lnTo>
                  <a:lnTo>
                    <a:pt x="3167" y="1531"/>
                  </a:lnTo>
                  <a:lnTo>
                    <a:pt x="3159" y="1550"/>
                  </a:lnTo>
                  <a:lnTo>
                    <a:pt x="3159" y="1550"/>
                  </a:lnTo>
                  <a:lnTo>
                    <a:pt x="3137" y="1585"/>
                  </a:lnTo>
                  <a:lnTo>
                    <a:pt x="3137" y="1585"/>
                  </a:lnTo>
                  <a:lnTo>
                    <a:pt x="3111" y="1617"/>
                  </a:lnTo>
                  <a:lnTo>
                    <a:pt x="3081" y="1644"/>
                  </a:lnTo>
                  <a:lnTo>
                    <a:pt x="3081" y="1644"/>
                  </a:lnTo>
                  <a:lnTo>
                    <a:pt x="3049" y="1670"/>
                  </a:lnTo>
                  <a:lnTo>
                    <a:pt x="3014" y="1692"/>
                  </a:lnTo>
                  <a:lnTo>
                    <a:pt x="3014" y="1692"/>
                  </a:lnTo>
                  <a:lnTo>
                    <a:pt x="2979" y="1711"/>
                  </a:lnTo>
                  <a:lnTo>
                    <a:pt x="2939" y="1729"/>
                  </a:lnTo>
                  <a:lnTo>
                    <a:pt x="2939" y="1729"/>
                  </a:lnTo>
                  <a:lnTo>
                    <a:pt x="2901" y="1743"/>
                  </a:lnTo>
                  <a:lnTo>
                    <a:pt x="2861" y="1754"/>
                  </a:lnTo>
                  <a:lnTo>
                    <a:pt x="2818" y="1762"/>
                  </a:lnTo>
                  <a:lnTo>
                    <a:pt x="2778" y="1767"/>
                  </a:lnTo>
                  <a:lnTo>
                    <a:pt x="2770" y="1767"/>
                  </a:lnTo>
                  <a:lnTo>
                    <a:pt x="2770" y="1775"/>
                  </a:lnTo>
                  <a:lnTo>
                    <a:pt x="2770" y="1829"/>
                  </a:lnTo>
                  <a:lnTo>
                    <a:pt x="2770" y="1829"/>
                  </a:lnTo>
                  <a:lnTo>
                    <a:pt x="2770" y="1856"/>
                  </a:lnTo>
                  <a:lnTo>
                    <a:pt x="2770" y="1869"/>
                  </a:lnTo>
                  <a:lnTo>
                    <a:pt x="2770" y="1874"/>
                  </a:lnTo>
                  <a:lnTo>
                    <a:pt x="2770" y="1880"/>
                  </a:lnTo>
                  <a:lnTo>
                    <a:pt x="2767" y="1893"/>
                  </a:lnTo>
                  <a:lnTo>
                    <a:pt x="2767" y="1893"/>
                  </a:lnTo>
                  <a:lnTo>
                    <a:pt x="2765" y="1906"/>
                  </a:lnTo>
                  <a:lnTo>
                    <a:pt x="2765" y="1906"/>
                  </a:lnTo>
                  <a:lnTo>
                    <a:pt x="2757" y="1931"/>
                  </a:lnTo>
                  <a:lnTo>
                    <a:pt x="2757" y="1931"/>
                  </a:lnTo>
                  <a:lnTo>
                    <a:pt x="2751" y="1944"/>
                  </a:lnTo>
                  <a:lnTo>
                    <a:pt x="2751" y="1944"/>
                  </a:lnTo>
                  <a:lnTo>
                    <a:pt x="2746" y="1955"/>
                  </a:lnTo>
                  <a:lnTo>
                    <a:pt x="2746" y="1955"/>
                  </a:lnTo>
                  <a:lnTo>
                    <a:pt x="2735" y="1979"/>
                  </a:lnTo>
                  <a:lnTo>
                    <a:pt x="2735" y="1979"/>
                  </a:lnTo>
                  <a:lnTo>
                    <a:pt x="2727" y="1990"/>
                  </a:lnTo>
                  <a:lnTo>
                    <a:pt x="2719" y="2000"/>
                  </a:lnTo>
                  <a:lnTo>
                    <a:pt x="2714" y="2006"/>
                  </a:lnTo>
                  <a:lnTo>
                    <a:pt x="2711" y="2009"/>
                  </a:lnTo>
                  <a:lnTo>
                    <a:pt x="2700" y="2019"/>
                  </a:lnTo>
                  <a:lnTo>
                    <a:pt x="2700" y="2019"/>
                  </a:lnTo>
                  <a:lnTo>
                    <a:pt x="2682" y="2038"/>
                  </a:lnTo>
                  <a:lnTo>
                    <a:pt x="2682" y="2038"/>
                  </a:lnTo>
                  <a:lnTo>
                    <a:pt x="2660" y="2054"/>
                  </a:lnTo>
                  <a:lnTo>
                    <a:pt x="2649" y="2062"/>
                  </a:lnTo>
                  <a:lnTo>
                    <a:pt x="2639" y="2070"/>
                  </a:lnTo>
                  <a:lnTo>
                    <a:pt x="2639" y="2070"/>
                  </a:lnTo>
                  <a:lnTo>
                    <a:pt x="2617" y="2084"/>
                  </a:lnTo>
                  <a:lnTo>
                    <a:pt x="2617" y="2084"/>
                  </a:lnTo>
                  <a:lnTo>
                    <a:pt x="2593" y="2097"/>
                  </a:lnTo>
                  <a:lnTo>
                    <a:pt x="2593" y="2097"/>
                  </a:lnTo>
                  <a:lnTo>
                    <a:pt x="2569" y="2108"/>
                  </a:lnTo>
                  <a:lnTo>
                    <a:pt x="2569" y="2108"/>
                  </a:lnTo>
                  <a:lnTo>
                    <a:pt x="2593" y="2097"/>
                  </a:lnTo>
                  <a:lnTo>
                    <a:pt x="2593" y="2097"/>
                  </a:lnTo>
                  <a:lnTo>
                    <a:pt x="2617" y="2086"/>
                  </a:lnTo>
                  <a:lnTo>
                    <a:pt x="2617" y="2086"/>
                  </a:lnTo>
                  <a:lnTo>
                    <a:pt x="2641" y="2073"/>
                  </a:lnTo>
                  <a:lnTo>
                    <a:pt x="2652" y="2065"/>
                  </a:lnTo>
                  <a:lnTo>
                    <a:pt x="2663" y="2057"/>
                  </a:lnTo>
                  <a:lnTo>
                    <a:pt x="2663" y="2057"/>
                  </a:lnTo>
                  <a:lnTo>
                    <a:pt x="2684" y="2040"/>
                  </a:lnTo>
                  <a:lnTo>
                    <a:pt x="2684" y="2040"/>
                  </a:lnTo>
                  <a:lnTo>
                    <a:pt x="2706" y="2025"/>
                  </a:lnTo>
                  <a:lnTo>
                    <a:pt x="2714" y="2014"/>
                  </a:lnTo>
                  <a:lnTo>
                    <a:pt x="2719" y="2009"/>
                  </a:lnTo>
                  <a:lnTo>
                    <a:pt x="2724" y="2003"/>
                  </a:lnTo>
                  <a:lnTo>
                    <a:pt x="2732" y="1992"/>
                  </a:lnTo>
                  <a:lnTo>
                    <a:pt x="2732" y="1992"/>
                  </a:lnTo>
                  <a:lnTo>
                    <a:pt x="2741" y="1981"/>
                  </a:lnTo>
                  <a:lnTo>
                    <a:pt x="2741" y="1981"/>
                  </a:lnTo>
                  <a:lnTo>
                    <a:pt x="2754" y="1960"/>
                  </a:lnTo>
                  <a:lnTo>
                    <a:pt x="2754" y="1960"/>
                  </a:lnTo>
                  <a:lnTo>
                    <a:pt x="2762" y="1947"/>
                  </a:lnTo>
                  <a:lnTo>
                    <a:pt x="2762" y="1947"/>
                  </a:lnTo>
                  <a:lnTo>
                    <a:pt x="2767" y="1936"/>
                  </a:lnTo>
                  <a:lnTo>
                    <a:pt x="2767" y="1936"/>
                  </a:lnTo>
                  <a:lnTo>
                    <a:pt x="2776" y="1909"/>
                  </a:lnTo>
                  <a:lnTo>
                    <a:pt x="2776" y="1909"/>
                  </a:lnTo>
                  <a:lnTo>
                    <a:pt x="2778" y="1896"/>
                  </a:lnTo>
                  <a:lnTo>
                    <a:pt x="2781" y="1882"/>
                  </a:lnTo>
                  <a:lnTo>
                    <a:pt x="2781" y="1874"/>
                  </a:lnTo>
                  <a:lnTo>
                    <a:pt x="2783" y="1869"/>
                  </a:lnTo>
                  <a:lnTo>
                    <a:pt x="2783" y="1856"/>
                  </a:lnTo>
                  <a:lnTo>
                    <a:pt x="2783" y="1856"/>
                  </a:lnTo>
                  <a:lnTo>
                    <a:pt x="2783" y="1829"/>
                  </a:lnTo>
                  <a:lnTo>
                    <a:pt x="2786" y="1783"/>
                  </a:lnTo>
                  <a:lnTo>
                    <a:pt x="2786" y="1783"/>
                  </a:lnTo>
                  <a:lnTo>
                    <a:pt x="2826" y="1778"/>
                  </a:lnTo>
                  <a:lnTo>
                    <a:pt x="2866" y="1770"/>
                  </a:lnTo>
                  <a:lnTo>
                    <a:pt x="2907" y="1759"/>
                  </a:lnTo>
                  <a:lnTo>
                    <a:pt x="2947" y="1748"/>
                  </a:lnTo>
                  <a:lnTo>
                    <a:pt x="2947" y="1748"/>
                  </a:lnTo>
                  <a:lnTo>
                    <a:pt x="2987" y="1732"/>
                  </a:lnTo>
                  <a:lnTo>
                    <a:pt x="3028" y="1713"/>
                  </a:lnTo>
                  <a:lnTo>
                    <a:pt x="3028" y="1713"/>
                  </a:lnTo>
                  <a:lnTo>
                    <a:pt x="3062" y="1689"/>
                  </a:lnTo>
                  <a:lnTo>
                    <a:pt x="3097" y="1663"/>
                  </a:lnTo>
                  <a:lnTo>
                    <a:pt x="3097" y="1663"/>
                  </a:lnTo>
                  <a:lnTo>
                    <a:pt x="3132" y="1633"/>
                  </a:lnTo>
                  <a:lnTo>
                    <a:pt x="3159" y="1601"/>
                  </a:lnTo>
                  <a:lnTo>
                    <a:pt x="3159" y="1601"/>
                  </a:lnTo>
                  <a:lnTo>
                    <a:pt x="3172" y="1582"/>
                  </a:lnTo>
                  <a:lnTo>
                    <a:pt x="3183" y="1563"/>
                  </a:lnTo>
                  <a:lnTo>
                    <a:pt x="3183" y="1563"/>
                  </a:lnTo>
                  <a:lnTo>
                    <a:pt x="3194" y="1545"/>
                  </a:lnTo>
                  <a:lnTo>
                    <a:pt x="3202" y="1523"/>
                  </a:lnTo>
                  <a:lnTo>
                    <a:pt x="3202" y="1523"/>
                  </a:lnTo>
                  <a:lnTo>
                    <a:pt x="3210" y="1501"/>
                  </a:lnTo>
                  <a:lnTo>
                    <a:pt x="3212" y="1477"/>
                  </a:lnTo>
                  <a:lnTo>
                    <a:pt x="3212" y="1477"/>
                  </a:lnTo>
                  <a:lnTo>
                    <a:pt x="3215" y="1456"/>
                  </a:lnTo>
                  <a:lnTo>
                    <a:pt x="3215" y="1435"/>
                  </a:lnTo>
                  <a:lnTo>
                    <a:pt x="3218" y="1392"/>
                  </a:lnTo>
                  <a:lnTo>
                    <a:pt x="3218" y="1370"/>
                  </a:lnTo>
                  <a:lnTo>
                    <a:pt x="3218" y="1365"/>
                  </a:lnTo>
                  <a:lnTo>
                    <a:pt x="3218" y="1359"/>
                  </a:lnTo>
                </a:path>
              </a:pathLst>
            </a:custGeom>
            <a:solidFill>
              <a:schemeClr val="tx1">
                <a:lumMod val="65000"/>
                <a:lumOff val="35000"/>
              </a:schemeClr>
            </a:solidFill>
            <a:ln>
              <a:noFill/>
            </a:ln>
            <a:effectLst/>
          </p:spPr>
          <p:txBody>
            <a:bodyPr wrap="none" anchor="ctr"/>
            <a:lstStyle/>
            <a:p>
              <a:endParaRPr lang="en-US" dirty="0"/>
            </a:p>
          </p:txBody>
        </p:sp>
        <p:sp>
          <p:nvSpPr>
            <p:cNvPr id="85" name="Freeform 34"/>
            <p:cNvSpPr>
              <a:spLocks noChangeArrowheads="1"/>
            </p:cNvSpPr>
            <p:nvPr/>
          </p:nvSpPr>
          <p:spPr bwMode="gray">
            <a:xfrm>
              <a:off x="1435399" y="5232660"/>
              <a:ext cx="516840" cy="354000"/>
            </a:xfrm>
            <a:custGeom>
              <a:avLst/>
              <a:gdLst>
                <a:gd name="T0" fmla="*/ 3143 w 3219"/>
                <a:gd name="T1" fmla="*/ 1185 h 2205"/>
                <a:gd name="T2" fmla="*/ 2773 w 3219"/>
                <a:gd name="T3" fmla="*/ 962 h 2205"/>
                <a:gd name="T4" fmla="*/ 2657 w 3219"/>
                <a:gd name="T5" fmla="*/ 799 h 2205"/>
                <a:gd name="T6" fmla="*/ 2539 w 3219"/>
                <a:gd name="T7" fmla="*/ 644 h 2205"/>
                <a:gd name="T8" fmla="*/ 2266 w 3219"/>
                <a:gd name="T9" fmla="*/ 450 h 2205"/>
                <a:gd name="T10" fmla="*/ 2016 w 3219"/>
                <a:gd name="T11" fmla="*/ 348 h 2205"/>
                <a:gd name="T12" fmla="*/ 1681 w 3219"/>
                <a:gd name="T13" fmla="*/ 311 h 2205"/>
                <a:gd name="T14" fmla="*/ 1427 w 3219"/>
                <a:gd name="T15" fmla="*/ 198 h 2205"/>
                <a:gd name="T16" fmla="*/ 1067 w 3219"/>
                <a:gd name="T17" fmla="*/ 35 h 2205"/>
                <a:gd name="T18" fmla="*/ 770 w 3219"/>
                <a:gd name="T19" fmla="*/ 0 h 2205"/>
                <a:gd name="T20" fmla="*/ 306 w 3219"/>
                <a:gd name="T21" fmla="*/ 177 h 2205"/>
                <a:gd name="T22" fmla="*/ 225 w 3219"/>
                <a:gd name="T23" fmla="*/ 456 h 2205"/>
                <a:gd name="T24" fmla="*/ 91 w 3219"/>
                <a:gd name="T25" fmla="*/ 574 h 2205"/>
                <a:gd name="T26" fmla="*/ 8 w 3219"/>
                <a:gd name="T27" fmla="*/ 713 h 2205"/>
                <a:gd name="T28" fmla="*/ 5 w 3219"/>
                <a:gd name="T29" fmla="*/ 858 h 2205"/>
                <a:gd name="T30" fmla="*/ 62 w 3219"/>
                <a:gd name="T31" fmla="*/ 992 h 2205"/>
                <a:gd name="T32" fmla="*/ 274 w 3219"/>
                <a:gd name="T33" fmla="*/ 1169 h 2205"/>
                <a:gd name="T34" fmla="*/ 303 w 3219"/>
                <a:gd name="T35" fmla="*/ 1322 h 2205"/>
                <a:gd name="T36" fmla="*/ 335 w 3219"/>
                <a:gd name="T37" fmla="*/ 1416 h 2205"/>
                <a:gd name="T38" fmla="*/ 499 w 3219"/>
                <a:gd name="T39" fmla="*/ 1585 h 2205"/>
                <a:gd name="T40" fmla="*/ 721 w 3219"/>
                <a:gd name="T41" fmla="*/ 1697 h 2205"/>
                <a:gd name="T42" fmla="*/ 1032 w 3219"/>
                <a:gd name="T43" fmla="*/ 1756 h 2205"/>
                <a:gd name="T44" fmla="*/ 1271 w 3219"/>
                <a:gd name="T45" fmla="*/ 1915 h 2205"/>
                <a:gd name="T46" fmla="*/ 1507 w 3219"/>
                <a:gd name="T47" fmla="*/ 2078 h 2205"/>
                <a:gd name="T48" fmla="*/ 1979 w 3219"/>
                <a:gd name="T49" fmla="*/ 2199 h 2205"/>
                <a:gd name="T50" fmla="*/ 2060 w 3219"/>
                <a:gd name="T51" fmla="*/ 2193 h 2205"/>
                <a:gd name="T52" fmla="*/ 1593 w 3219"/>
                <a:gd name="T53" fmla="*/ 2089 h 2205"/>
                <a:gd name="T54" fmla="*/ 1295 w 3219"/>
                <a:gd name="T55" fmla="*/ 1891 h 2205"/>
                <a:gd name="T56" fmla="*/ 1070 w 3219"/>
                <a:gd name="T57" fmla="*/ 1719 h 2205"/>
                <a:gd name="T58" fmla="*/ 802 w 3219"/>
                <a:gd name="T59" fmla="*/ 1673 h 2205"/>
                <a:gd name="T60" fmla="*/ 542 w 3219"/>
                <a:gd name="T61" fmla="*/ 1555 h 2205"/>
                <a:gd name="T62" fmla="*/ 389 w 3219"/>
                <a:gd name="T63" fmla="*/ 1402 h 2205"/>
                <a:gd name="T64" fmla="*/ 373 w 3219"/>
                <a:gd name="T65" fmla="*/ 1231 h 2205"/>
                <a:gd name="T66" fmla="*/ 279 w 3219"/>
                <a:gd name="T67" fmla="*/ 1105 h 2205"/>
                <a:gd name="T68" fmla="*/ 97 w 3219"/>
                <a:gd name="T69" fmla="*/ 936 h 2205"/>
                <a:gd name="T70" fmla="*/ 64 w 3219"/>
                <a:gd name="T71" fmla="*/ 834 h 2205"/>
                <a:gd name="T72" fmla="*/ 91 w 3219"/>
                <a:gd name="T73" fmla="*/ 668 h 2205"/>
                <a:gd name="T74" fmla="*/ 198 w 3219"/>
                <a:gd name="T75" fmla="*/ 576 h 2205"/>
                <a:gd name="T76" fmla="*/ 290 w 3219"/>
                <a:gd name="T77" fmla="*/ 461 h 2205"/>
                <a:gd name="T78" fmla="*/ 303 w 3219"/>
                <a:gd name="T79" fmla="*/ 289 h 2205"/>
                <a:gd name="T80" fmla="*/ 633 w 3219"/>
                <a:gd name="T81" fmla="*/ 80 h 2205"/>
                <a:gd name="T82" fmla="*/ 982 w 3219"/>
                <a:gd name="T83" fmla="*/ 83 h 2205"/>
                <a:gd name="T84" fmla="*/ 1311 w 3219"/>
                <a:gd name="T85" fmla="*/ 201 h 2205"/>
                <a:gd name="T86" fmla="*/ 1558 w 3219"/>
                <a:gd name="T87" fmla="*/ 386 h 2205"/>
                <a:gd name="T88" fmla="*/ 1939 w 3219"/>
                <a:gd name="T89" fmla="*/ 391 h 2205"/>
                <a:gd name="T90" fmla="*/ 2161 w 3219"/>
                <a:gd name="T91" fmla="*/ 461 h 2205"/>
                <a:gd name="T92" fmla="*/ 2440 w 3219"/>
                <a:gd name="T93" fmla="*/ 625 h 2205"/>
                <a:gd name="T94" fmla="*/ 2607 w 3219"/>
                <a:gd name="T95" fmla="*/ 812 h 2205"/>
                <a:gd name="T96" fmla="*/ 2660 w 3219"/>
                <a:gd name="T97" fmla="*/ 968 h 2205"/>
                <a:gd name="T98" fmla="*/ 2990 w 3219"/>
                <a:gd name="T99" fmla="*/ 1102 h 2205"/>
                <a:gd name="T100" fmla="*/ 3180 w 3219"/>
                <a:gd name="T101" fmla="*/ 1341 h 2205"/>
                <a:gd name="T102" fmla="*/ 3175 w 3219"/>
                <a:gd name="T103" fmla="*/ 1512 h 2205"/>
                <a:gd name="T104" fmla="*/ 2939 w 3219"/>
                <a:gd name="T105" fmla="*/ 1729 h 2205"/>
                <a:gd name="T106" fmla="*/ 2767 w 3219"/>
                <a:gd name="T107" fmla="*/ 1893 h 2205"/>
                <a:gd name="T108" fmla="*/ 2711 w 3219"/>
                <a:gd name="T109" fmla="*/ 2009 h 2205"/>
                <a:gd name="T110" fmla="*/ 2569 w 3219"/>
                <a:gd name="T111" fmla="*/ 2108 h 2205"/>
                <a:gd name="T112" fmla="*/ 2724 w 3219"/>
                <a:gd name="T113" fmla="*/ 2003 h 2205"/>
                <a:gd name="T114" fmla="*/ 2781 w 3219"/>
                <a:gd name="T115" fmla="*/ 1882 h 2205"/>
                <a:gd name="T116" fmla="*/ 3028 w 3219"/>
                <a:gd name="T117" fmla="*/ 1713 h 2205"/>
                <a:gd name="T118" fmla="*/ 3210 w 3219"/>
                <a:gd name="T119" fmla="*/ 1501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19" h="2205">
                  <a:moveTo>
                    <a:pt x="3218" y="1359"/>
                  </a:moveTo>
                  <a:lnTo>
                    <a:pt x="3218" y="1359"/>
                  </a:lnTo>
                  <a:lnTo>
                    <a:pt x="3215" y="1349"/>
                  </a:lnTo>
                  <a:lnTo>
                    <a:pt x="3215" y="1335"/>
                  </a:lnTo>
                  <a:lnTo>
                    <a:pt x="3215" y="1335"/>
                  </a:lnTo>
                  <a:lnTo>
                    <a:pt x="3212" y="1325"/>
                  </a:lnTo>
                  <a:lnTo>
                    <a:pt x="3212" y="1325"/>
                  </a:lnTo>
                  <a:lnTo>
                    <a:pt x="3207" y="1303"/>
                  </a:lnTo>
                  <a:lnTo>
                    <a:pt x="3207" y="1303"/>
                  </a:lnTo>
                  <a:lnTo>
                    <a:pt x="3199" y="1282"/>
                  </a:lnTo>
                  <a:lnTo>
                    <a:pt x="3191" y="1260"/>
                  </a:lnTo>
                  <a:lnTo>
                    <a:pt x="3191" y="1260"/>
                  </a:lnTo>
                  <a:lnTo>
                    <a:pt x="3170" y="1220"/>
                  </a:lnTo>
                  <a:lnTo>
                    <a:pt x="3143" y="1185"/>
                  </a:lnTo>
                  <a:lnTo>
                    <a:pt x="3143" y="1185"/>
                  </a:lnTo>
                  <a:lnTo>
                    <a:pt x="3113" y="1153"/>
                  </a:lnTo>
                  <a:lnTo>
                    <a:pt x="3081" y="1121"/>
                  </a:lnTo>
                  <a:lnTo>
                    <a:pt x="3046" y="1094"/>
                  </a:lnTo>
                  <a:lnTo>
                    <a:pt x="3011" y="1070"/>
                  </a:lnTo>
                  <a:lnTo>
                    <a:pt x="3011" y="1070"/>
                  </a:lnTo>
                  <a:lnTo>
                    <a:pt x="2974" y="1046"/>
                  </a:lnTo>
                  <a:lnTo>
                    <a:pt x="2936" y="1024"/>
                  </a:lnTo>
                  <a:lnTo>
                    <a:pt x="2936" y="1024"/>
                  </a:lnTo>
                  <a:lnTo>
                    <a:pt x="2896" y="1005"/>
                  </a:lnTo>
                  <a:lnTo>
                    <a:pt x="2856" y="990"/>
                  </a:lnTo>
                  <a:lnTo>
                    <a:pt x="2856" y="990"/>
                  </a:lnTo>
                  <a:lnTo>
                    <a:pt x="2816" y="976"/>
                  </a:lnTo>
                  <a:lnTo>
                    <a:pt x="2773" y="962"/>
                  </a:lnTo>
                  <a:lnTo>
                    <a:pt x="2773" y="962"/>
                  </a:lnTo>
                  <a:lnTo>
                    <a:pt x="2706" y="946"/>
                  </a:lnTo>
                  <a:lnTo>
                    <a:pt x="2703" y="941"/>
                  </a:lnTo>
                  <a:lnTo>
                    <a:pt x="2700" y="928"/>
                  </a:lnTo>
                  <a:lnTo>
                    <a:pt x="2700" y="917"/>
                  </a:lnTo>
                  <a:lnTo>
                    <a:pt x="2700" y="917"/>
                  </a:lnTo>
                  <a:lnTo>
                    <a:pt x="2695" y="896"/>
                  </a:lnTo>
                  <a:lnTo>
                    <a:pt x="2687" y="874"/>
                  </a:lnTo>
                  <a:lnTo>
                    <a:pt x="2687" y="874"/>
                  </a:lnTo>
                  <a:lnTo>
                    <a:pt x="2684" y="863"/>
                  </a:lnTo>
                  <a:lnTo>
                    <a:pt x="2679" y="850"/>
                  </a:lnTo>
                  <a:lnTo>
                    <a:pt x="2671" y="828"/>
                  </a:lnTo>
                  <a:lnTo>
                    <a:pt x="2660" y="810"/>
                  </a:lnTo>
                  <a:lnTo>
                    <a:pt x="2657" y="799"/>
                  </a:lnTo>
                  <a:lnTo>
                    <a:pt x="2657" y="799"/>
                  </a:lnTo>
                  <a:lnTo>
                    <a:pt x="2649" y="788"/>
                  </a:lnTo>
                  <a:lnTo>
                    <a:pt x="2639" y="769"/>
                  </a:lnTo>
                  <a:lnTo>
                    <a:pt x="2639" y="769"/>
                  </a:lnTo>
                  <a:lnTo>
                    <a:pt x="2628" y="748"/>
                  </a:lnTo>
                  <a:lnTo>
                    <a:pt x="2628" y="748"/>
                  </a:lnTo>
                  <a:lnTo>
                    <a:pt x="2614" y="729"/>
                  </a:lnTo>
                  <a:lnTo>
                    <a:pt x="2601" y="710"/>
                  </a:lnTo>
                  <a:lnTo>
                    <a:pt x="2601" y="710"/>
                  </a:lnTo>
                  <a:lnTo>
                    <a:pt x="2572" y="675"/>
                  </a:lnTo>
                  <a:lnTo>
                    <a:pt x="2572" y="675"/>
                  </a:lnTo>
                  <a:lnTo>
                    <a:pt x="2555" y="660"/>
                  </a:lnTo>
                  <a:lnTo>
                    <a:pt x="2539" y="644"/>
                  </a:lnTo>
                  <a:lnTo>
                    <a:pt x="2539" y="644"/>
                  </a:lnTo>
                  <a:lnTo>
                    <a:pt x="2507" y="614"/>
                  </a:lnTo>
                  <a:lnTo>
                    <a:pt x="2507" y="614"/>
                  </a:lnTo>
                  <a:lnTo>
                    <a:pt x="2472" y="585"/>
                  </a:lnTo>
                  <a:lnTo>
                    <a:pt x="2472" y="585"/>
                  </a:lnTo>
                  <a:lnTo>
                    <a:pt x="2456" y="568"/>
                  </a:lnTo>
                  <a:lnTo>
                    <a:pt x="2438" y="558"/>
                  </a:lnTo>
                  <a:lnTo>
                    <a:pt x="2438" y="558"/>
                  </a:lnTo>
                  <a:lnTo>
                    <a:pt x="2400" y="531"/>
                  </a:lnTo>
                  <a:lnTo>
                    <a:pt x="2400" y="531"/>
                  </a:lnTo>
                  <a:lnTo>
                    <a:pt x="2362" y="507"/>
                  </a:lnTo>
                  <a:lnTo>
                    <a:pt x="2325" y="482"/>
                  </a:lnTo>
                  <a:lnTo>
                    <a:pt x="2325" y="482"/>
                  </a:lnTo>
                  <a:lnTo>
                    <a:pt x="2285" y="461"/>
                  </a:lnTo>
                  <a:lnTo>
                    <a:pt x="2266" y="450"/>
                  </a:lnTo>
                  <a:lnTo>
                    <a:pt x="2255" y="445"/>
                  </a:lnTo>
                  <a:lnTo>
                    <a:pt x="2247" y="440"/>
                  </a:lnTo>
                  <a:lnTo>
                    <a:pt x="2207" y="421"/>
                  </a:lnTo>
                  <a:lnTo>
                    <a:pt x="2207" y="421"/>
                  </a:lnTo>
                  <a:lnTo>
                    <a:pt x="2185" y="410"/>
                  </a:lnTo>
                  <a:lnTo>
                    <a:pt x="2167" y="402"/>
                  </a:lnTo>
                  <a:lnTo>
                    <a:pt x="2145" y="391"/>
                  </a:lnTo>
                  <a:lnTo>
                    <a:pt x="2145" y="391"/>
                  </a:lnTo>
                  <a:lnTo>
                    <a:pt x="2124" y="383"/>
                  </a:lnTo>
                  <a:lnTo>
                    <a:pt x="2124" y="383"/>
                  </a:lnTo>
                  <a:lnTo>
                    <a:pt x="2081" y="370"/>
                  </a:lnTo>
                  <a:lnTo>
                    <a:pt x="2038" y="357"/>
                  </a:lnTo>
                  <a:lnTo>
                    <a:pt x="2038" y="357"/>
                  </a:lnTo>
                  <a:lnTo>
                    <a:pt x="2016" y="348"/>
                  </a:lnTo>
                  <a:lnTo>
                    <a:pt x="1995" y="343"/>
                  </a:lnTo>
                  <a:lnTo>
                    <a:pt x="1995" y="343"/>
                  </a:lnTo>
                  <a:lnTo>
                    <a:pt x="1974" y="338"/>
                  </a:lnTo>
                  <a:lnTo>
                    <a:pt x="1952" y="332"/>
                  </a:lnTo>
                  <a:lnTo>
                    <a:pt x="1952" y="332"/>
                  </a:lnTo>
                  <a:lnTo>
                    <a:pt x="1907" y="324"/>
                  </a:lnTo>
                  <a:lnTo>
                    <a:pt x="1907" y="324"/>
                  </a:lnTo>
                  <a:lnTo>
                    <a:pt x="1861" y="319"/>
                  </a:lnTo>
                  <a:lnTo>
                    <a:pt x="1818" y="314"/>
                  </a:lnTo>
                  <a:lnTo>
                    <a:pt x="1818" y="314"/>
                  </a:lnTo>
                  <a:lnTo>
                    <a:pt x="1773" y="311"/>
                  </a:lnTo>
                  <a:lnTo>
                    <a:pt x="1727" y="311"/>
                  </a:lnTo>
                  <a:lnTo>
                    <a:pt x="1727" y="311"/>
                  </a:lnTo>
                  <a:lnTo>
                    <a:pt x="1681" y="311"/>
                  </a:lnTo>
                  <a:lnTo>
                    <a:pt x="1681" y="311"/>
                  </a:lnTo>
                  <a:lnTo>
                    <a:pt x="1639" y="314"/>
                  </a:lnTo>
                  <a:lnTo>
                    <a:pt x="1639" y="314"/>
                  </a:lnTo>
                  <a:lnTo>
                    <a:pt x="1566" y="322"/>
                  </a:lnTo>
                  <a:lnTo>
                    <a:pt x="1561" y="316"/>
                  </a:lnTo>
                  <a:lnTo>
                    <a:pt x="1553" y="305"/>
                  </a:lnTo>
                  <a:lnTo>
                    <a:pt x="1542" y="298"/>
                  </a:lnTo>
                  <a:lnTo>
                    <a:pt x="1526" y="279"/>
                  </a:lnTo>
                  <a:lnTo>
                    <a:pt x="1526" y="279"/>
                  </a:lnTo>
                  <a:lnTo>
                    <a:pt x="1507" y="263"/>
                  </a:lnTo>
                  <a:lnTo>
                    <a:pt x="1507" y="263"/>
                  </a:lnTo>
                  <a:lnTo>
                    <a:pt x="1467" y="230"/>
                  </a:lnTo>
                  <a:lnTo>
                    <a:pt x="1427" y="198"/>
                  </a:lnTo>
                  <a:lnTo>
                    <a:pt x="1427" y="198"/>
                  </a:lnTo>
                  <a:lnTo>
                    <a:pt x="1387" y="171"/>
                  </a:lnTo>
                  <a:lnTo>
                    <a:pt x="1387" y="171"/>
                  </a:lnTo>
                  <a:lnTo>
                    <a:pt x="1344" y="147"/>
                  </a:lnTo>
                  <a:lnTo>
                    <a:pt x="1344" y="147"/>
                  </a:lnTo>
                  <a:lnTo>
                    <a:pt x="1298" y="123"/>
                  </a:lnTo>
                  <a:lnTo>
                    <a:pt x="1298" y="123"/>
                  </a:lnTo>
                  <a:lnTo>
                    <a:pt x="1255" y="102"/>
                  </a:lnTo>
                  <a:lnTo>
                    <a:pt x="1255" y="102"/>
                  </a:lnTo>
                  <a:lnTo>
                    <a:pt x="1210" y="83"/>
                  </a:lnTo>
                  <a:lnTo>
                    <a:pt x="1210" y="83"/>
                  </a:lnTo>
                  <a:lnTo>
                    <a:pt x="1161" y="64"/>
                  </a:lnTo>
                  <a:lnTo>
                    <a:pt x="1161" y="64"/>
                  </a:lnTo>
                  <a:lnTo>
                    <a:pt x="1116" y="48"/>
                  </a:lnTo>
                  <a:lnTo>
                    <a:pt x="1067" y="35"/>
                  </a:lnTo>
                  <a:lnTo>
                    <a:pt x="1067" y="35"/>
                  </a:lnTo>
                  <a:lnTo>
                    <a:pt x="1019" y="24"/>
                  </a:lnTo>
                  <a:lnTo>
                    <a:pt x="995" y="19"/>
                  </a:lnTo>
                  <a:lnTo>
                    <a:pt x="968" y="16"/>
                  </a:lnTo>
                  <a:lnTo>
                    <a:pt x="968" y="16"/>
                  </a:lnTo>
                  <a:lnTo>
                    <a:pt x="920" y="8"/>
                  </a:lnTo>
                  <a:lnTo>
                    <a:pt x="920" y="8"/>
                  </a:lnTo>
                  <a:lnTo>
                    <a:pt x="869" y="2"/>
                  </a:lnTo>
                  <a:lnTo>
                    <a:pt x="869" y="2"/>
                  </a:lnTo>
                  <a:lnTo>
                    <a:pt x="845" y="0"/>
                  </a:lnTo>
                  <a:lnTo>
                    <a:pt x="821" y="0"/>
                  </a:lnTo>
                  <a:lnTo>
                    <a:pt x="794" y="0"/>
                  </a:lnTo>
                  <a:lnTo>
                    <a:pt x="770" y="0"/>
                  </a:lnTo>
                  <a:lnTo>
                    <a:pt x="770" y="0"/>
                  </a:lnTo>
                  <a:lnTo>
                    <a:pt x="719" y="2"/>
                  </a:lnTo>
                  <a:lnTo>
                    <a:pt x="671" y="8"/>
                  </a:lnTo>
                  <a:lnTo>
                    <a:pt x="671" y="8"/>
                  </a:lnTo>
                  <a:lnTo>
                    <a:pt x="619" y="16"/>
                  </a:lnTo>
                  <a:lnTo>
                    <a:pt x="571" y="29"/>
                  </a:lnTo>
                  <a:lnTo>
                    <a:pt x="523" y="43"/>
                  </a:lnTo>
                  <a:lnTo>
                    <a:pt x="475" y="61"/>
                  </a:lnTo>
                  <a:lnTo>
                    <a:pt x="475" y="61"/>
                  </a:lnTo>
                  <a:lnTo>
                    <a:pt x="429" y="83"/>
                  </a:lnTo>
                  <a:lnTo>
                    <a:pt x="386" y="110"/>
                  </a:lnTo>
                  <a:lnTo>
                    <a:pt x="386" y="110"/>
                  </a:lnTo>
                  <a:lnTo>
                    <a:pt x="343" y="139"/>
                  </a:lnTo>
                  <a:lnTo>
                    <a:pt x="325" y="158"/>
                  </a:lnTo>
                  <a:lnTo>
                    <a:pt x="306" y="177"/>
                  </a:lnTo>
                  <a:lnTo>
                    <a:pt x="306" y="177"/>
                  </a:lnTo>
                  <a:lnTo>
                    <a:pt x="287" y="195"/>
                  </a:lnTo>
                  <a:lnTo>
                    <a:pt x="271" y="217"/>
                  </a:lnTo>
                  <a:lnTo>
                    <a:pt x="257" y="241"/>
                  </a:lnTo>
                  <a:lnTo>
                    <a:pt x="244" y="265"/>
                  </a:lnTo>
                  <a:lnTo>
                    <a:pt x="244" y="265"/>
                  </a:lnTo>
                  <a:lnTo>
                    <a:pt x="236" y="292"/>
                  </a:lnTo>
                  <a:lnTo>
                    <a:pt x="231" y="316"/>
                  </a:lnTo>
                  <a:lnTo>
                    <a:pt x="225" y="343"/>
                  </a:lnTo>
                  <a:lnTo>
                    <a:pt x="225" y="373"/>
                  </a:lnTo>
                  <a:lnTo>
                    <a:pt x="225" y="373"/>
                  </a:lnTo>
                  <a:lnTo>
                    <a:pt x="225" y="445"/>
                  </a:lnTo>
                  <a:lnTo>
                    <a:pt x="225" y="456"/>
                  </a:lnTo>
                  <a:lnTo>
                    <a:pt x="225" y="456"/>
                  </a:lnTo>
                  <a:lnTo>
                    <a:pt x="225" y="466"/>
                  </a:lnTo>
                  <a:lnTo>
                    <a:pt x="225" y="466"/>
                  </a:lnTo>
                  <a:lnTo>
                    <a:pt x="228" y="488"/>
                  </a:lnTo>
                  <a:lnTo>
                    <a:pt x="228" y="488"/>
                  </a:lnTo>
                  <a:lnTo>
                    <a:pt x="231" y="496"/>
                  </a:lnTo>
                  <a:lnTo>
                    <a:pt x="231" y="496"/>
                  </a:lnTo>
                  <a:lnTo>
                    <a:pt x="201" y="507"/>
                  </a:lnTo>
                  <a:lnTo>
                    <a:pt x="201" y="507"/>
                  </a:lnTo>
                  <a:lnTo>
                    <a:pt x="172" y="520"/>
                  </a:lnTo>
                  <a:lnTo>
                    <a:pt x="145" y="533"/>
                  </a:lnTo>
                  <a:lnTo>
                    <a:pt x="145" y="533"/>
                  </a:lnTo>
                  <a:lnTo>
                    <a:pt x="115" y="552"/>
                  </a:lnTo>
                  <a:lnTo>
                    <a:pt x="105" y="563"/>
                  </a:lnTo>
                  <a:lnTo>
                    <a:pt x="91" y="574"/>
                  </a:lnTo>
                  <a:lnTo>
                    <a:pt x="91" y="574"/>
                  </a:lnTo>
                  <a:lnTo>
                    <a:pt x="78" y="585"/>
                  </a:lnTo>
                  <a:lnTo>
                    <a:pt x="67" y="595"/>
                  </a:lnTo>
                  <a:lnTo>
                    <a:pt x="62" y="603"/>
                  </a:lnTo>
                  <a:lnTo>
                    <a:pt x="62" y="603"/>
                  </a:lnTo>
                  <a:lnTo>
                    <a:pt x="56" y="609"/>
                  </a:lnTo>
                  <a:lnTo>
                    <a:pt x="46" y="622"/>
                  </a:lnTo>
                  <a:lnTo>
                    <a:pt x="46" y="622"/>
                  </a:lnTo>
                  <a:lnTo>
                    <a:pt x="38" y="635"/>
                  </a:lnTo>
                  <a:lnTo>
                    <a:pt x="30" y="651"/>
                  </a:lnTo>
                  <a:lnTo>
                    <a:pt x="30" y="651"/>
                  </a:lnTo>
                  <a:lnTo>
                    <a:pt x="16" y="681"/>
                  </a:lnTo>
                  <a:lnTo>
                    <a:pt x="16" y="681"/>
                  </a:lnTo>
                  <a:lnTo>
                    <a:pt x="8" y="713"/>
                  </a:lnTo>
                  <a:lnTo>
                    <a:pt x="8" y="713"/>
                  </a:lnTo>
                  <a:lnTo>
                    <a:pt x="3" y="745"/>
                  </a:lnTo>
                  <a:lnTo>
                    <a:pt x="0" y="778"/>
                  </a:lnTo>
                  <a:lnTo>
                    <a:pt x="0" y="778"/>
                  </a:lnTo>
                  <a:lnTo>
                    <a:pt x="0" y="810"/>
                  </a:lnTo>
                  <a:lnTo>
                    <a:pt x="0" y="810"/>
                  </a:lnTo>
                  <a:lnTo>
                    <a:pt x="0" y="818"/>
                  </a:lnTo>
                  <a:lnTo>
                    <a:pt x="3" y="826"/>
                  </a:lnTo>
                  <a:lnTo>
                    <a:pt x="3" y="842"/>
                  </a:lnTo>
                  <a:lnTo>
                    <a:pt x="5" y="850"/>
                  </a:lnTo>
                  <a:lnTo>
                    <a:pt x="5" y="855"/>
                  </a:lnTo>
                  <a:lnTo>
                    <a:pt x="5" y="855"/>
                  </a:lnTo>
                  <a:lnTo>
                    <a:pt x="5" y="858"/>
                  </a:lnTo>
                  <a:lnTo>
                    <a:pt x="5" y="858"/>
                  </a:lnTo>
                  <a:lnTo>
                    <a:pt x="5" y="858"/>
                  </a:lnTo>
                  <a:lnTo>
                    <a:pt x="8" y="874"/>
                  </a:lnTo>
                  <a:lnTo>
                    <a:pt x="11" y="882"/>
                  </a:lnTo>
                  <a:lnTo>
                    <a:pt x="14" y="890"/>
                  </a:lnTo>
                  <a:lnTo>
                    <a:pt x="19" y="906"/>
                  </a:lnTo>
                  <a:lnTo>
                    <a:pt x="19" y="906"/>
                  </a:lnTo>
                  <a:lnTo>
                    <a:pt x="24" y="920"/>
                  </a:lnTo>
                  <a:lnTo>
                    <a:pt x="24" y="920"/>
                  </a:lnTo>
                  <a:lnTo>
                    <a:pt x="30" y="936"/>
                  </a:lnTo>
                  <a:lnTo>
                    <a:pt x="30" y="936"/>
                  </a:lnTo>
                  <a:lnTo>
                    <a:pt x="46" y="965"/>
                  </a:lnTo>
                  <a:lnTo>
                    <a:pt x="54" y="979"/>
                  </a:lnTo>
                  <a:lnTo>
                    <a:pt x="62" y="992"/>
                  </a:lnTo>
                  <a:lnTo>
                    <a:pt x="62" y="992"/>
                  </a:lnTo>
                  <a:lnTo>
                    <a:pt x="80" y="1016"/>
                  </a:lnTo>
                  <a:lnTo>
                    <a:pt x="80" y="1016"/>
                  </a:lnTo>
                  <a:lnTo>
                    <a:pt x="102" y="1040"/>
                  </a:lnTo>
                  <a:lnTo>
                    <a:pt x="102" y="1040"/>
                  </a:lnTo>
                  <a:lnTo>
                    <a:pt x="126" y="1062"/>
                  </a:lnTo>
                  <a:lnTo>
                    <a:pt x="148" y="1083"/>
                  </a:lnTo>
                  <a:lnTo>
                    <a:pt x="148" y="1083"/>
                  </a:lnTo>
                  <a:lnTo>
                    <a:pt x="172" y="1102"/>
                  </a:lnTo>
                  <a:lnTo>
                    <a:pt x="172" y="1102"/>
                  </a:lnTo>
                  <a:lnTo>
                    <a:pt x="196" y="1121"/>
                  </a:lnTo>
                  <a:lnTo>
                    <a:pt x="196" y="1121"/>
                  </a:lnTo>
                  <a:lnTo>
                    <a:pt x="247" y="1153"/>
                  </a:lnTo>
                  <a:lnTo>
                    <a:pt x="274" y="1169"/>
                  </a:lnTo>
                  <a:lnTo>
                    <a:pt x="274" y="1169"/>
                  </a:lnTo>
                  <a:lnTo>
                    <a:pt x="300" y="1185"/>
                  </a:lnTo>
                  <a:lnTo>
                    <a:pt x="300" y="1185"/>
                  </a:lnTo>
                  <a:lnTo>
                    <a:pt x="327" y="1199"/>
                  </a:lnTo>
                  <a:lnTo>
                    <a:pt x="327" y="1199"/>
                  </a:lnTo>
                  <a:lnTo>
                    <a:pt x="325" y="1207"/>
                  </a:lnTo>
                  <a:lnTo>
                    <a:pt x="325" y="1207"/>
                  </a:lnTo>
                  <a:lnTo>
                    <a:pt x="316" y="1225"/>
                  </a:lnTo>
                  <a:lnTo>
                    <a:pt x="311" y="1244"/>
                  </a:lnTo>
                  <a:lnTo>
                    <a:pt x="311" y="1244"/>
                  </a:lnTo>
                  <a:lnTo>
                    <a:pt x="306" y="1263"/>
                  </a:lnTo>
                  <a:lnTo>
                    <a:pt x="303" y="1282"/>
                  </a:lnTo>
                  <a:lnTo>
                    <a:pt x="303" y="1303"/>
                  </a:lnTo>
                  <a:lnTo>
                    <a:pt x="303" y="1322"/>
                  </a:lnTo>
                  <a:lnTo>
                    <a:pt x="303" y="1322"/>
                  </a:lnTo>
                  <a:lnTo>
                    <a:pt x="306" y="1341"/>
                  </a:lnTo>
                  <a:lnTo>
                    <a:pt x="306" y="1341"/>
                  </a:lnTo>
                  <a:lnTo>
                    <a:pt x="311" y="1362"/>
                  </a:lnTo>
                  <a:lnTo>
                    <a:pt x="316" y="1381"/>
                  </a:lnTo>
                  <a:lnTo>
                    <a:pt x="316" y="1381"/>
                  </a:lnTo>
                  <a:lnTo>
                    <a:pt x="325" y="1397"/>
                  </a:lnTo>
                  <a:lnTo>
                    <a:pt x="330" y="1408"/>
                  </a:lnTo>
                  <a:lnTo>
                    <a:pt x="330" y="1408"/>
                  </a:lnTo>
                  <a:lnTo>
                    <a:pt x="330" y="1408"/>
                  </a:lnTo>
                  <a:lnTo>
                    <a:pt x="330" y="1408"/>
                  </a:lnTo>
                  <a:lnTo>
                    <a:pt x="330" y="1411"/>
                  </a:lnTo>
                  <a:lnTo>
                    <a:pt x="333" y="1411"/>
                  </a:lnTo>
                  <a:lnTo>
                    <a:pt x="335" y="1416"/>
                  </a:lnTo>
                  <a:lnTo>
                    <a:pt x="335" y="1416"/>
                  </a:lnTo>
                  <a:lnTo>
                    <a:pt x="343" y="1429"/>
                  </a:lnTo>
                  <a:lnTo>
                    <a:pt x="343" y="1429"/>
                  </a:lnTo>
                  <a:lnTo>
                    <a:pt x="365" y="1461"/>
                  </a:lnTo>
                  <a:lnTo>
                    <a:pt x="378" y="1475"/>
                  </a:lnTo>
                  <a:lnTo>
                    <a:pt x="378" y="1475"/>
                  </a:lnTo>
                  <a:lnTo>
                    <a:pt x="389" y="1488"/>
                  </a:lnTo>
                  <a:lnTo>
                    <a:pt x="389" y="1488"/>
                  </a:lnTo>
                  <a:lnTo>
                    <a:pt x="416" y="1515"/>
                  </a:lnTo>
                  <a:lnTo>
                    <a:pt x="426" y="1529"/>
                  </a:lnTo>
                  <a:lnTo>
                    <a:pt x="426" y="1529"/>
                  </a:lnTo>
                  <a:lnTo>
                    <a:pt x="440" y="1539"/>
                  </a:lnTo>
                  <a:lnTo>
                    <a:pt x="469" y="1563"/>
                  </a:lnTo>
                  <a:lnTo>
                    <a:pt x="469" y="1563"/>
                  </a:lnTo>
                  <a:lnTo>
                    <a:pt x="499" y="1585"/>
                  </a:lnTo>
                  <a:lnTo>
                    <a:pt x="499" y="1585"/>
                  </a:lnTo>
                  <a:lnTo>
                    <a:pt x="512" y="1595"/>
                  </a:lnTo>
                  <a:lnTo>
                    <a:pt x="528" y="1604"/>
                  </a:lnTo>
                  <a:lnTo>
                    <a:pt x="528" y="1604"/>
                  </a:lnTo>
                  <a:lnTo>
                    <a:pt x="558" y="1622"/>
                  </a:lnTo>
                  <a:lnTo>
                    <a:pt x="590" y="1641"/>
                  </a:lnTo>
                  <a:lnTo>
                    <a:pt x="606" y="1649"/>
                  </a:lnTo>
                  <a:lnTo>
                    <a:pt x="606" y="1649"/>
                  </a:lnTo>
                  <a:lnTo>
                    <a:pt x="622" y="1657"/>
                  </a:lnTo>
                  <a:lnTo>
                    <a:pt x="654" y="1670"/>
                  </a:lnTo>
                  <a:lnTo>
                    <a:pt x="654" y="1670"/>
                  </a:lnTo>
                  <a:lnTo>
                    <a:pt x="687" y="1684"/>
                  </a:lnTo>
                  <a:lnTo>
                    <a:pt x="721" y="1697"/>
                  </a:lnTo>
                  <a:lnTo>
                    <a:pt x="721" y="1697"/>
                  </a:lnTo>
                  <a:lnTo>
                    <a:pt x="789" y="1719"/>
                  </a:lnTo>
                  <a:lnTo>
                    <a:pt x="789" y="1719"/>
                  </a:lnTo>
                  <a:lnTo>
                    <a:pt x="807" y="1722"/>
                  </a:lnTo>
                  <a:lnTo>
                    <a:pt x="823" y="1727"/>
                  </a:lnTo>
                  <a:lnTo>
                    <a:pt x="858" y="1732"/>
                  </a:lnTo>
                  <a:lnTo>
                    <a:pt x="858" y="1732"/>
                  </a:lnTo>
                  <a:lnTo>
                    <a:pt x="893" y="1740"/>
                  </a:lnTo>
                  <a:lnTo>
                    <a:pt x="928" y="1746"/>
                  </a:lnTo>
                  <a:lnTo>
                    <a:pt x="947" y="1748"/>
                  </a:lnTo>
                  <a:lnTo>
                    <a:pt x="955" y="1748"/>
                  </a:lnTo>
                  <a:lnTo>
                    <a:pt x="963" y="1751"/>
                  </a:lnTo>
                  <a:lnTo>
                    <a:pt x="998" y="1754"/>
                  </a:lnTo>
                  <a:lnTo>
                    <a:pt x="998" y="1754"/>
                  </a:lnTo>
                  <a:lnTo>
                    <a:pt x="1032" y="1756"/>
                  </a:lnTo>
                  <a:lnTo>
                    <a:pt x="1070" y="1759"/>
                  </a:lnTo>
                  <a:lnTo>
                    <a:pt x="1121" y="1759"/>
                  </a:lnTo>
                  <a:lnTo>
                    <a:pt x="1121" y="1762"/>
                  </a:lnTo>
                  <a:lnTo>
                    <a:pt x="1140" y="1762"/>
                  </a:lnTo>
                  <a:lnTo>
                    <a:pt x="1148" y="1762"/>
                  </a:lnTo>
                  <a:lnTo>
                    <a:pt x="1164" y="1788"/>
                  </a:lnTo>
                  <a:lnTo>
                    <a:pt x="1164" y="1788"/>
                  </a:lnTo>
                  <a:lnTo>
                    <a:pt x="1191" y="1821"/>
                  </a:lnTo>
                  <a:lnTo>
                    <a:pt x="1191" y="1821"/>
                  </a:lnTo>
                  <a:lnTo>
                    <a:pt x="1215" y="1853"/>
                  </a:lnTo>
                  <a:lnTo>
                    <a:pt x="1215" y="1853"/>
                  </a:lnTo>
                  <a:lnTo>
                    <a:pt x="1242" y="1885"/>
                  </a:lnTo>
                  <a:lnTo>
                    <a:pt x="1242" y="1885"/>
                  </a:lnTo>
                  <a:lnTo>
                    <a:pt x="1271" y="1915"/>
                  </a:lnTo>
                  <a:lnTo>
                    <a:pt x="1271" y="1915"/>
                  </a:lnTo>
                  <a:lnTo>
                    <a:pt x="1303" y="1941"/>
                  </a:lnTo>
                  <a:lnTo>
                    <a:pt x="1303" y="1941"/>
                  </a:lnTo>
                  <a:lnTo>
                    <a:pt x="1333" y="1968"/>
                  </a:lnTo>
                  <a:lnTo>
                    <a:pt x="1333" y="1968"/>
                  </a:lnTo>
                  <a:lnTo>
                    <a:pt x="1368" y="1992"/>
                  </a:lnTo>
                  <a:lnTo>
                    <a:pt x="1368" y="1992"/>
                  </a:lnTo>
                  <a:lnTo>
                    <a:pt x="1400" y="2016"/>
                  </a:lnTo>
                  <a:lnTo>
                    <a:pt x="1400" y="2016"/>
                  </a:lnTo>
                  <a:lnTo>
                    <a:pt x="1435" y="2038"/>
                  </a:lnTo>
                  <a:lnTo>
                    <a:pt x="1472" y="2059"/>
                  </a:lnTo>
                  <a:lnTo>
                    <a:pt x="1472" y="2059"/>
                  </a:lnTo>
                  <a:lnTo>
                    <a:pt x="1507" y="2078"/>
                  </a:lnTo>
                  <a:lnTo>
                    <a:pt x="1507" y="2078"/>
                  </a:lnTo>
                  <a:lnTo>
                    <a:pt x="1582" y="2110"/>
                  </a:lnTo>
                  <a:lnTo>
                    <a:pt x="1582" y="2110"/>
                  </a:lnTo>
                  <a:lnTo>
                    <a:pt x="1620" y="2124"/>
                  </a:lnTo>
                  <a:lnTo>
                    <a:pt x="1639" y="2132"/>
                  </a:lnTo>
                  <a:lnTo>
                    <a:pt x="1660" y="2137"/>
                  </a:lnTo>
                  <a:lnTo>
                    <a:pt x="1660" y="2137"/>
                  </a:lnTo>
                  <a:lnTo>
                    <a:pt x="1738" y="2161"/>
                  </a:lnTo>
                  <a:lnTo>
                    <a:pt x="1738" y="2161"/>
                  </a:lnTo>
                  <a:lnTo>
                    <a:pt x="1818" y="2177"/>
                  </a:lnTo>
                  <a:lnTo>
                    <a:pt x="1818" y="2177"/>
                  </a:lnTo>
                  <a:lnTo>
                    <a:pt x="1898" y="2191"/>
                  </a:lnTo>
                  <a:lnTo>
                    <a:pt x="1898" y="2191"/>
                  </a:lnTo>
                  <a:lnTo>
                    <a:pt x="1979" y="2199"/>
                  </a:lnTo>
                  <a:lnTo>
                    <a:pt x="1979" y="2199"/>
                  </a:lnTo>
                  <a:lnTo>
                    <a:pt x="2060" y="2204"/>
                  </a:lnTo>
                  <a:lnTo>
                    <a:pt x="2060" y="2204"/>
                  </a:lnTo>
                  <a:lnTo>
                    <a:pt x="2100" y="2202"/>
                  </a:lnTo>
                  <a:lnTo>
                    <a:pt x="2140" y="2202"/>
                  </a:lnTo>
                  <a:lnTo>
                    <a:pt x="2140" y="2202"/>
                  </a:lnTo>
                  <a:lnTo>
                    <a:pt x="2220" y="2193"/>
                  </a:lnTo>
                  <a:lnTo>
                    <a:pt x="2301" y="2180"/>
                  </a:lnTo>
                  <a:lnTo>
                    <a:pt x="2301" y="2180"/>
                  </a:lnTo>
                  <a:lnTo>
                    <a:pt x="2220" y="2191"/>
                  </a:lnTo>
                  <a:lnTo>
                    <a:pt x="2140" y="2193"/>
                  </a:lnTo>
                  <a:lnTo>
                    <a:pt x="2140" y="2193"/>
                  </a:lnTo>
                  <a:lnTo>
                    <a:pt x="2100" y="2196"/>
                  </a:lnTo>
                  <a:lnTo>
                    <a:pt x="2060" y="2193"/>
                  </a:lnTo>
                  <a:lnTo>
                    <a:pt x="2060" y="2193"/>
                  </a:lnTo>
                  <a:lnTo>
                    <a:pt x="1979" y="2188"/>
                  </a:lnTo>
                  <a:lnTo>
                    <a:pt x="1979" y="2188"/>
                  </a:lnTo>
                  <a:lnTo>
                    <a:pt x="1898" y="2177"/>
                  </a:lnTo>
                  <a:lnTo>
                    <a:pt x="1898" y="2177"/>
                  </a:lnTo>
                  <a:lnTo>
                    <a:pt x="1821" y="2161"/>
                  </a:lnTo>
                  <a:lnTo>
                    <a:pt x="1821" y="2161"/>
                  </a:lnTo>
                  <a:lnTo>
                    <a:pt x="1743" y="2143"/>
                  </a:lnTo>
                  <a:lnTo>
                    <a:pt x="1743" y="2143"/>
                  </a:lnTo>
                  <a:lnTo>
                    <a:pt x="1665" y="2116"/>
                  </a:lnTo>
                  <a:lnTo>
                    <a:pt x="1646" y="2110"/>
                  </a:lnTo>
                  <a:lnTo>
                    <a:pt x="1628" y="2102"/>
                  </a:lnTo>
                  <a:lnTo>
                    <a:pt x="1628" y="2102"/>
                  </a:lnTo>
                  <a:lnTo>
                    <a:pt x="1593" y="2089"/>
                  </a:lnTo>
                  <a:lnTo>
                    <a:pt x="1593" y="2089"/>
                  </a:lnTo>
                  <a:lnTo>
                    <a:pt x="1521" y="2054"/>
                  </a:lnTo>
                  <a:lnTo>
                    <a:pt x="1521" y="2054"/>
                  </a:lnTo>
                  <a:lnTo>
                    <a:pt x="1486" y="2035"/>
                  </a:lnTo>
                  <a:lnTo>
                    <a:pt x="1451" y="2014"/>
                  </a:lnTo>
                  <a:lnTo>
                    <a:pt x="1451" y="2014"/>
                  </a:lnTo>
                  <a:lnTo>
                    <a:pt x="1416" y="1992"/>
                  </a:lnTo>
                  <a:lnTo>
                    <a:pt x="1416" y="1992"/>
                  </a:lnTo>
                  <a:lnTo>
                    <a:pt x="1384" y="1968"/>
                  </a:lnTo>
                  <a:lnTo>
                    <a:pt x="1384" y="1968"/>
                  </a:lnTo>
                  <a:lnTo>
                    <a:pt x="1354" y="1944"/>
                  </a:lnTo>
                  <a:lnTo>
                    <a:pt x="1354" y="1944"/>
                  </a:lnTo>
                  <a:lnTo>
                    <a:pt x="1325" y="1917"/>
                  </a:lnTo>
                  <a:lnTo>
                    <a:pt x="1325" y="1917"/>
                  </a:lnTo>
                  <a:lnTo>
                    <a:pt x="1295" y="1891"/>
                  </a:lnTo>
                  <a:lnTo>
                    <a:pt x="1295" y="1891"/>
                  </a:lnTo>
                  <a:lnTo>
                    <a:pt x="1269" y="1861"/>
                  </a:lnTo>
                  <a:lnTo>
                    <a:pt x="1269" y="1861"/>
                  </a:lnTo>
                  <a:lnTo>
                    <a:pt x="1242" y="1831"/>
                  </a:lnTo>
                  <a:lnTo>
                    <a:pt x="1242" y="1831"/>
                  </a:lnTo>
                  <a:lnTo>
                    <a:pt x="1217" y="1799"/>
                  </a:lnTo>
                  <a:lnTo>
                    <a:pt x="1217" y="1799"/>
                  </a:lnTo>
                  <a:lnTo>
                    <a:pt x="1196" y="1767"/>
                  </a:lnTo>
                  <a:lnTo>
                    <a:pt x="1175" y="1735"/>
                  </a:lnTo>
                  <a:lnTo>
                    <a:pt x="1169" y="1724"/>
                  </a:lnTo>
                  <a:lnTo>
                    <a:pt x="1159" y="1724"/>
                  </a:lnTo>
                  <a:lnTo>
                    <a:pt x="1159" y="1724"/>
                  </a:lnTo>
                  <a:lnTo>
                    <a:pt x="1140" y="1722"/>
                  </a:lnTo>
                  <a:lnTo>
                    <a:pt x="1070" y="1719"/>
                  </a:lnTo>
                  <a:lnTo>
                    <a:pt x="1070" y="1719"/>
                  </a:lnTo>
                  <a:lnTo>
                    <a:pt x="1038" y="1716"/>
                  </a:lnTo>
                  <a:lnTo>
                    <a:pt x="1003" y="1713"/>
                  </a:lnTo>
                  <a:lnTo>
                    <a:pt x="968" y="1708"/>
                  </a:lnTo>
                  <a:lnTo>
                    <a:pt x="960" y="1708"/>
                  </a:lnTo>
                  <a:lnTo>
                    <a:pt x="952" y="1705"/>
                  </a:lnTo>
                  <a:lnTo>
                    <a:pt x="936" y="1703"/>
                  </a:lnTo>
                  <a:lnTo>
                    <a:pt x="901" y="1697"/>
                  </a:lnTo>
                  <a:lnTo>
                    <a:pt x="901" y="1697"/>
                  </a:lnTo>
                  <a:lnTo>
                    <a:pt x="866" y="1692"/>
                  </a:lnTo>
                  <a:lnTo>
                    <a:pt x="834" y="1681"/>
                  </a:lnTo>
                  <a:lnTo>
                    <a:pt x="818" y="1679"/>
                  </a:lnTo>
                  <a:lnTo>
                    <a:pt x="818" y="1679"/>
                  </a:lnTo>
                  <a:lnTo>
                    <a:pt x="802" y="1673"/>
                  </a:lnTo>
                  <a:lnTo>
                    <a:pt x="802" y="1673"/>
                  </a:lnTo>
                  <a:lnTo>
                    <a:pt x="737" y="1654"/>
                  </a:lnTo>
                  <a:lnTo>
                    <a:pt x="705" y="1641"/>
                  </a:lnTo>
                  <a:lnTo>
                    <a:pt x="705" y="1641"/>
                  </a:lnTo>
                  <a:lnTo>
                    <a:pt x="673" y="1628"/>
                  </a:lnTo>
                  <a:lnTo>
                    <a:pt x="644" y="1614"/>
                  </a:lnTo>
                  <a:lnTo>
                    <a:pt x="644" y="1614"/>
                  </a:lnTo>
                  <a:lnTo>
                    <a:pt x="628" y="1606"/>
                  </a:lnTo>
                  <a:lnTo>
                    <a:pt x="612" y="1598"/>
                  </a:lnTo>
                  <a:lnTo>
                    <a:pt x="582" y="1582"/>
                  </a:lnTo>
                  <a:lnTo>
                    <a:pt x="582" y="1582"/>
                  </a:lnTo>
                  <a:lnTo>
                    <a:pt x="555" y="1563"/>
                  </a:lnTo>
                  <a:lnTo>
                    <a:pt x="542" y="1555"/>
                  </a:lnTo>
                  <a:lnTo>
                    <a:pt x="542" y="1555"/>
                  </a:lnTo>
                  <a:lnTo>
                    <a:pt x="526" y="1545"/>
                  </a:lnTo>
                  <a:lnTo>
                    <a:pt x="499" y="1523"/>
                  </a:lnTo>
                  <a:lnTo>
                    <a:pt x="475" y="1501"/>
                  </a:lnTo>
                  <a:lnTo>
                    <a:pt x="475" y="1501"/>
                  </a:lnTo>
                  <a:lnTo>
                    <a:pt x="461" y="1491"/>
                  </a:lnTo>
                  <a:lnTo>
                    <a:pt x="450" y="1480"/>
                  </a:lnTo>
                  <a:lnTo>
                    <a:pt x="450" y="1480"/>
                  </a:lnTo>
                  <a:lnTo>
                    <a:pt x="429" y="1456"/>
                  </a:lnTo>
                  <a:lnTo>
                    <a:pt x="429" y="1456"/>
                  </a:lnTo>
                  <a:lnTo>
                    <a:pt x="419" y="1442"/>
                  </a:lnTo>
                  <a:lnTo>
                    <a:pt x="408" y="1429"/>
                  </a:lnTo>
                  <a:lnTo>
                    <a:pt x="408" y="1429"/>
                  </a:lnTo>
                  <a:lnTo>
                    <a:pt x="389" y="1402"/>
                  </a:lnTo>
                  <a:lnTo>
                    <a:pt x="389" y="1402"/>
                  </a:lnTo>
                  <a:lnTo>
                    <a:pt x="381" y="1389"/>
                  </a:lnTo>
                  <a:lnTo>
                    <a:pt x="375" y="1381"/>
                  </a:lnTo>
                  <a:lnTo>
                    <a:pt x="373" y="1376"/>
                  </a:lnTo>
                  <a:lnTo>
                    <a:pt x="373" y="1376"/>
                  </a:lnTo>
                  <a:lnTo>
                    <a:pt x="367" y="1362"/>
                  </a:lnTo>
                  <a:lnTo>
                    <a:pt x="362" y="1346"/>
                  </a:lnTo>
                  <a:lnTo>
                    <a:pt x="360" y="1333"/>
                  </a:lnTo>
                  <a:lnTo>
                    <a:pt x="360" y="1333"/>
                  </a:lnTo>
                  <a:lnTo>
                    <a:pt x="357" y="1317"/>
                  </a:lnTo>
                  <a:lnTo>
                    <a:pt x="357" y="1317"/>
                  </a:lnTo>
                  <a:lnTo>
                    <a:pt x="357" y="1287"/>
                  </a:lnTo>
                  <a:lnTo>
                    <a:pt x="365" y="1258"/>
                  </a:lnTo>
                  <a:lnTo>
                    <a:pt x="365" y="1258"/>
                  </a:lnTo>
                  <a:lnTo>
                    <a:pt x="373" y="1231"/>
                  </a:lnTo>
                  <a:lnTo>
                    <a:pt x="373" y="1231"/>
                  </a:lnTo>
                  <a:lnTo>
                    <a:pt x="381" y="1217"/>
                  </a:lnTo>
                  <a:lnTo>
                    <a:pt x="381" y="1217"/>
                  </a:lnTo>
                  <a:lnTo>
                    <a:pt x="384" y="1209"/>
                  </a:lnTo>
                  <a:lnTo>
                    <a:pt x="384" y="1209"/>
                  </a:lnTo>
                  <a:lnTo>
                    <a:pt x="389" y="1204"/>
                  </a:lnTo>
                  <a:lnTo>
                    <a:pt x="408" y="1177"/>
                  </a:lnTo>
                  <a:lnTo>
                    <a:pt x="378" y="1164"/>
                  </a:lnTo>
                  <a:lnTo>
                    <a:pt x="378" y="1164"/>
                  </a:lnTo>
                  <a:lnTo>
                    <a:pt x="327" y="1134"/>
                  </a:lnTo>
                  <a:lnTo>
                    <a:pt x="327" y="1134"/>
                  </a:lnTo>
                  <a:lnTo>
                    <a:pt x="303" y="1121"/>
                  </a:lnTo>
                  <a:lnTo>
                    <a:pt x="279" y="1105"/>
                  </a:lnTo>
                  <a:lnTo>
                    <a:pt x="279" y="1105"/>
                  </a:lnTo>
                  <a:lnTo>
                    <a:pt x="231" y="1072"/>
                  </a:lnTo>
                  <a:lnTo>
                    <a:pt x="231" y="1072"/>
                  </a:lnTo>
                  <a:lnTo>
                    <a:pt x="207" y="1056"/>
                  </a:lnTo>
                  <a:lnTo>
                    <a:pt x="207" y="1056"/>
                  </a:lnTo>
                  <a:lnTo>
                    <a:pt x="185" y="1038"/>
                  </a:lnTo>
                  <a:lnTo>
                    <a:pt x="185" y="1038"/>
                  </a:lnTo>
                  <a:lnTo>
                    <a:pt x="145" y="1000"/>
                  </a:lnTo>
                  <a:lnTo>
                    <a:pt x="145" y="1000"/>
                  </a:lnTo>
                  <a:lnTo>
                    <a:pt x="126" y="979"/>
                  </a:lnTo>
                  <a:lnTo>
                    <a:pt x="126" y="979"/>
                  </a:lnTo>
                  <a:lnTo>
                    <a:pt x="110" y="957"/>
                  </a:lnTo>
                  <a:lnTo>
                    <a:pt x="102" y="946"/>
                  </a:lnTo>
                  <a:lnTo>
                    <a:pt x="97" y="936"/>
                  </a:lnTo>
                  <a:lnTo>
                    <a:pt x="97" y="936"/>
                  </a:lnTo>
                  <a:lnTo>
                    <a:pt x="83" y="912"/>
                  </a:lnTo>
                  <a:lnTo>
                    <a:pt x="83" y="912"/>
                  </a:lnTo>
                  <a:lnTo>
                    <a:pt x="80" y="898"/>
                  </a:lnTo>
                  <a:lnTo>
                    <a:pt x="80" y="898"/>
                  </a:lnTo>
                  <a:lnTo>
                    <a:pt x="75" y="887"/>
                  </a:lnTo>
                  <a:lnTo>
                    <a:pt x="70" y="874"/>
                  </a:lnTo>
                  <a:lnTo>
                    <a:pt x="70" y="869"/>
                  </a:lnTo>
                  <a:lnTo>
                    <a:pt x="67" y="861"/>
                  </a:lnTo>
                  <a:lnTo>
                    <a:pt x="64" y="847"/>
                  </a:lnTo>
                  <a:lnTo>
                    <a:pt x="64" y="847"/>
                  </a:lnTo>
                  <a:lnTo>
                    <a:pt x="64" y="847"/>
                  </a:lnTo>
                  <a:lnTo>
                    <a:pt x="64" y="844"/>
                  </a:lnTo>
                  <a:lnTo>
                    <a:pt x="64" y="842"/>
                  </a:lnTo>
                  <a:lnTo>
                    <a:pt x="64" y="834"/>
                  </a:lnTo>
                  <a:lnTo>
                    <a:pt x="62" y="820"/>
                  </a:lnTo>
                  <a:lnTo>
                    <a:pt x="62" y="815"/>
                  </a:lnTo>
                  <a:lnTo>
                    <a:pt x="62" y="815"/>
                  </a:lnTo>
                  <a:lnTo>
                    <a:pt x="62" y="807"/>
                  </a:lnTo>
                  <a:lnTo>
                    <a:pt x="62" y="807"/>
                  </a:lnTo>
                  <a:lnTo>
                    <a:pt x="59" y="780"/>
                  </a:lnTo>
                  <a:lnTo>
                    <a:pt x="62" y="753"/>
                  </a:lnTo>
                  <a:lnTo>
                    <a:pt x="67" y="727"/>
                  </a:lnTo>
                  <a:lnTo>
                    <a:pt x="67" y="727"/>
                  </a:lnTo>
                  <a:lnTo>
                    <a:pt x="75" y="703"/>
                  </a:lnTo>
                  <a:lnTo>
                    <a:pt x="75" y="703"/>
                  </a:lnTo>
                  <a:lnTo>
                    <a:pt x="86" y="678"/>
                  </a:lnTo>
                  <a:lnTo>
                    <a:pt x="91" y="668"/>
                  </a:lnTo>
                  <a:lnTo>
                    <a:pt x="91" y="668"/>
                  </a:lnTo>
                  <a:lnTo>
                    <a:pt x="99" y="657"/>
                  </a:lnTo>
                  <a:lnTo>
                    <a:pt x="105" y="649"/>
                  </a:lnTo>
                  <a:lnTo>
                    <a:pt x="105" y="649"/>
                  </a:lnTo>
                  <a:lnTo>
                    <a:pt x="110" y="644"/>
                  </a:lnTo>
                  <a:lnTo>
                    <a:pt x="115" y="638"/>
                  </a:lnTo>
                  <a:lnTo>
                    <a:pt x="123" y="627"/>
                  </a:lnTo>
                  <a:lnTo>
                    <a:pt x="123" y="627"/>
                  </a:lnTo>
                  <a:lnTo>
                    <a:pt x="132" y="619"/>
                  </a:lnTo>
                  <a:lnTo>
                    <a:pt x="142" y="611"/>
                  </a:lnTo>
                  <a:lnTo>
                    <a:pt x="153" y="603"/>
                  </a:lnTo>
                  <a:lnTo>
                    <a:pt x="153" y="603"/>
                  </a:lnTo>
                  <a:lnTo>
                    <a:pt x="174" y="590"/>
                  </a:lnTo>
                  <a:lnTo>
                    <a:pt x="174" y="590"/>
                  </a:lnTo>
                  <a:lnTo>
                    <a:pt x="198" y="576"/>
                  </a:lnTo>
                  <a:lnTo>
                    <a:pt x="225" y="566"/>
                  </a:lnTo>
                  <a:lnTo>
                    <a:pt x="225" y="566"/>
                  </a:lnTo>
                  <a:lnTo>
                    <a:pt x="250" y="558"/>
                  </a:lnTo>
                  <a:lnTo>
                    <a:pt x="276" y="550"/>
                  </a:lnTo>
                  <a:lnTo>
                    <a:pt x="282" y="547"/>
                  </a:lnTo>
                  <a:lnTo>
                    <a:pt x="284" y="544"/>
                  </a:lnTo>
                  <a:lnTo>
                    <a:pt x="287" y="544"/>
                  </a:lnTo>
                  <a:lnTo>
                    <a:pt x="308" y="531"/>
                  </a:lnTo>
                  <a:lnTo>
                    <a:pt x="300" y="507"/>
                  </a:lnTo>
                  <a:lnTo>
                    <a:pt x="300" y="507"/>
                  </a:lnTo>
                  <a:lnTo>
                    <a:pt x="295" y="491"/>
                  </a:lnTo>
                  <a:lnTo>
                    <a:pt x="290" y="477"/>
                  </a:lnTo>
                  <a:lnTo>
                    <a:pt x="290" y="477"/>
                  </a:lnTo>
                  <a:lnTo>
                    <a:pt x="290" y="461"/>
                  </a:lnTo>
                  <a:lnTo>
                    <a:pt x="290" y="461"/>
                  </a:lnTo>
                  <a:lnTo>
                    <a:pt x="290" y="453"/>
                  </a:lnTo>
                  <a:lnTo>
                    <a:pt x="290" y="445"/>
                  </a:lnTo>
                  <a:lnTo>
                    <a:pt x="290" y="373"/>
                  </a:lnTo>
                  <a:lnTo>
                    <a:pt x="287" y="373"/>
                  </a:lnTo>
                  <a:lnTo>
                    <a:pt x="290" y="373"/>
                  </a:lnTo>
                  <a:lnTo>
                    <a:pt x="290" y="370"/>
                  </a:lnTo>
                  <a:lnTo>
                    <a:pt x="290" y="370"/>
                  </a:lnTo>
                  <a:lnTo>
                    <a:pt x="290" y="370"/>
                  </a:lnTo>
                  <a:lnTo>
                    <a:pt x="290" y="351"/>
                  </a:lnTo>
                  <a:lnTo>
                    <a:pt x="292" y="330"/>
                  </a:lnTo>
                  <a:lnTo>
                    <a:pt x="298" y="311"/>
                  </a:lnTo>
                  <a:lnTo>
                    <a:pt x="303" y="289"/>
                  </a:lnTo>
                  <a:lnTo>
                    <a:pt x="303" y="289"/>
                  </a:lnTo>
                  <a:lnTo>
                    <a:pt x="314" y="271"/>
                  </a:lnTo>
                  <a:lnTo>
                    <a:pt x="325" y="255"/>
                  </a:lnTo>
                  <a:lnTo>
                    <a:pt x="338" y="236"/>
                  </a:lnTo>
                  <a:lnTo>
                    <a:pt x="351" y="220"/>
                  </a:lnTo>
                  <a:lnTo>
                    <a:pt x="351" y="220"/>
                  </a:lnTo>
                  <a:lnTo>
                    <a:pt x="384" y="190"/>
                  </a:lnTo>
                  <a:lnTo>
                    <a:pt x="421" y="164"/>
                  </a:lnTo>
                  <a:lnTo>
                    <a:pt x="421" y="164"/>
                  </a:lnTo>
                  <a:lnTo>
                    <a:pt x="459" y="139"/>
                  </a:lnTo>
                  <a:lnTo>
                    <a:pt x="502" y="120"/>
                  </a:lnTo>
                  <a:lnTo>
                    <a:pt x="502" y="120"/>
                  </a:lnTo>
                  <a:lnTo>
                    <a:pt x="544" y="105"/>
                  </a:lnTo>
                  <a:lnTo>
                    <a:pt x="587" y="91"/>
                  </a:lnTo>
                  <a:lnTo>
                    <a:pt x="633" y="80"/>
                  </a:lnTo>
                  <a:lnTo>
                    <a:pt x="678" y="72"/>
                  </a:lnTo>
                  <a:lnTo>
                    <a:pt x="678" y="72"/>
                  </a:lnTo>
                  <a:lnTo>
                    <a:pt x="724" y="67"/>
                  </a:lnTo>
                  <a:lnTo>
                    <a:pt x="772" y="64"/>
                  </a:lnTo>
                  <a:lnTo>
                    <a:pt x="794" y="64"/>
                  </a:lnTo>
                  <a:lnTo>
                    <a:pt x="818" y="64"/>
                  </a:lnTo>
                  <a:lnTo>
                    <a:pt x="842" y="64"/>
                  </a:lnTo>
                  <a:lnTo>
                    <a:pt x="842" y="64"/>
                  </a:lnTo>
                  <a:lnTo>
                    <a:pt x="866" y="67"/>
                  </a:lnTo>
                  <a:lnTo>
                    <a:pt x="866" y="67"/>
                  </a:lnTo>
                  <a:lnTo>
                    <a:pt x="912" y="72"/>
                  </a:lnTo>
                  <a:lnTo>
                    <a:pt x="912" y="72"/>
                  </a:lnTo>
                  <a:lnTo>
                    <a:pt x="957" y="77"/>
                  </a:lnTo>
                  <a:lnTo>
                    <a:pt x="982" y="83"/>
                  </a:lnTo>
                  <a:lnTo>
                    <a:pt x="1006" y="88"/>
                  </a:lnTo>
                  <a:lnTo>
                    <a:pt x="1006" y="88"/>
                  </a:lnTo>
                  <a:lnTo>
                    <a:pt x="1051" y="99"/>
                  </a:lnTo>
                  <a:lnTo>
                    <a:pt x="1051" y="99"/>
                  </a:lnTo>
                  <a:lnTo>
                    <a:pt x="1097" y="110"/>
                  </a:lnTo>
                  <a:lnTo>
                    <a:pt x="1140" y="126"/>
                  </a:lnTo>
                  <a:lnTo>
                    <a:pt x="1140" y="126"/>
                  </a:lnTo>
                  <a:lnTo>
                    <a:pt x="1185" y="142"/>
                  </a:lnTo>
                  <a:lnTo>
                    <a:pt x="1185" y="142"/>
                  </a:lnTo>
                  <a:lnTo>
                    <a:pt x="1228" y="161"/>
                  </a:lnTo>
                  <a:lnTo>
                    <a:pt x="1271" y="180"/>
                  </a:lnTo>
                  <a:lnTo>
                    <a:pt x="1271" y="180"/>
                  </a:lnTo>
                  <a:lnTo>
                    <a:pt x="1311" y="201"/>
                  </a:lnTo>
                  <a:lnTo>
                    <a:pt x="1311" y="201"/>
                  </a:lnTo>
                  <a:lnTo>
                    <a:pt x="1352" y="225"/>
                  </a:lnTo>
                  <a:lnTo>
                    <a:pt x="1352" y="225"/>
                  </a:lnTo>
                  <a:lnTo>
                    <a:pt x="1392" y="252"/>
                  </a:lnTo>
                  <a:lnTo>
                    <a:pt x="1392" y="252"/>
                  </a:lnTo>
                  <a:lnTo>
                    <a:pt x="1429" y="279"/>
                  </a:lnTo>
                  <a:lnTo>
                    <a:pt x="1464" y="308"/>
                  </a:lnTo>
                  <a:lnTo>
                    <a:pt x="1464" y="308"/>
                  </a:lnTo>
                  <a:lnTo>
                    <a:pt x="1483" y="324"/>
                  </a:lnTo>
                  <a:lnTo>
                    <a:pt x="1499" y="340"/>
                  </a:lnTo>
                  <a:lnTo>
                    <a:pt x="1507" y="348"/>
                  </a:lnTo>
                  <a:lnTo>
                    <a:pt x="1512" y="357"/>
                  </a:lnTo>
                  <a:lnTo>
                    <a:pt x="1529" y="375"/>
                  </a:lnTo>
                  <a:lnTo>
                    <a:pt x="1539" y="389"/>
                  </a:lnTo>
                  <a:lnTo>
                    <a:pt x="1558" y="386"/>
                  </a:lnTo>
                  <a:lnTo>
                    <a:pt x="1558" y="386"/>
                  </a:lnTo>
                  <a:lnTo>
                    <a:pt x="1644" y="375"/>
                  </a:lnTo>
                  <a:lnTo>
                    <a:pt x="1644" y="375"/>
                  </a:lnTo>
                  <a:lnTo>
                    <a:pt x="1684" y="373"/>
                  </a:lnTo>
                  <a:lnTo>
                    <a:pt x="1684" y="373"/>
                  </a:lnTo>
                  <a:lnTo>
                    <a:pt x="1727" y="373"/>
                  </a:lnTo>
                  <a:lnTo>
                    <a:pt x="1727" y="373"/>
                  </a:lnTo>
                  <a:lnTo>
                    <a:pt x="1770" y="373"/>
                  </a:lnTo>
                  <a:lnTo>
                    <a:pt x="1813" y="375"/>
                  </a:lnTo>
                  <a:lnTo>
                    <a:pt x="1813" y="375"/>
                  </a:lnTo>
                  <a:lnTo>
                    <a:pt x="1856" y="378"/>
                  </a:lnTo>
                  <a:lnTo>
                    <a:pt x="1898" y="383"/>
                  </a:lnTo>
                  <a:lnTo>
                    <a:pt x="1898" y="383"/>
                  </a:lnTo>
                  <a:lnTo>
                    <a:pt x="1939" y="391"/>
                  </a:lnTo>
                  <a:lnTo>
                    <a:pt x="1960" y="397"/>
                  </a:lnTo>
                  <a:lnTo>
                    <a:pt x="1960" y="397"/>
                  </a:lnTo>
                  <a:lnTo>
                    <a:pt x="1982" y="399"/>
                  </a:lnTo>
                  <a:lnTo>
                    <a:pt x="2003" y="405"/>
                  </a:lnTo>
                  <a:lnTo>
                    <a:pt x="2003" y="405"/>
                  </a:lnTo>
                  <a:lnTo>
                    <a:pt x="2022" y="410"/>
                  </a:lnTo>
                  <a:lnTo>
                    <a:pt x="2062" y="423"/>
                  </a:lnTo>
                  <a:lnTo>
                    <a:pt x="2062" y="423"/>
                  </a:lnTo>
                  <a:lnTo>
                    <a:pt x="2102" y="437"/>
                  </a:lnTo>
                  <a:lnTo>
                    <a:pt x="2102" y="437"/>
                  </a:lnTo>
                  <a:lnTo>
                    <a:pt x="2124" y="445"/>
                  </a:lnTo>
                  <a:lnTo>
                    <a:pt x="2143" y="453"/>
                  </a:lnTo>
                  <a:lnTo>
                    <a:pt x="2161" y="461"/>
                  </a:lnTo>
                  <a:lnTo>
                    <a:pt x="2161" y="461"/>
                  </a:lnTo>
                  <a:lnTo>
                    <a:pt x="2183" y="472"/>
                  </a:lnTo>
                  <a:lnTo>
                    <a:pt x="2220" y="491"/>
                  </a:lnTo>
                  <a:lnTo>
                    <a:pt x="2231" y="493"/>
                  </a:lnTo>
                  <a:lnTo>
                    <a:pt x="2239" y="499"/>
                  </a:lnTo>
                  <a:lnTo>
                    <a:pt x="2258" y="509"/>
                  </a:lnTo>
                  <a:lnTo>
                    <a:pt x="2258" y="509"/>
                  </a:lnTo>
                  <a:lnTo>
                    <a:pt x="2296" y="531"/>
                  </a:lnTo>
                  <a:lnTo>
                    <a:pt x="2333" y="552"/>
                  </a:lnTo>
                  <a:lnTo>
                    <a:pt x="2333" y="552"/>
                  </a:lnTo>
                  <a:lnTo>
                    <a:pt x="2371" y="576"/>
                  </a:lnTo>
                  <a:lnTo>
                    <a:pt x="2371" y="576"/>
                  </a:lnTo>
                  <a:lnTo>
                    <a:pt x="2405" y="600"/>
                  </a:lnTo>
                  <a:lnTo>
                    <a:pt x="2421" y="611"/>
                  </a:lnTo>
                  <a:lnTo>
                    <a:pt x="2440" y="625"/>
                  </a:lnTo>
                  <a:lnTo>
                    <a:pt x="2440" y="625"/>
                  </a:lnTo>
                  <a:lnTo>
                    <a:pt x="2472" y="651"/>
                  </a:lnTo>
                  <a:lnTo>
                    <a:pt x="2472" y="651"/>
                  </a:lnTo>
                  <a:lnTo>
                    <a:pt x="2505" y="681"/>
                  </a:lnTo>
                  <a:lnTo>
                    <a:pt x="2505" y="681"/>
                  </a:lnTo>
                  <a:lnTo>
                    <a:pt x="2534" y="710"/>
                  </a:lnTo>
                  <a:lnTo>
                    <a:pt x="2534" y="710"/>
                  </a:lnTo>
                  <a:lnTo>
                    <a:pt x="2561" y="743"/>
                  </a:lnTo>
                  <a:lnTo>
                    <a:pt x="2574" y="759"/>
                  </a:lnTo>
                  <a:lnTo>
                    <a:pt x="2574" y="759"/>
                  </a:lnTo>
                  <a:lnTo>
                    <a:pt x="2585" y="778"/>
                  </a:lnTo>
                  <a:lnTo>
                    <a:pt x="2585" y="778"/>
                  </a:lnTo>
                  <a:lnTo>
                    <a:pt x="2596" y="794"/>
                  </a:lnTo>
                  <a:lnTo>
                    <a:pt x="2607" y="812"/>
                  </a:lnTo>
                  <a:lnTo>
                    <a:pt x="2607" y="812"/>
                  </a:lnTo>
                  <a:lnTo>
                    <a:pt x="2612" y="820"/>
                  </a:lnTo>
                  <a:lnTo>
                    <a:pt x="2617" y="831"/>
                  </a:lnTo>
                  <a:lnTo>
                    <a:pt x="2625" y="850"/>
                  </a:lnTo>
                  <a:lnTo>
                    <a:pt x="2633" y="869"/>
                  </a:lnTo>
                  <a:lnTo>
                    <a:pt x="2639" y="879"/>
                  </a:lnTo>
                  <a:lnTo>
                    <a:pt x="2639" y="879"/>
                  </a:lnTo>
                  <a:lnTo>
                    <a:pt x="2641" y="887"/>
                  </a:lnTo>
                  <a:lnTo>
                    <a:pt x="2647" y="909"/>
                  </a:lnTo>
                  <a:lnTo>
                    <a:pt x="2647" y="909"/>
                  </a:lnTo>
                  <a:lnTo>
                    <a:pt x="2652" y="928"/>
                  </a:lnTo>
                  <a:lnTo>
                    <a:pt x="2655" y="938"/>
                  </a:lnTo>
                  <a:lnTo>
                    <a:pt x="2657" y="949"/>
                  </a:lnTo>
                  <a:lnTo>
                    <a:pt x="2660" y="968"/>
                  </a:lnTo>
                  <a:lnTo>
                    <a:pt x="2666" y="987"/>
                  </a:lnTo>
                  <a:lnTo>
                    <a:pt x="2679" y="990"/>
                  </a:lnTo>
                  <a:lnTo>
                    <a:pt x="2679" y="990"/>
                  </a:lnTo>
                  <a:lnTo>
                    <a:pt x="2722" y="997"/>
                  </a:lnTo>
                  <a:lnTo>
                    <a:pt x="2762" y="1005"/>
                  </a:lnTo>
                  <a:lnTo>
                    <a:pt x="2762" y="1005"/>
                  </a:lnTo>
                  <a:lnTo>
                    <a:pt x="2802" y="1019"/>
                  </a:lnTo>
                  <a:lnTo>
                    <a:pt x="2840" y="1032"/>
                  </a:lnTo>
                  <a:lnTo>
                    <a:pt x="2840" y="1032"/>
                  </a:lnTo>
                  <a:lnTo>
                    <a:pt x="2880" y="1046"/>
                  </a:lnTo>
                  <a:lnTo>
                    <a:pt x="2918" y="1065"/>
                  </a:lnTo>
                  <a:lnTo>
                    <a:pt x="2918" y="1065"/>
                  </a:lnTo>
                  <a:lnTo>
                    <a:pt x="2953" y="1083"/>
                  </a:lnTo>
                  <a:lnTo>
                    <a:pt x="2990" y="1102"/>
                  </a:lnTo>
                  <a:lnTo>
                    <a:pt x="2990" y="1102"/>
                  </a:lnTo>
                  <a:lnTo>
                    <a:pt x="3022" y="1126"/>
                  </a:lnTo>
                  <a:lnTo>
                    <a:pt x="3057" y="1150"/>
                  </a:lnTo>
                  <a:lnTo>
                    <a:pt x="3087" y="1180"/>
                  </a:lnTo>
                  <a:lnTo>
                    <a:pt x="3113" y="1209"/>
                  </a:lnTo>
                  <a:lnTo>
                    <a:pt x="3113" y="1209"/>
                  </a:lnTo>
                  <a:lnTo>
                    <a:pt x="3137" y="1242"/>
                  </a:lnTo>
                  <a:lnTo>
                    <a:pt x="3159" y="1276"/>
                  </a:lnTo>
                  <a:lnTo>
                    <a:pt x="3159" y="1276"/>
                  </a:lnTo>
                  <a:lnTo>
                    <a:pt x="3175" y="1311"/>
                  </a:lnTo>
                  <a:lnTo>
                    <a:pt x="3175" y="1311"/>
                  </a:lnTo>
                  <a:lnTo>
                    <a:pt x="3180" y="1333"/>
                  </a:lnTo>
                  <a:lnTo>
                    <a:pt x="3180" y="1333"/>
                  </a:lnTo>
                  <a:lnTo>
                    <a:pt x="3180" y="1341"/>
                  </a:lnTo>
                  <a:lnTo>
                    <a:pt x="3183" y="1349"/>
                  </a:lnTo>
                  <a:lnTo>
                    <a:pt x="3183" y="1349"/>
                  </a:lnTo>
                  <a:lnTo>
                    <a:pt x="3183" y="1359"/>
                  </a:lnTo>
                  <a:lnTo>
                    <a:pt x="3183" y="1365"/>
                  </a:lnTo>
                  <a:lnTo>
                    <a:pt x="3183" y="1370"/>
                  </a:lnTo>
                  <a:lnTo>
                    <a:pt x="3183" y="1392"/>
                  </a:lnTo>
                  <a:lnTo>
                    <a:pt x="3186" y="1435"/>
                  </a:lnTo>
                  <a:lnTo>
                    <a:pt x="3186" y="1435"/>
                  </a:lnTo>
                  <a:lnTo>
                    <a:pt x="3186" y="1456"/>
                  </a:lnTo>
                  <a:lnTo>
                    <a:pt x="3183" y="1475"/>
                  </a:lnTo>
                  <a:lnTo>
                    <a:pt x="3183" y="1475"/>
                  </a:lnTo>
                  <a:lnTo>
                    <a:pt x="3180" y="1494"/>
                  </a:lnTo>
                  <a:lnTo>
                    <a:pt x="3175" y="1512"/>
                  </a:lnTo>
                  <a:lnTo>
                    <a:pt x="3175" y="1512"/>
                  </a:lnTo>
                  <a:lnTo>
                    <a:pt x="3167" y="1531"/>
                  </a:lnTo>
                  <a:lnTo>
                    <a:pt x="3159" y="1550"/>
                  </a:lnTo>
                  <a:lnTo>
                    <a:pt x="3159" y="1550"/>
                  </a:lnTo>
                  <a:lnTo>
                    <a:pt x="3137" y="1585"/>
                  </a:lnTo>
                  <a:lnTo>
                    <a:pt x="3137" y="1585"/>
                  </a:lnTo>
                  <a:lnTo>
                    <a:pt x="3111" y="1617"/>
                  </a:lnTo>
                  <a:lnTo>
                    <a:pt x="3081" y="1644"/>
                  </a:lnTo>
                  <a:lnTo>
                    <a:pt x="3081" y="1644"/>
                  </a:lnTo>
                  <a:lnTo>
                    <a:pt x="3049" y="1670"/>
                  </a:lnTo>
                  <a:lnTo>
                    <a:pt x="3014" y="1692"/>
                  </a:lnTo>
                  <a:lnTo>
                    <a:pt x="3014" y="1692"/>
                  </a:lnTo>
                  <a:lnTo>
                    <a:pt x="2979" y="1711"/>
                  </a:lnTo>
                  <a:lnTo>
                    <a:pt x="2939" y="1729"/>
                  </a:lnTo>
                  <a:lnTo>
                    <a:pt x="2939" y="1729"/>
                  </a:lnTo>
                  <a:lnTo>
                    <a:pt x="2901" y="1743"/>
                  </a:lnTo>
                  <a:lnTo>
                    <a:pt x="2861" y="1754"/>
                  </a:lnTo>
                  <a:lnTo>
                    <a:pt x="2818" y="1762"/>
                  </a:lnTo>
                  <a:lnTo>
                    <a:pt x="2778" y="1767"/>
                  </a:lnTo>
                  <a:lnTo>
                    <a:pt x="2770" y="1767"/>
                  </a:lnTo>
                  <a:lnTo>
                    <a:pt x="2770" y="1775"/>
                  </a:lnTo>
                  <a:lnTo>
                    <a:pt x="2770" y="1829"/>
                  </a:lnTo>
                  <a:lnTo>
                    <a:pt x="2770" y="1829"/>
                  </a:lnTo>
                  <a:lnTo>
                    <a:pt x="2770" y="1856"/>
                  </a:lnTo>
                  <a:lnTo>
                    <a:pt x="2770" y="1869"/>
                  </a:lnTo>
                  <a:lnTo>
                    <a:pt x="2770" y="1874"/>
                  </a:lnTo>
                  <a:lnTo>
                    <a:pt x="2770" y="1880"/>
                  </a:lnTo>
                  <a:lnTo>
                    <a:pt x="2767" y="1893"/>
                  </a:lnTo>
                  <a:lnTo>
                    <a:pt x="2767" y="1893"/>
                  </a:lnTo>
                  <a:lnTo>
                    <a:pt x="2765" y="1906"/>
                  </a:lnTo>
                  <a:lnTo>
                    <a:pt x="2765" y="1906"/>
                  </a:lnTo>
                  <a:lnTo>
                    <a:pt x="2757" y="1931"/>
                  </a:lnTo>
                  <a:lnTo>
                    <a:pt x="2757" y="1931"/>
                  </a:lnTo>
                  <a:lnTo>
                    <a:pt x="2751" y="1944"/>
                  </a:lnTo>
                  <a:lnTo>
                    <a:pt x="2751" y="1944"/>
                  </a:lnTo>
                  <a:lnTo>
                    <a:pt x="2746" y="1955"/>
                  </a:lnTo>
                  <a:lnTo>
                    <a:pt x="2746" y="1955"/>
                  </a:lnTo>
                  <a:lnTo>
                    <a:pt x="2735" y="1979"/>
                  </a:lnTo>
                  <a:lnTo>
                    <a:pt x="2735" y="1979"/>
                  </a:lnTo>
                  <a:lnTo>
                    <a:pt x="2727" y="1990"/>
                  </a:lnTo>
                  <a:lnTo>
                    <a:pt x="2719" y="2000"/>
                  </a:lnTo>
                  <a:lnTo>
                    <a:pt x="2714" y="2006"/>
                  </a:lnTo>
                  <a:lnTo>
                    <a:pt x="2711" y="2009"/>
                  </a:lnTo>
                  <a:lnTo>
                    <a:pt x="2700" y="2019"/>
                  </a:lnTo>
                  <a:lnTo>
                    <a:pt x="2700" y="2019"/>
                  </a:lnTo>
                  <a:lnTo>
                    <a:pt x="2682" y="2038"/>
                  </a:lnTo>
                  <a:lnTo>
                    <a:pt x="2682" y="2038"/>
                  </a:lnTo>
                  <a:lnTo>
                    <a:pt x="2660" y="2054"/>
                  </a:lnTo>
                  <a:lnTo>
                    <a:pt x="2649" y="2062"/>
                  </a:lnTo>
                  <a:lnTo>
                    <a:pt x="2639" y="2070"/>
                  </a:lnTo>
                  <a:lnTo>
                    <a:pt x="2639" y="2070"/>
                  </a:lnTo>
                  <a:lnTo>
                    <a:pt x="2617" y="2084"/>
                  </a:lnTo>
                  <a:lnTo>
                    <a:pt x="2617" y="2084"/>
                  </a:lnTo>
                  <a:lnTo>
                    <a:pt x="2593" y="2097"/>
                  </a:lnTo>
                  <a:lnTo>
                    <a:pt x="2593" y="2097"/>
                  </a:lnTo>
                  <a:lnTo>
                    <a:pt x="2569" y="2108"/>
                  </a:lnTo>
                  <a:lnTo>
                    <a:pt x="2569" y="2108"/>
                  </a:lnTo>
                  <a:lnTo>
                    <a:pt x="2593" y="2097"/>
                  </a:lnTo>
                  <a:lnTo>
                    <a:pt x="2593" y="2097"/>
                  </a:lnTo>
                  <a:lnTo>
                    <a:pt x="2617" y="2086"/>
                  </a:lnTo>
                  <a:lnTo>
                    <a:pt x="2617" y="2086"/>
                  </a:lnTo>
                  <a:lnTo>
                    <a:pt x="2641" y="2073"/>
                  </a:lnTo>
                  <a:lnTo>
                    <a:pt x="2652" y="2065"/>
                  </a:lnTo>
                  <a:lnTo>
                    <a:pt x="2663" y="2057"/>
                  </a:lnTo>
                  <a:lnTo>
                    <a:pt x="2663" y="2057"/>
                  </a:lnTo>
                  <a:lnTo>
                    <a:pt x="2684" y="2040"/>
                  </a:lnTo>
                  <a:lnTo>
                    <a:pt x="2684" y="2040"/>
                  </a:lnTo>
                  <a:lnTo>
                    <a:pt x="2706" y="2025"/>
                  </a:lnTo>
                  <a:lnTo>
                    <a:pt x="2714" y="2014"/>
                  </a:lnTo>
                  <a:lnTo>
                    <a:pt x="2719" y="2009"/>
                  </a:lnTo>
                  <a:lnTo>
                    <a:pt x="2724" y="2003"/>
                  </a:lnTo>
                  <a:lnTo>
                    <a:pt x="2732" y="1992"/>
                  </a:lnTo>
                  <a:lnTo>
                    <a:pt x="2732" y="1992"/>
                  </a:lnTo>
                  <a:lnTo>
                    <a:pt x="2741" y="1981"/>
                  </a:lnTo>
                  <a:lnTo>
                    <a:pt x="2741" y="1981"/>
                  </a:lnTo>
                  <a:lnTo>
                    <a:pt x="2754" y="1960"/>
                  </a:lnTo>
                  <a:lnTo>
                    <a:pt x="2754" y="1960"/>
                  </a:lnTo>
                  <a:lnTo>
                    <a:pt x="2762" y="1947"/>
                  </a:lnTo>
                  <a:lnTo>
                    <a:pt x="2762" y="1947"/>
                  </a:lnTo>
                  <a:lnTo>
                    <a:pt x="2767" y="1936"/>
                  </a:lnTo>
                  <a:lnTo>
                    <a:pt x="2767" y="1936"/>
                  </a:lnTo>
                  <a:lnTo>
                    <a:pt x="2776" y="1909"/>
                  </a:lnTo>
                  <a:lnTo>
                    <a:pt x="2776" y="1909"/>
                  </a:lnTo>
                  <a:lnTo>
                    <a:pt x="2778" y="1896"/>
                  </a:lnTo>
                  <a:lnTo>
                    <a:pt x="2781" y="1882"/>
                  </a:lnTo>
                  <a:lnTo>
                    <a:pt x="2781" y="1874"/>
                  </a:lnTo>
                  <a:lnTo>
                    <a:pt x="2783" y="1869"/>
                  </a:lnTo>
                  <a:lnTo>
                    <a:pt x="2783" y="1856"/>
                  </a:lnTo>
                  <a:lnTo>
                    <a:pt x="2783" y="1856"/>
                  </a:lnTo>
                  <a:lnTo>
                    <a:pt x="2783" y="1829"/>
                  </a:lnTo>
                  <a:lnTo>
                    <a:pt x="2786" y="1783"/>
                  </a:lnTo>
                  <a:lnTo>
                    <a:pt x="2786" y="1783"/>
                  </a:lnTo>
                  <a:lnTo>
                    <a:pt x="2826" y="1778"/>
                  </a:lnTo>
                  <a:lnTo>
                    <a:pt x="2866" y="1770"/>
                  </a:lnTo>
                  <a:lnTo>
                    <a:pt x="2907" y="1759"/>
                  </a:lnTo>
                  <a:lnTo>
                    <a:pt x="2947" y="1748"/>
                  </a:lnTo>
                  <a:lnTo>
                    <a:pt x="2947" y="1748"/>
                  </a:lnTo>
                  <a:lnTo>
                    <a:pt x="2987" y="1732"/>
                  </a:lnTo>
                  <a:lnTo>
                    <a:pt x="3028" y="1713"/>
                  </a:lnTo>
                  <a:lnTo>
                    <a:pt x="3028" y="1713"/>
                  </a:lnTo>
                  <a:lnTo>
                    <a:pt x="3062" y="1689"/>
                  </a:lnTo>
                  <a:lnTo>
                    <a:pt x="3097" y="1663"/>
                  </a:lnTo>
                  <a:lnTo>
                    <a:pt x="3097" y="1663"/>
                  </a:lnTo>
                  <a:lnTo>
                    <a:pt x="3132" y="1633"/>
                  </a:lnTo>
                  <a:lnTo>
                    <a:pt x="3159" y="1601"/>
                  </a:lnTo>
                  <a:lnTo>
                    <a:pt x="3159" y="1601"/>
                  </a:lnTo>
                  <a:lnTo>
                    <a:pt x="3172" y="1582"/>
                  </a:lnTo>
                  <a:lnTo>
                    <a:pt x="3183" y="1563"/>
                  </a:lnTo>
                  <a:lnTo>
                    <a:pt x="3183" y="1563"/>
                  </a:lnTo>
                  <a:lnTo>
                    <a:pt x="3194" y="1545"/>
                  </a:lnTo>
                  <a:lnTo>
                    <a:pt x="3202" y="1523"/>
                  </a:lnTo>
                  <a:lnTo>
                    <a:pt x="3202" y="1523"/>
                  </a:lnTo>
                  <a:lnTo>
                    <a:pt x="3210" y="1501"/>
                  </a:lnTo>
                  <a:lnTo>
                    <a:pt x="3212" y="1477"/>
                  </a:lnTo>
                  <a:lnTo>
                    <a:pt x="3212" y="1477"/>
                  </a:lnTo>
                  <a:lnTo>
                    <a:pt x="3215" y="1456"/>
                  </a:lnTo>
                  <a:lnTo>
                    <a:pt x="3215" y="1435"/>
                  </a:lnTo>
                  <a:lnTo>
                    <a:pt x="3218" y="1392"/>
                  </a:lnTo>
                  <a:lnTo>
                    <a:pt x="3218" y="1370"/>
                  </a:lnTo>
                  <a:lnTo>
                    <a:pt x="3218" y="1365"/>
                  </a:lnTo>
                  <a:lnTo>
                    <a:pt x="3218" y="1359"/>
                  </a:lnTo>
                </a:path>
              </a:pathLst>
            </a:custGeom>
            <a:solidFill>
              <a:schemeClr val="tx1">
                <a:lumMod val="65000"/>
                <a:lumOff val="35000"/>
              </a:schemeClr>
            </a:solidFill>
            <a:ln>
              <a:noFill/>
            </a:ln>
            <a:effectLst/>
          </p:spPr>
          <p:txBody>
            <a:bodyPr wrap="none" anchor="ctr"/>
            <a:lstStyle/>
            <a:p>
              <a:endParaRPr lang="en-US" dirty="0"/>
            </a:p>
          </p:txBody>
        </p:sp>
        <p:sp>
          <p:nvSpPr>
            <p:cNvPr id="86" name="Freeform 34"/>
            <p:cNvSpPr>
              <a:spLocks noChangeArrowheads="1"/>
            </p:cNvSpPr>
            <p:nvPr/>
          </p:nvSpPr>
          <p:spPr bwMode="gray">
            <a:xfrm>
              <a:off x="1135474" y="6172806"/>
              <a:ext cx="516840" cy="354000"/>
            </a:xfrm>
            <a:custGeom>
              <a:avLst/>
              <a:gdLst>
                <a:gd name="T0" fmla="*/ 3143 w 3219"/>
                <a:gd name="T1" fmla="*/ 1185 h 2205"/>
                <a:gd name="T2" fmla="*/ 2773 w 3219"/>
                <a:gd name="T3" fmla="*/ 962 h 2205"/>
                <a:gd name="T4" fmla="*/ 2657 w 3219"/>
                <a:gd name="T5" fmla="*/ 799 h 2205"/>
                <a:gd name="T6" fmla="*/ 2539 w 3219"/>
                <a:gd name="T7" fmla="*/ 644 h 2205"/>
                <a:gd name="T8" fmla="*/ 2266 w 3219"/>
                <a:gd name="T9" fmla="*/ 450 h 2205"/>
                <a:gd name="T10" fmla="*/ 2016 w 3219"/>
                <a:gd name="T11" fmla="*/ 348 h 2205"/>
                <a:gd name="T12" fmla="*/ 1681 w 3219"/>
                <a:gd name="T13" fmla="*/ 311 h 2205"/>
                <a:gd name="T14" fmla="*/ 1427 w 3219"/>
                <a:gd name="T15" fmla="*/ 198 h 2205"/>
                <a:gd name="T16" fmla="*/ 1067 w 3219"/>
                <a:gd name="T17" fmla="*/ 35 h 2205"/>
                <a:gd name="T18" fmla="*/ 770 w 3219"/>
                <a:gd name="T19" fmla="*/ 0 h 2205"/>
                <a:gd name="T20" fmla="*/ 306 w 3219"/>
                <a:gd name="T21" fmla="*/ 177 h 2205"/>
                <a:gd name="T22" fmla="*/ 225 w 3219"/>
                <a:gd name="T23" fmla="*/ 456 h 2205"/>
                <a:gd name="T24" fmla="*/ 91 w 3219"/>
                <a:gd name="T25" fmla="*/ 574 h 2205"/>
                <a:gd name="T26" fmla="*/ 8 w 3219"/>
                <a:gd name="T27" fmla="*/ 713 h 2205"/>
                <a:gd name="T28" fmla="*/ 5 w 3219"/>
                <a:gd name="T29" fmla="*/ 858 h 2205"/>
                <a:gd name="T30" fmla="*/ 62 w 3219"/>
                <a:gd name="T31" fmla="*/ 992 h 2205"/>
                <a:gd name="T32" fmla="*/ 274 w 3219"/>
                <a:gd name="T33" fmla="*/ 1169 h 2205"/>
                <a:gd name="T34" fmla="*/ 303 w 3219"/>
                <a:gd name="T35" fmla="*/ 1322 h 2205"/>
                <a:gd name="T36" fmla="*/ 335 w 3219"/>
                <a:gd name="T37" fmla="*/ 1416 h 2205"/>
                <a:gd name="T38" fmla="*/ 499 w 3219"/>
                <a:gd name="T39" fmla="*/ 1585 h 2205"/>
                <a:gd name="T40" fmla="*/ 721 w 3219"/>
                <a:gd name="T41" fmla="*/ 1697 h 2205"/>
                <a:gd name="T42" fmla="*/ 1032 w 3219"/>
                <a:gd name="T43" fmla="*/ 1756 h 2205"/>
                <a:gd name="T44" fmla="*/ 1271 w 3219"/>
                <a:gd name="T45" fmla="*/ 1915 h 2205"/>
                <a:gd name="T46" fmla="*/ 1507 w 3219"/>
                <a:gd name="T47" fmla="*/ 2078 h 2205"/>
                <a:gd name="T48" fmla="*/ 1979 w 3219"/>
                <a:gd name="T49" fmla="*/ 2199 h 2205"/>
                <a:gd name="T50" fmla="*/ 2060 w 3219"/>
                <a:gd name="T51" fmla="*/ 2193 h 2205"/>
                <a:gd name="T52" fmla="*/ 1593 w 3219"/>
                <a:gd name="T53" fmla="*/ 2089 h 2205"/>
                <a:gd name="T54" fmla="*/ 1295 w 3219"/>
                <a:gd name="T55" fmla="*/ 1891 h 2205"/>
                <a:gd name="T56" fmla="*/ 1070 w 3219"/>
                <a:gd name="T57" fmla="*/ 1719 h 2205"/>
                <a:gd name="T58" fmla="*/ 802 w 3219"/>
                <a:gd name="T59" fmla="*/ 1673 h 2205"/>
                <a:gd name="T60" fmla="*/ 542 w 3219"/>
                <a:gd name="T61" fmla="*/ 1555 h 2205"/>
                <a:gd name="T62" fmla="*/ 389 w 3219"/>
                <a:gd name="T63" fmla="*/ 1402 h 2205"/>
                <a:gd name="T64" fmla="*/ 373 w 3219"/>
                <a:gd name="T65" fmla="*/ 1231 h 2205"/>
                <a:gd name="T66" fmla="*/ 279 w 3219"/>
                <a:gd name="T67" fmla="*/ 1105 h 2205"/>
                <a:gd name="T68" fmla="*/ 97 w 3219"/>
                <a:gd name="T69" fmla="*/ 936 h 2205"/>
                <a:gd name="T70" fmla="*/ 64 w 3219"/>
                <a:gd name="T71" fmla="*/ 834 h 2205"/>
                <a:gd name="T72" fmla="*/ 91 w 3219"/>
                <a:gd name="T73" fmla="*/ 668 h 2205"/>
                <a:gd name="T74" fmla="*/ 198 w 3219"/>
                <a:gd name="T75" fmla="*/ 576 h 2205"/>
                <a:gd name="T76" fmla="*/ 290 w 3219"/>
                <a:gd name="T77" fmla="*/ 461 h 2205"/>
                <a:gd name="T78" fmla="*/ 303 w 3219"/>
                <a:gd name="T79" fmla="*/ 289 h 2205"/>
                <a:gd name="T80" fmla="*/ 633 w 3219"/>
                <a:gd name="T81" fmla="*/ 80 h 2205"/>
                <a:gd name="T82" fmla="*/ 982 w 3219"/>
                <a:gd name="T83" fmla="*/ 83 h 2205"/>
                <a:gd name="T84" fmla="*/ 1311 w 3219"/>
                <a:gd name="T85" fmla="*/ 201 h 2205"/>
                <a:gd name="T86" fmla="*/ 1558 w 3219"/>
                <a:gd name="T87" fmla="*/ 386 h 2205"/>
                <a:gd name="T88" fmla="*/ 1939 w 3219"/>
                <a:gd name="T89" fmla="*/ 391 h 2205"/>
                <a:gd name="T90" fmla="*/ 2161 w 3219"/>
                <a:gd name="T91" fmla="*/ 461 h 2205"/>
                <a:gd name="T92" fmla="*/ 2440 w 3219"/>
                <a:gd name="T93" fmla="*/ 625 h 2205"/>
                <a:gd name="T94" fmla="*/ 2607 w 3219"/>
                <a:gd name="T95" fmla="*/ 812 h 2205"/>
                <a:gd name="T96" fmla="*/ 2660 w 3219"/>
                <a:gd name="T97" fmla="*/ 968 h 2205"/>
                <a:gd name="T98" fmla="*/ 2990 w 3219"/>
                <a:gd name="T99" fmla="*/ 1102 h 2205"/>
                <a:gd name="T100" fmla="*/ 3180 w 3219"/>
                <a:gd name="T101" fmla="*/ 1341 h 2205"/>
                <a:gd name="T102" fmla="*/ 3175 w 3219"/>
                <a:gd name="T103" fmla="*/ 1512 h 2205"/>
                <a:gd name="T104" fmla="*/ 2939 w 3219"/>
                <a:gd name="T105" fmla="*/ 1729 h 2205"/>
                <a:gd name="T106" fmla="*/ 2767 w 3219"/>
                <a:gd name="T107" fmla="*/ 1893 h 2205"/>
                <a:gd name="T108" fmla="*/ 2711 w 3219"/>
                <a:gd name="T109" fmla="*/ 2009 h 2205"/>
                <a:gd name="T110" fmla="*/ 2569 w 3219"/>
                <a:gd name="T111" fmla="*/ 2108 h 2205"/>
                <a:gd name="T112" fmla="*/ 2724 w 3219"/>
                <a:gd name="T113" fmla="*/ 2003 h 2205"/>
                <a:gd name="T114" fmla="*/ 2781 w 3219"/>
                <a:gd name="T115" fmla="*/ 1882 h 2205"/>
                <a:gd name="T116" fmla="*/ 3028 w 3219"/>
                <a:gd name="T117" fmla="*/ 1713 h 2205"/>
                <a:gd name="T118" fmla="*/ 3210 w 3219"/>
                <a:gd name="T119" fmla="*/ 1501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19" h="2205">
                  <a:moveTo>
                    <a:pt x="3218" y="1359"/>
                  </a:moveTo>
                  <a:lnTo>
                    <a:pt x="3218" y="1359"/>
                  </a:lnTo>
                  <a:lnTo>
                    <a:pt x="3215" y="1349"/>
                  </a:lnTo>
                  <a:lnTo>
                    <a:pt x="3215" y="1335"/>
                  </a:lnTo>
                  <a:lnTo>
                    <a:pt x="3215" y="1335"/>
                  </a:lnTo>
                  <a:lnTo>
                    <a:pt x="3212" y="1325"/>
                  </a:lnTo>
                  <a:lnTo>
                    <a:pt x="3212" y="1325"/>
                  </a:lnTo>
                  <a:lnTo>
                    <a:pt x="3207" y="1303"/>
                  </a:lnTo>
                  <a:lnTo>
                    <a:pt x="3207" y="1303"/>
                  </a:lnTo>
                  <a:lnTo>
                    <a:pt x="3199" y="1282"/>
                  </a:lnTo>
                  <a:lnTo>
                    <a:pt x="3191" y="1260"/>
                  </a:lnTo>
                  <a:lnTo>
                    <a:pt x="3191" y="1260"/>
                  </a:lnTo>
                  <a:lnTo>
                    <a:pt x="3170" y="1220"/>
                  </a:lnTo>
                  <a:lnTo>
                    <a:pt x="3143" y="1185"/>
                  </a:lnTo>
                  <a:lnTo>
                    <a:pt x="3143" y="1185"/>
                  </a:lnTo>
                  <a:lnTo>
                    <a:pt x="3113" y="1153"/>
                  </a:lnTo>
                  <a:lnTo>
                    <a:pt x="3081" y="1121"/>
                  </a:lnTo>
                  <a:lnTo>
                    <a:pt x="3046" y="1094"/>
                  </a:lnTo>
                  <a:lnTo>
                    <a:pt x="3011" y="1070"/>
                  </a:lnTo>
                  <a:lnTo>
                    <a:pt x="3011" y="1070"/>
                  </a:lnTo>
                  <a:lnTo>
                    <a:pt x="2974" y="1046"/>
                  </a:lnTo>
                  <a:lnTo>
                    <a:pt x="2936" y="1024"/>
                  </a:lnTo>
                  <a:lnTo>
                    <a:pt x="2936" y="1024"/>
                  </a:lnTo>
                  <a:lnTo>
                    <a:pt x="2896" y="1005"/>
                  </a:lnTo>
                  <a:lnTo>
                    <a:pt x="2856" y="990"/>
                  </a:lnTo>
                  <a:lnTo>
                    <a:pt x="2856" y="990"/>
                  </a:lnTo>
                  <a:lnTo>
                    <a:pt x="2816" y="976"/>
                  </a:lnTo>
                  <a:lnTo>
                    <a:pt x="2773" y="962"/>
                  </a:lnTo>
                  <a:lnTo>
                    <a:pt x="2773" y="962"/>
                  </a:lnTo>
                  <a:lnTo>
                    <a:pt x="2706" y="946"/>
                  </a:lnTo>
                  <a:lnTo>
                    <a:pt x="2703" y="941"/>
                  </a:lnTo>
                  <a:lnTo>
                    <a:pt x="2700" y="928"/>
                  </a:lnTo>
                  <a:lnTo>
                    <a:pt x="2700" y="917"/>
                  </a:lnTo>
                  <a:lnTo>
                    <a:pt x="2700" y="917"/>
                  </a:lnTo>
                  <a:lnTo>
                    <a:pt x="2695" y="896"/>
                  </a:lnTo>
                  <a:lnTo>
                    <a:pt x="2687" y="874"/>
                  </a:lnTo>
                  <a:lnTo>
                    <a:pt x="2687" y="874"/>
                  </a:lnTo>
                  <a:lnTo>
                    <a:pt x="2684" y="863"/>
                  </a:lnTo>
                  <a:lnTo>
                    <a:pt x="2679" y="850"/>
                  </a:lnTo>
                  <a:lnTo>
                    <a:pt x="2671" y="828"/>
                  </a:lnTo>
                  <a:lnTo>
                    <a:pt x="2660" y="810"/>
                  </a:lnTo>
                  <a:lnTo>
                    <a:pt x="2657" y="799"/>
                  </a:lnTo>
                  <a:lnTo>
                    <a:pt x="2657" y="799"/>
                  </a:lnTo>
                  <a:lnTo>
                    <a:pt x="2649" y="788"/>
                  </a:lnTo>
                  <a:lnTo>
                    <a:pt x="2639" y="769"/>
                  </a:lnTo>
                  <a:lnTo>
                    <a:pt x="2639" y="769"/>
                  </a:lnTo>
                  <a:lnTo>
                    <a:pt x="2628" y="748"/>
                  </a:lnTo>
                  <a:lnTo>
                    <a:pt x="2628" y="748"/>
                  </a:lnTo>
                  <a:lnTo>
                    <a:pt x="2614" y="729"/>
                  </a:lnTo>
                  <a:lnTo>
                    <a:pt x="2601" y="710"/>
                  </a:lnTo>
                  <a:lnTo>
                    <a:pt x="2601" y="710"/>
                  </a:lnTo>
                  <a:lnTo>
                    <a:pt x="2572" y="675"/>
                  </a:lnTo>
                  <a:lnTo>
                    <a:pt x="2572" y="675"/>
                  </a:lnTo>
                  <a:lnTo>
                    <a:pt x="2555" y="660"/>
                  </a:lnTo>
                  <a:lnTo>
                    <a:pt x="2539" y="644"/>
                  </a:lnTo>
                  <a:lnTo>
                    <a:pt x="2539" y="644"/>
                  </a:lnTo>
                  <a:lnTo>
                    <a:pt x="2507" y="614"/>
                  </a:lnTo>
                  <a:lnTo>
                    <a:pt x="2507" y="614"/>
                  </a:lnTo>
                  <a:lnTo>
                    <a:pt x="2472" y="585"/>
                  </a:lnTo>
                  <a:lnTo>
                    <a:pt x="2472" y="585"/>
                  </a:lnTo>
                  <a:lnTo>
                    <a:pt x="2456" y="568"/>
                  </a:lnTo>
                  <a:lnTo>
                    <a:pt x="2438" y="558"/>
                  </a:lnTo>
                  <a:lnTo>
                    <a:pt x="2438" y="558"/>
                  </a:lnTo>
                  <a:lnTo>
                    <a:pt x="2400" y="531"/>
                  </a:lnTo>
                  <a:lnTo>
                    <a:pt x="2400" y="531"/>
                  </a:lnTo>
                  <a:lnTo>
                    <a:pt x="2362" y="507"/>
                  </a:lnTo>
                  <a:lnTo>
                    <a:pt x="2325" y="482"/>
                  </a:lnTo>
                  <a:lnTo>
                    <a:pt x="2325" y="482"/>
                  </a:lnTo>
                  <a:lnTo>
                    <a:pt x="2285" y="461"/>
                  </a:lnTo>
                  <a:lnTo>
                    <a:pt x="2266" y="450"/>
                  </a:lnTo>
                  <a:lnTo>
                    <a:pt x="2255" y="445"/>
                  </a:lnTo>
                  <a:lnTo>
                    <a:pt x="2247" y="440"/>
                  </a:lnTo>
                  <a:lnTo>
                    <a:pt x="2207" y="421"/>
                  </a:lnTo>
                  <a:lnTo>
                    <a:pt x="2207" y="421"/>
                  </a:lnTo>
                  <a:lnTo>
                    <a:pt x="2185" y="410"/>
                  </a:lnTo>
                  <a:lnTo>
                    <a:pt x="2167" y="402"/>
                  </a:lnTo>
                  <a:lnTo>
                    <a:pt x="2145" y="391"/>
                  </a:lnTo>
                  <a:lnTo>
                    <a:pt x="2145" y="391"/>
                  </a:lnTo>
                  <a:lnTo>
                    <a:pt x="2124" y="383"/>
                  </a:lnTo>
                  <a:lnTo>
                    <a:pt x="2124" y="383"/>
                  </a:lnTo>
                  <a:lnTo>
                    <a:pt x="2081" y="370"/>
                  </a:lnTo>
                  <a:lnTo>
                    <a:pt x="2038" y="357"/>
                  </a:lnTo>
                  <a:lnTo>
                    <a:pt x="2038" y="357"/>
                  </a:lnTo>
                  <a:lnTo>
                    <a:pt x="2016" y="348"/>
                  </a:lnTo>
                  <a:lnTo>
                    <a:pt x="1995" y="343"/>
                  </a:lnTo>
                  <a:lnTo>
                    <a:pt x="1995" y="343"/>
                  </a:lnTo>
                  <a:lnTo>
                    <a:pt x="1974" y="338"/>
                  </a:lnTo>
                  <a:lnTo>
                    <a:pt x="1952" y="332"/>
                  </a:lnTo>
                  <a:lnTo>
                    <a:pt x="1952" y="332"/>
                  </a:lnTo>
                  <a:lnTo>
                    <a:pt x="1907" y="324"/>
                  </a:lnTo>
                  <a:lnTo>
                    <a:pt x="1907" y="324"/>
                  </a:lnTo>
                  <a:lnTo>
                    <a:pt x="1861" y="319"/>
                  </a:lnTo>
                  <a:lnTo>
                    <a:pt x="1818" y="314"/>
                  </a:lnTo>
                  <a:lnTo>
                    <a:pt x="1818" y="314"/>
                  </a:lnTo>
                  <a:lnTo>
                    <a:pt x="1773" y="311"/>
                  </a:lnTo>
                  <a:lnTo>
                    <a:pt x="1727" y="311"/>
                  </a:lnTo>
                  <a:lnTo>
                    <a:pt x="1727" y="311"/>
                  </a:lnTo>
                  <a:lnTo>
                    <a:pt x="1681" y="311"/>
                  </a:lnTo>
                  <a:lnTo>
                    <a:pt x="1681" y="311"/>
                  </a:lnTo>
                  <a:lnTo>
                    <a:pt x="1639" y="314"/>
                  </a:lnTo>
                  <a:lnTo>
                    <a:pt x="1639" y="314"/>
                  </a:lnTo>
                  <a:lnTo>
                    <a:pt x="1566" y="322"/>
                  </a:lnTo>
                  <a:lnTo>
                    <a:pt x="1561" y="316"/>
                  </a:lnTo>
                  <a:lnTo>
                    <a:pt x="1553" y="305"/>
                  </a:lnTo>
                  <a:lnTo>
                    <a:pt x="1542" y="298"/>
                  </a:lnTo>
                  <a:lnTo>
                    <a:pt x="1526" y="279"/>
                  </a:lnTo>
                  <a:lnTo>
                    <a:pt x="1526" y="279"/>
                  </a:lnTo>
                  <a:lnTo>
                    <a:pt x="1507" y="263"/>
                  </a:lnTo>
                  <a:lnTo>
                    <a:pt x="1507" y="263"/>
                  </a:lnTo>
                  <a:lnTo>
                    <a:pt x="1467" y="230"/>
                  </a:lnTo>
                  <a:lnTo>
                    <a:pt x="1427" y="198"/>
                  </a:lnTo>
                  <a:lnTo>
                    <a:pt x="1427" y="198"/>
                  </a:lnTo>
                  <a:lnTo>
                    <a:pt x="1387" y="171"/>
                  </a:lnTo>
                  <a:lnTo>
                    <a:pt x="1387" y="171"/>
                  </a:lnTo>
                  <a:lnTo>
                    <a:pt x="1344" y="147"/>
                  </a:lnTo>
                  <a:lnTo>
                    <a:pt x="1344" y="147"/>
                  </a:lnTo>
                  <a:lnTo>
                    <a:pt x="1298" y="123"/>
                  </a:lnTo>
                  <a:lnTo>
                    <a:pt x="1298" y="123"/>
                  </a:lnTo>
                  <a:lnTo>
                    <a:pt x="1255" y="102"/>
                  </a:lnTo>
                  <a:lnTo>
                    <a:pt x="1255" y="102"/>
                  </a:lnTo>
                  <a:lnTo>
                    <a:pt x="1210" y="83"/>
                  </a:lnTo>
                  <a:lnTo>
                    <a:pt x="1210" y="83"/>
                  </a:lnTo>
                  <a:lnTo>
                    <a:pt x="1161" y="64"/>
                  </a:lnTo>
                  <a:lnTo>
                    <a:pt x="1161" y="64"/>
                  </a:lnTo>
                  <a:lnTo>
                    <a:pt x="1116" y="48"/>
                  </a:lnTo>
                  <a:lnTo>
                    <a:pt x="1067" y="35"/>
                  </a:lnTo>
                  <a:lnTo>
                    <a:pt x="1067" y="35"/>
                  </a:lnTo>
                  <a:lnTo>
                    <a:pt x="1019" y="24"/>
                  </a:lnTo>
                  <a:lnTo>
                    <a:pt x="995" y="19"/>
                  </a:lnTo>
                  <a:lnTo>
                    <a:pt x="968" y="16"/>
                  </a:lnTo>
                  <a:lnTo>
                    <a:pt x="968" y="16"/>
                  </a:lnTo>
                  <a:lnTo>
                    <a:pt x="920" y="8"/>
                  </a:lnTo>
                  <a:lnTo>
                    <a:pt x="920" y="8"/>
                  </a:lnTo>
                  <a:lnTo>
                    <a:pt x="869" y="2"/>
                  </a:lnTo>
                  <a:lnTo>
                    <a:pt x="869" y="2"/>
                  </a:lnTo>
                  <a:lnTo>
                    <a:pt x="845" y="0"/>
                  </a:lnTo>
                  <a:lnTo>
                    <a:pt x="821" y="0"/>
                  </a:lnTo>
                  <a:lnTo>
                    <a:pt x="794" y="0"/>
                  </a:lnTo>
                  <a:lnTo>
                    <a:pt x="770" y="0"/>
                  </a:lnTo>
                  <a:lnTo>
                    <a:pt x="770" y="0"/>
                  </a:lnTo>
                  <a:lnTo>
                    <a:pt x="719" y="2"/>
                  </a:lnTo>
                  <a:lnTo>
                    <a:pt x="671" y="8"/>
                  </a:lnTo>
                  <a:lnTo>
                    <a:pt x="671" y="8"/>
                  </a:lnTo>
                  <a:lnTo>
                    <a:pt x="619" y="16"/>
                  </a:lnTo>
                  <a:lnTo>
                    <a:pt x="571" y="29"/>
                  </a:lnTo>
                  <a:lnTo>
                    <a:pt x="523" y="43"/>
                  </a:lnTo>
                  <a:lnTo>
                    <a:pt x="475" y="61"/>
                  </a:lnTo>
                  <a:lnTo>
                    <a:pt x="475" y="61"/>
                  </a:lnTo>
                  <a:lnTo>
                    <a:pt x="429" y="83"/>
                  </a:lnTo>
                  <a:lnTo>
                    <a:pt x="386" y="110"/>
                  </a:lnTo>
                  <a:lnTo>
                    <a:pt x="386" y="110"/>
                  </a:lnTo>
                  <a:lnTo>
                    <a:pt x="343" y="139"/>
                  </a:lnTo>
                  <a:lnTo>
                    <a:pt x="325" y="158"/>
                  </a:lnTo>
                  <a:lnTo>
                    <a:pt x="306" y="177"/>
                  </a:lnTo>
                  <a:lnTo>
                    <a:pt x="306" y="177"/>
                  </a:lnTo>
                  <a:lnTo>
                    <a:pt x="287" y="195"/>
                  </a:lnTo>
                  <a:lnTo>
                    <a:pt x="271" y="217"/>
                  </a:lnTo>
                  <a:lnTo>
                    <a:pt x="257" y="241"/>
                  </a:lnTo>
                  <a:lnTo>
                    <a:pt x="244" y="265"/>
                  </a:lnTo>
                  <a:lnTo>
                    <a:pt x="244" y="265"/>
                  </a:lnTo>
                  <a:lnTo>
                    <a:pt x="236" y="292"/>
                  </a:lnTo>
                  <a:lnTo>
                    <a:pt x="231" y="316"/>
                  </a:lnTo>
                  <a:lnTo>
                    <a:pt x="225" y="343"/>
                  </a:lnTo>
                  <a:lnTo>
                    <a:pt x="225" y="373"/>
                  </a:lnTo>
                  <a:lnTo>
                    <a:pt x="225" y="373"/>
                  </a:lnTo>
                  <a:lnTo>
                    <a:pt x="225" y="445"/>
                  </a:lnTo>
                  <a:lnTo>
                    <a:pt x="225" y="456"/>
                  </a:lnTo>
                  <a:lnTo>
                    <a:pt x="225" y="456"/>
                  </a:lnTo>
                  <a:lnTo>
                    <a:pt x="225" y="466"/>
                  </a:lnTo>
                  <a:lnTo>
                    <a:pt x="225" y="466"/>
                  </a:lnTo>
                  <a:lnTo>
                    <a:pt x="228" y="488"/>
                  </a:lnTo>
                  <a:lnTo>
                    <a:pt x="228" y="488"/>
                  </a:lnTo>
                  <a:lnTo>
                    <a:pt x="231" y="496"/>
                  </a:lnTo>
                  <a:lnTo>
                    <a:pt x="231" y="496"/>
                  </a:lnTo>
                  <a:lnTo>
                    <a:pt x="201" y="507"/>
                  </a:lnTo>
                  <a:lnTo>
                    <a:pt x="201" y="507"/>
                  </a:lnTo>
                  <a:lnTo>
                    <a:pt x="172" y="520"/>
                  </a:lnTo>
                  <a:lnTo>
                    <a:pt x="145" y="533"/>
                  </a:lnTo>
                  <a:lnTo>
                    <a:pt x="145" y="533"/>
                  </a:lnTo>
                  <a:lnTo>
                    <a:pt x="115" y="552"/>
                  </a:lnTo>
                  <a:lnTo>
                    <a:pt x="105" y="563"/>
                  </a:lnTo>
                  <a:lnTo>
                    <a:pt x="91" y="574"/>
                  </a:lnTo>
                  <a:lnTo>
                    <a:pt x="91" y="574"/>
                  </a:lnTo>
                  <a:lnTo>
                    <a:pt x="78" y="585"/>
                  </a:lnTo>
                  <a:lnTo>
                    <a:pt x="67" y="595"/>
                  </a:lnTo>
                  <a:lnTo>
                    <a:pt x="62" y="603"/>
                  </a:lnTo>
                  <a:lnTo>
                    <a:pt x="62" y="603"/>
                  </a:lnTo>
                  <a:lnTo>
                    <a:pt x="56" y="609"/>
                  </a:lnTo>
                  <a:lnTo>
                    <a:pt x="46" y="622"/>
                  </a:lnTo>
                  <a:lnTo>
                    <a:pt x="46" y="622"/>
                  </a:lnTo>
                  <a:lnTo>
                    <a:pt x="38" y="635"/>
                  </a:lnTo>
                  <a:lnTo>
                    <a:pt x="30" y="651"/>
                  </a:lnTo>
                  <a:lnTo>
                    <a:pt x="30" y="651"/>
                  </a:lnTo>
                  <a:lnTo>
                    <a:pt x="16" y="681"/>
                  </a:lnTo>
                  <a:lnTo>
                    <a:pt x="16" y="681"/>
                  </a:lnTo>
                  <a:lnTo>
                    <a:pt x="8" y="713"/>
                  </a:lnTo>
                  <a:lnTo>
                    <a:pt x="8" y="713"/>
                  </a:lnTo>
                  <a:lnTo>
                    <a:pt x="3" y="745"/>
                  </a:lnTo>
                  <a:lnTo>
                    <a:pt x="0" y="778"/>
                  </a:lnTo>
                  <a:lnTo>
                    <a:pt x="0" y="778"/>
                  </a:lnTo>
                  <a:lnTo>
                    <a:pt x="0" y="810"/>
                  </a:lnTo>
                  <a:lnTo>
                    <a:pt x="0" y="810"/>
                  </a:lnTo>
                  <a:lnTo>
                    <a:pt x="0" y="818"/>
                  </a:lnTo>
                  <a:lnTo>
                    <a:pt x="3" y="826"/>
                  </a:lnTo>
                  <a:lnTo>
                    <a:pt x="3" y="842"/>
                  </a:lnTo>
                  <a:lnTo>
                    <a:pt x="5" y="850"/>
                  </a:lnTo>
                  <a:lnTo>
                    <a:pt x="5" y="855"/>
                  </a:lnTo>
                  <a:lnTo>
                    <a:pt x="5" y="855"/>
                  </a:lnTo>
                  <a:lnTo>
                    <a:pt x="5" y="858"/>
                  </a:lnTo>
                  <a:lnTo>
                    <a:pt x="5" y="858"/>
                  </a:lnTo>
                  <a:lnTo>
                    <a:pt x="5" y="858"/>
                  </a:lnTo>
                  <a:lnTo>
                    <a:pt x="8" y="874"/>
                  </a:lnTo>
                  <a:lnTo>
                    <a:pt x="11" y="882"/>
                  </a:lnTo>
                  <a:lnTo>
                    <a:pt x="14" y="890"/>
                  </a:lnTo>
                  <a:lnTo>
                    <a:pt x="19" y="906"/>
                  </a:lnTo>
                  <a:lnTo>
                    <a:pt x="19" y="906"/>
                  </a:lnTo>
                  <a:lnTo>
                    <a:pt x="24" y="920"/>
                  </a:lnTo>
                  <a:lnTo>
                    <a:pt x="24" y="920"/>
                  </a:lnTo>
                  <a:lnTo>
                    <a:pt x="30" y="936"/>
                  </a:lnTo>
                  <a:lnTo>
                    <a:pt x="30" y="936"/>
                  </a:lnTo>
                  <a:lnTo>
                    <a:pt x="46" y="965"/>
                  </a:lnTo>
                  <a:lnTo>
                    <a:pt x="54" y="979"/>
                  </a:lnTo>
                  <a:lnTo>
                    <a:pt x="62" y="992"/>
                  </a:lnTo>
                  <a:lnTo>
                    <a:pt x="62" y="992"/>
                  </a:lnTo>
                  <a:lnTo>
                    <a:pt x="80" y="1016"/>
                  </a:lnTo>
                  <a:lnTo>
                    <a:pt x="80" y="1016"/>
                  </a:lnTo>
                  <a:lnTo>
                    <a:pt x="102" y="1040"/>
                  </a:lnTo>
                  <a:lnTo>
                    <a:pt x="102" y="1040"/>
                  </a:lnTo>
                  <a:lnTo>
                    <a:pt x="126" y="1062"/>
                  </a:lnTo>
                  <a:lnTo>
                    <a:pt x="148" y="1083"/>
                  </a:lnTo>
                  <a:lnTo>
                    <a:pt x="148" y="1083"/>
                  </a:lnTo>
                  <a:lnTo>
                    <a:pt x="172" y="1102"/>
                  </a:lnTo>
                  <a:lnTo>
                    <a:pt x="172" y="1102"/>
                  </a:lnTo>
                  <a:lnTo>
                    <a:pt x="196" y="1121"/>
                  </a:lnTo>
                  <a:lnTo>
                    <a:pt x="196" y="1121"/>
                  </a:lnTo>
                  <a:lnTo>
                    <a:pt x="247" y="1153"/>
                  </a:lnTo>
                  <a:lnTo>
                    <a:pt x="274" y="1169"/>
                  </a:lnTo>
                  <a:lnTo>
                    <a:pt x="274" y="1169"/>
                  </a:lnTo>
                  <a:lnTo>
                    <a:pt x="300" y="1185"/>
                  </a:lnTo>
                  <a:lnTo>
                    <a:pt x="300" y="1185"/>
                  </a:lnTo>
                  <a:lnTo>
                    <a:pt x="327" y="1199"/>
                  </a:lnTo>
                  <a:lnTo>
                    <a:pt x="327" y="1199"/>
                  </a:lnTo>
                  <a:lnTo>
                    <a:pt x="325" y="1207"/>
                  </a:lnTo>
                  <a:lnTo>
                    <a:pt x="325" y="1207"/>
                  </a:lnTo>
                  <a:lnTo>
                    <a:pt x="316" y="1225"/>
                  </a:lnTo>
                  <a:lnTo>
                    <a:pt x="311" y="1244"/>
                  </a:lnTo>
                  <a:lnTo>
                    <a:pt x="311" y="1244"/>
                  </a:lnTo>
                  <a:lnTo>
                    <a:pt x="306" y="1263"/>
                  </a:lnTo>
                  <a:lnTo>
                    <a:pt x="303" y="1282"/>
                  </a:lnTo>
                  <a:lnTo>
                    <a:pt x="303" y="1303"/>
                  </a:lnTo>
                  <a:lnTo>
                    <a:pt x="303" y="1322"/>
                  </a:lnTo>
                  <a:lnTo>
                    <a:pt x="303" y="1322"/>
                  </a:lnTo>
                  <a:lnTo>
                    <a:pt x="306" y="1341"/>
                  </a:lnTo>
                  <a:lnTo>
                    <a:pt x="306" y="1341"/>
                  </a:lnTo>
                  <a:lnTo>
                    <a:pt x="311" y="1362"/>
                  </a:lnTo>
                  <a:lnTo>
                    <a:pt x="316" y="1381"/>
                  </a:lnTo>
                  <a:lnTo>
                    <a:pt x="316" y="1381"/>
                  </a:lnTo>
                  <a:lnTo>
                    <a:pt x="325" y="1397"/>
                  </a:lnTo>
                  <a:lnTo>
                    <a:pt x="330" y="1408"/>
                  </a:lnTo>
                  <a:lnTo>
                    <a:pt x="330" y="1408"/>
                  </a:lnTo>
                  <a:lnTo>
                    <a:pt x="330" y="1408"/>
                  </a:lnTo>
                  <a:lnTo>
                    <a:pt x="330" y="1408"/>
                  </a:lnTo>
                  <a:lnTo>
                    <a:pt x="330" y="1411"/>
                  </a:lnTo>
                  <a:lnTo>
                    <a:pt x="333" y="1411"/>
                  </a:lnTo>
                  <a:lnTo>
                    <a:pt x="335" y="1416"/>
                  </a:lnTo>
                  <a:lnTo>
                    <a:pt x="335" y="1416"/>
                  </a:lnTo>
                  <a:lnTo>
                    <a:pt x="343" y="1429"/>
                  </a:lnTo>
                  <a:lnTo>
                    <a:pt x="343" y="1429"/>
                  </a:lnTo>
                  <a:lnTo>
                    <a:pt x="365" y="1461"/>
                  </a:lnTo>
                  <a:lnTo>
                    <a:pt x="378" y="1475"/>
                  </a:lnTo>
                  <a:lnTo>
                    <a:pt x="378" y="1475"/>
                  </a:lnTo>
                  <a:lnTo>
                    <a:pt x="389" y="1488"/>
                  </a:lnTo>
                  <a:lnTo>
                    <a:pt x="389" y="1488"/>
                  </a:lnTo>
                  <a:lnTo>
                    <a:pt x="416" y="1515"/>
                  </a:lnTo>
                  <a:lnTo>
                    <a:pt x="426" y="1529"/>
                  </a:lnTo>
                  <a:lnTo>
                    <a:pt x="426" y="1529"/>
                  </a:lnTo>
                  <a:lnTo>
                    <a:pt x="440" y="1539"/>
                  </a:lnTo>
                  <a:lnTo>
                    <a:pt x="469" y="1563"/>
                  </a:lnTo>
                  <a:lnTo>
                    <a:pt x="469" y="1563"/>
                  </a:lnTo>
                  <a:lnTo>
                    <a:pt x="499" y="1585"/>
                  </a:lnTo>
                  <a:lnTo>
                    <a:pt x="499" y="1585"/>
                  </a:lnTo>
                  <a:lnTo>
                    <a:pt x="512" y="1595"/>
                  </a:lnTo>
                  <a:lnTo>
                    <a:pt x="528" y="1604"/>
                  </a:lnTo>
                  <a:lnTo>
                    <a:pt x="528" y="1604"/>
                  </a:lnTo>
                  <a:lnTo>
                    <a:pt x="558" y="1622"/>
                  </a:lnTo>
                  <a:lnTo>
                    <a:pt x="590" y="1641"/>
                  </a:lnTo>
                  <a:lnTo>
                    <a:pt x="606" y="1649"/>
                  </a:lnTo>
                  <a:lnTo>
                    <a:pt x="606" y="1649"/>
                  </a:lnTo>
                  <a:lnTo>
                    <a:pt x="622" y="1657"/>
                  </a:lnTo>
                  <a:lnTo>
                    <a:pt x="654" y="1670"/>
                  </a:lnTo>
                  <a:lnTo>
                    <a:pt x="654" y="1670"/>
                  </a:lnTo>
                  <a:lnTo>
                    <a:pt x="687" y="1684"/>
                  </a:lnTo>
                  <a:lnTo>
                    <a:pt x="721" y="1697"/>
                  </a:lnTo>
                  <a:lnTo>
                    <a:pt x="721" y="1697"/>
                  </a:lnTo>
                  <a:lnTo>
                    <a:pt x="789" y="1719"/>
                  </a:lnTo>
                  <a:lnTo>
                    <a:pt x="789" y="1719"/>
                  </a:lnTo>
                  <a:lnTo>
                    <a:pt x="807" y="1722"/>
                  </a:lnTo>
                  <a:lnTo>
                    <a:pt x="823" y="1727"/>
                  </a:lnTo>
                  <a:lnTo>
                    <a:pt x="858" y="1732"/>
                  </a:lnTo>
                  <a:lnTo>
                    <a:pt x="858" y="1732"/>
                  </a:lnTo>
                  <a:lnTo>
                    <a:pt x="893" y="1740"/>
                  </a:lnTo>
                  <a:lnTo>
                    <a:pt x="928" y="1746"/>
                  </a:lnTo>
                  <a:lnTo>
                    <a:pt x="947" y="1748"/>
                  </a:lnTo>
                  <a:lnTo>
                    <a:pt x="955" y="1748"/>
                  </a:lnTo>
                  <a:lnTo>
                    <a:pt x="963" y="1751"/>
                  </a:lnTo>
                  <a:lnTo>
                    <a:pt x="998" y="1754"/>
                  </a:lnTo>
                  <a:lnTo>
                    <a:pt x="998" y="1754"/>
                  </a:lnTo>
                  <a:lnTo>
                    <a:pt x="1032" y="1756"/>
                  </a:lnTo>
                  <a:lnTo>
                    <a:pt x="1070" y="1759"/>
                  </a:lnTo>
                  <a:lnTo>
                    <a:pt x="1121" y="1759"/>
                  </a:lnTo>
                  <a:lnTo>
                    <a:pt x="1121" y="1762"/>
                  </a:lnTo>
                  <a:lnTo>
                    <a:pt x="1140" y="1762"/>
                  </a:lnTo>
                  <a:lnTo>
                    <a:pt x="1148" y="1762"/>
                  </a:lnTo>
                  <a:lnTo>
                    <a:pt x="1164" y="1788"/>
                  </a:lnTo>
                  <a:lnTo>
                    <a:pt x="1164" y="1788"/>
                  </a:lnTo>
                  <a:lnTo>
                    <a:pt x="1191" y="1821"/>
                  </a:lnTo>
                  <a:lnTo>
                    <a:pt x="1191" y="1821"/>
                  </a:lnTo>
                  <a:lnTo>
                    <a:pt x="1215" y="1853"/>
                  </a:lnTo>
                  <a:lnTo>
                    <a:pt x="1215" y="1853"/>
                  </a:lnTo>
                  <a:lnTo>
                    <a:pt x="1242" y="1885"/>
                  </a:lnTo>
                  <a:lnTo>
                    <a:pt x="1242" y="1885"/>
                  </a:lnTo>
                  <a:lnTo>
                    <a:pt x="1271" y="1915"/>
                  </a:lnTo>
                  <a:lnTo>
                    <a:pt x="1271" y="1915"/>
                  </a:lnTo>
                  <a:lnTo>
                    <a:pt x="1303" y="1941"/>
                  </a:lnTo>
                  <a:lnTo>
                    <a:pt x="1303" y="1941"/>
                  </a:lnTo>
                  <a:lnTo>
                    <a:pt x="1333" y="1968"/>
                  </a:lnTo>
                  <a:lnTo>
                    <a:pt x="1333" y="1968"/>
                  </a:lnTo>
                  <a:lnTo>
                    <a:pt x="1368" y="1992"/>
                  </a:lnTo>
                  <a:lnTo>
                    <a:pt x="1368" y="1992"/>
                  </a:lnTo>
                  <a:lnTo>
                    <a:pt x="1400" y="2016"/>
                  </a:lnTo>
                  <a:lnTo>
                    <a:pt x="1400" y="2016"/>
                  </a:lnTo>
                  <a:lnTo>
                    <a:pt x="1435" y="2038"/>
                  </a:lnTo>
                  <a:lnTo>
                    <a:pt x="1472" y="2059"/>
                  </a:lnTo>
                  <a:lnTo>
                    <a:pt x="1472" y="2059"/>
                  </a:lnTo>
                  <a:lnTo>
                    <a:pt x="1507" y="2078"/>
                  </a:lnTo>
                  <a:lnTo>
                    <a:pt x="1507" y="2078"/>
                  </a:lnTo>
                  <a:lnTo>
                    <a:pt x="1582" y="2110"/>
                  </a:lnTo>
                  <a:lnTo>
                    <a:pt x="1582" y="2110"/>
                  </a:lnTo>
                  <a:lnTo>
                    <a:pt x="1620" y="2124"/>
                  </a:lnTo>
                  <a:lnTo>
                    <a:pt x="1639" y="2132"/>
                  </a:lnTo>
                  <a:lnTo>
                    <a:pt x="1660" y="2137"/>
                  </a:lnTo>
                  <a:lnTo>
                    <a:pt x="1660" y="2137"/>
                  </a:lnTo>
                  <a:lnTo>
                    <a:pt x="1738" y="2161"/>
                  </a:lnTo>
                  <a:lnTo>
                    <a:pt x="1738" y="2161"/>
                  </a:lnTo>
                  <a:lnTo>
                    <a:pt x="1818" y="2177"/>
                  </a:lnTo>
                  <a:lnTo>
                    <a:pt x="1818" y="2177"/>
                  </a:lnTo>
                  <a:lnTo>
                    <a:pt x="1898" y="2191"/>
                  </a:lnTo>
                  <a:lnTo>
                    <a:pt x="1898" y="2191"/>
                  </a:lnTo>
                  <a:lnTo>
                    <a:pt x="1979" y="2199"/>
                  </a:lnTo>
                  <a:lnTo>
                    <a:pt x="1979" y="2199"/>
                  </a:lnTo>
                  <a:lnTo>
                    <a:pt x="2060" y="2204"/>
                  </a:lnTo>
                  <a:lnTo>
                    <a:pt x="2060" y="2204"/>
                  </a:lnTo>
                  <a:lnTo>
                    <a:pt x="2100" y="2202"/>
                  </a:lnTo>
                  <a:lnTo>
                    <a:pt x="2140" y="2202"/>
                  </a:lnTo>
                  <a:lnTo>
                    <a:pt x="2140" y="2202"/>
                  </a:lnTo>
                  <a:lnTo>
                    <a:pt x="2220" y="2193"/>
                  </a:lnTo>
                  <a:lnTo>
                    <a:pt x="2301" y="2180"/>
                  </a:lnTo>
                  <a:lnTo>
                    <a:pt x="2301" y="2180"/>
                  </a:lnTo>
                  <a:lnTo>
                    <a:pt x="2220" y="2191"/>
                  </a:lnTo>
                  <a:lnTo>
                    <a:pt x="2140" y="2193"/>
                  </a:lnTo>
                  <a:lnTo>
                    <a:pt x="2140" y="2193"/>
                  </a:lnTo>
                  <a:lnTo>
                    <a:pt x="2100" y="2196"/>
                  </a:lnTo>
                  <a:lnTo>
                    <a:pt x="2060" y="2193"/>
                  </a:lnTo>
                  <a:lnTo>
                    <a:pt x="2060" y="2193"/>
                  </a:lnTo>
                  <a:lnTo>
                    <a:pt x="1979" y="2188"/>
                  </a:lnTo>
                  <a:lnTo>
                    <a:pt x="1979" y="2188"/>
                  </a:lnTo>
                  <a:lnTo>
                    <a:pt x="1898" y="2177"/>
                  </a:lnTo>
                  <a:lnTo>
                    <a:pt x="1898" y="2177"/>
                  </a:lnTo>
                  <a:lnTo>
                    <a:pt x="1821" y="2161"/>
                  </a:lnTo>
                  <a:lnTo>
                    <a:pt x="1821" y="2161"/>
                  </a:lnTo>
                  <a:lnTo>
                    <a:pt x="1743" y="2143"/>
                  </a:lnTo>
                  <a:lnTo>
                    <a:pt x="1743" y="2143"/>
                  </a:lnTo>
                  <a:lnTo>
                    <a:pt x="1665" y="2116"/>
                  </a:lnTo>
                  <a:lnTo>
                    <a:pt x="1646" y="2110"/>
                  </a:lnTo>
                  <a:lnTo>
                    <a:pt x="1628" y="2102"/>
                  </a:lnTo>
                  <a:lnTo>
                    <a:pt x="1628" y="2102"/>
                  </a:lnTo>
                  <a:lnTo>
                    <a:pt x="1593" y="2089"/>
                  </a:lnTo>
                  <a:lnTo>
                    <a:pt x="1593" y="2089"/>
                  </a:lnTo>
                  <a:lnTo>
                    <a:pt x="1521" y="2054"/>
                  </a:lnTo>
                  <a:lnTo>
                    <a:pt x="1521" y="2054"/>
                  </a:lnTo>
                  <a:lnTo>
                    <a:pt x="1486" y="2035"/>
                  </a:lnTo>
                  <a:lnTo>
                    <a:pt x="1451" y="2014"/>
                  </a:lnTo>
                  <a:lnTo>
                    <a:pt x="1451" y="2014"/>
                  </a:lnTo>
                  <a:lnTo>
                    <a:pt x="1416" y="1992"/>
                  </a:lnTo>
                  <a:lnTo>
                    <a:pt x="1416" y="1992"/>
                  </a:lnTo>
                  <a:lnTo>
                    <a:pt x="1384" y="1968"/>
                  </a:lnTo>
                  <a:lnTo>
                    <a:pt x="1384" y="1968"/>
                  </a:lnTo>
                  <a:lnTo>
                    <a:pt x="1354" y="1944"/>
                  </a:lnTo>
                  <a:lnTo>
                    <a:pt x="1354" y="1944"/>
                  </a:lnTo>
                  <a:lnTo>
                    <a:pt x="1325" y="1917"/>
                  </a:lnTo>
                  <a:lnTo>
                    <a:pt x="1325" y="1917"/>
                  </a:lnTo>
                  <a:lnTo>
                    <a:pt x="1295" y="1891"/>
                  </a:lnTo>
                  <a:lnTo>
                    <a:pt x="1295" y="1891"/>
                  </a:lnTo>
                  <a:lnTo>
                    <a:pt x="1269" y="1861"/>
                  </a:lnTo>
                  <a:lnTo>
                    <a:pt x="1269" y="1861"/>
                  </a:lnTo>
                  <a:lnTo>
                    <a:pt x="1242" y="1831"/>
                  </a:lnTo>
                  <a:lnTo>
                    <a:pt x="1242" y="1831"/>
                  </a:lnTo>
                  <a:lnTo>
                    <a:pt x="1217" y="1799"/>
                  </a:lnTo>
                  <a:lnTo>
                    <a:pt x="1217" y="1799"/>
                  </a:lnTo>
                  <a:lnTo>
                    <a:pt x="1196" y="1767"/>
                  </a:lnTo>
                  <a:lnTo>
                    <a:pt x="1175" y="1735"/>
                  </a:lnTo>
                  <a:lnTo>
                    <a:pt x="1169" y="1724"/>
                  </a:lnTo>
                  <a:lnTo>
                    <a:pt x="1159" y="1724"/>
                  </a:lnTo>
                  <a:lnTo>
                    <a:pt x="1159" y="1724"/>
                  </a:lnTo>
                  <a:lnTo>
                    <a:pt x="1140" y="1722"/>
                  </a:lnTo>
                  <a:lnTo>
                    <a:pt x="1070" y="1719"/>
                  </a:lnTo>
                  <a:lnTo>
                    <a:pt x="1070" y="1719"/>
                  </a:lnTo>
                  <a:lnTo>
                    <a:pt x="1038" y="1716"/>
                  </a:lnTo>
                  <a:lnTo>
                    <a:pt x="1003" y="1713"/>
                  </a:lnTo>
                  <a:lnTo>
                    <a:pt x="968" y="1708"/>
                  </a:lnTo>
                  <a:lnTo>
                    <a:pt x="960" y="1708"/>
                  </a:lnTo>
                  <a:lnTo>
                    <a:pt x="952" y="1705"/>
                  </a:lnTo>
                  <a:lnTo>
                    <a:pt x="936" y="1703"/>
                  </a:lnTo>
                  <a:lnTo>
                    <a:pt x="901" y="1697"/>
                  </a:lnTo>
                  <a:lnTo>
                    <a:pt x="901" y="1697"/>
                  </a:lnTo>
                  <a:lnTo>
                    <a:pt x="866" y="1692"/>
                  </a:lnTo>
                  <a:lnTo>
                    <a:pt x="834" y="1681"/>
                  </a:lnTo>
                  <a:lnTo>
                    <a:pt x="818" y="1679"/>
                  </a:lnTo>
                  <a:lnTo>
                    <a:pt x="818" y="1679"/>
                  </a:lnTo>
                  <a:lnTo>
                    <a:pt x="802" y="1673"/>
                  </a:lnTo>
                  <a:lnTo>
                    <a:pt x="802" y="1673"/>
                  </a:lnTo>
                  <a:lnTo>
                    <a:pt x="737" y="1654"/>
                  </a:lnTo>
                  <a:lnTo>
                    <a:pt x="705" y="1641"/>
                  </a:lnTo>
                  <a:lnTo>
                    <a:pt x="705" y="1641"/>
                  </a:lnTo>
                  <a:lnTo>
                    <a:pt x="673" y="1628"/>
                  </a:lnTo>
                  <a:lnTo>
                    <a:pt x="644" y="1614"/>
                  </a:lnTo>
                  <a:lnTo>
                    <a:pt x="644" y="1614"/>
                  </a:lnTo>
                  <a:lnTo>
                    <a:pt x="628" y="1606"/>
                  </a:lnTo>
                  <a:lnTo>
                    <a:pt x="612" y="1598"/>
                  </a:lnTo>
                  <a:lnTo>
                    <a:pt x="582" y="1582"/>
                  </a:lnTo>
                  <a:lnTo>
                    <a:pt x="582" y="1582"/>
                  </a:lnTo>
                  <a:lnTo>
                    <a:pt x="555" y="1563"/>
                  </a:lnTo>
                  <a:lnTo>
                    <a:pt x="542" y="1555"/>
                  </a:lnTo>
                  <a:lnTo>
                    <a:pt x="542" y="1555"/>
                  </a:lnTo>
                  <a:lnTo>
                    <a:pt x="526" y="1545"/>
                  </a:lnTo>
                  <a:lnTo>
                    <a:pt x="499" y="1523"/>
                  </a:lnTo>
                  <a:lnTo>
                    <a:pt x="475" y="1501"/>
                  </a:lnTo>
                  <a:lnTo>
                    <a:pt x="475" y="1501"/>
                  </a:lnTo>
                  <a:lnTo>
                    <a:pt x="461" y="1491"/>
                  </a:lnTo>
                  <a:lnTo>
                    <a:pt x="450" y="1480"/>
                  </a:lnTo>
                  <a:lnTo>
                    <a:pt x="450" y="1480"/>
                  </a:lnTo>
                  <a:lnTo>
                    <a:pt x="429" y="1456"/>
                  </a:lnTo>
                  <a:lnTo>
                    <a:pt x="429" y="1456"/>
                  </a:lnTo>
                  <a:lnTo>
                    <a:pt x="419" y="1442"/>
                  </a:lnTo>
                  <a:lnTo>
                    <a:pt x="408" y="1429"/>
                  </a:lnTo>
                  <a:lnTo>
                    <a:pt x="408" y="1429"/>
                  </a:lnTo>
                  <a:lnTo>
                    <a:pt x="389" y="1402"/>
                  </a:lnTo>
                  <a:lnTo>
                    <a:pt x="389" y="1402"/>
                  </a:lnTo>
                  <a:lnTo>
                    <a:pt x="381" y="1389"/>
                  </a:lnTo>
                  <a:lnTo>
                    <a:pt x="375" y="1381"/>
                  </a:lnTo>
                  <a:lnTo>
                    <a:pt x="373" y="1376"/>
                  </a:lnTo>
                  <a:lnTo>
                    <a:pt x="373" y="1376"/>
                  </a:lnTo>
                  <a:lnTo>
                    <a:pt x="367" y="1362"/>
                  </a:lnTo>
                  <a:lnTo>
                    <a:pt x="362" y="1346"/>
                  </a:lnTo>
                  <a:lnTo>
                    <a:pt x="360" y="1333"/>
                  </a:lnTo>
                  <a:lnTo>
                    <a:pt x="360" y="1333"/>
                  </a:lnTo>
                  <a:lnTo>
                    <a:pt x="357" y="1317"/>
                  </a:lnTo>
                  <a:lnTo>
                    <a:pt x="357" y="1317"/>
                  </a:lnTo>
                  <a:lnTo>
                    <a:pt x="357" y="1287"/>
                  </a:lnTo>
                  <a:lnTo>
                    <a:pt x="365" y="1258"/>
                  </a:lnTo>
                  <a:lnTo>
                    <a:pt x="365" y="1258"/>
                  </a:lnTo>
                  <a:lnTo>
                    <a:pt x="373" y="1231"/>
                  </a:lnTo>
                  <a:lnTo>
                    <a:pt x="373" y="1231"/>
                  </a:lnTo>
                  <a:lnTo>
                    <a:pt x="381" y="1217"/>
                  </a:lnTo>
                  <a:lnTo>
                    <a:pt x="381" y="1217"/>
                  </a:lnTo>
                  <a:lnTo>
                    <a:pt x="384" y="1209"/>
                  </a:lnTo>
                  <a:lnTo>
                    <a:pt x="384" y="1209"/>
                  </a:lnTo>
                  <a:lnTo>
                    <a:pt x="389" y="1204"/>
                  </a:lnTo>
                  <a:lnTo>
                    <a:pt x="408" y="1177"/>
                  </a:lnTo>
                  <a:lnTo>
                    <a:pt x="378" y="1164"/>
                  </a:lnTo>
                  <a:lnTo>
                    <a:pt x="378" y="1164"/>
                  </a:lnTo>
                  <a:lnTo>
                    <a:pt x="327" y="1134"/>
                  </a:lnTo>
                  <a:lnTo>
                    <a:pt x="327" y="1134"/>
                  </a:lnTo>
                  <a:lnTo>
                    <a:pt x="303" y="1121"/>
                  </a:lnTo>
                  <a:lnTo>
                    <a:pt x="279" y="1105"/>
                  </a:lnTo>
                  <a:lnTo>
                    <a:pt x="279" y="1105"/>
                  </a:lnTo>
                  <a:lnTo>
                    <a:pt x="231" y="1072"/>
                  </a:lnTo>
                  <a:lnTo>
                    <a:pt x="231" y="1072"/>
                  </a:lnTo>
                  <a:lnTo>
                    <a:pt x="207" y="1056"/>
                  </a:lnTo>
                  <a:lnTo>
                    <a:pt x="207" y="1056"/>
                  </a:lnTo>
                  <a:lnTo>
                    <a:pt x="185" y="1038"/>
                  </a:lnTo>
                  <a:lnTo>
                    <a:pt x="185" y="1038"/>
                  </a:lnTo>
                  <a:lnTo>
                    <a:pt x="145" y="1000"/>
                  </a:lnTo>
                  <a:lnTo>
                    <a:pt x="145" y="1000"/>
                  </a:lnTo>
                  <a:lnTo>
                    <a:pt x="126" y="979"/>
                  </a:lnTo>
                  <a:lnTo>
                    <a:pt x="126" y="979"/>
                  </a:lnTo>
                  <a:lnTo>
                    <a:pt x="110" y="957"/>
                  </a:lnTo>
                  <a:lnTo>
                    <a:pt x="102" y="946"/>
                  </a:lnTo>
                  <a:lnTo>
                    <a:pt x="97" y="936"/>
                  </a:lnTo>
                  <a:lnTo>
                    <a:pt x="97" y="936"/>
                  </a:lnTo>
                  <a:lnTo>
                    <a:pt x="83" y="912"/>
                  </a:lnTo>
                  <a:lnTo>
                    <a:pt x="83" y="912"/>
                  </a:lnTo>
                  <a:lnTo>
                    <a:pt x="80" y="898"/>
                  </a:lnTo>
                  <a:lnTo>
                    <a:pt x="80" y="898"/>
                  </a:lnTo>
                  <a:lnTo>
                    <a:pt x="75" y="887"/>
                  </a:lnTo>
                  <a:lnTo>
                    <a:pt x="70" y="874"/>
                  </a:lnTo>
                  <a:lnTo>
                    <a:pt x="70" y="869"/>
                  </a:lnTo>
                  <a:lnTo>
                    <a:pt x="67" y="861"/>
                  </a:lnTo>
                  <a:lnTo>
                    <a:pt x="64" y="847"/>
                  </a:lnTo>
                  <a:lnTo>
                    <a:pt x="64" y="847"/>
                  </a:lnTo>
                  <a:lnTo>
                    <a:pt x="64" y="847"/>
                  </a:lnTo>
                  <a:lnTo>
                    <a:pt x="64" y="844"/>
                  </a:lnTo>
                  <a:lnTo>
                    <a:pt x="64" y="842"/>
                  </a:lnTo>
                  <a:lnTo>
                    <a:pt x="64" y="834"/>
                  </a:lnTo>
                  <a:lnTo>
                    <a:pt x="62" y="820"/>
                  </a:lnTo>
                  <a:lnTo>
                    <a:pt x="62" y="815"/>
                  </a:lnTo>
                  <a:lnTo>
                    <a:pt x="62" y="815"/>
                  </a:lnTo>
                  <a:lnTo>
                    <a:pt x="62" y="807"/>
                  </a:lnTo>
                  <a:lnTo>
                    <a:pt x="62" y="807"/>
                  </a:lnTo>
                  <a:lnTo>
                    <a:pt x="59" y="780"/>
                  </a:lnTo>
                  <a:lnTo>
                    <a:pt x="62" y="753"/>
                  </a:lnTo>
                  <a:lnTo>
                    <a:pt x="67" y="727"/>
                  </a:lnTo>
                  <a:lnTo>
                    <a:pt x="67" y="727"/>
                  </a:lnTo>
                  <a:lnTo>
                    <a:pt x="75" y="703"/>
                  </a:lnTo>
                  <a:lnTo>
                    <a:pt x="75" y="703"/>
                  </a:lnTo>
                  <a:lnTo>
                    <a:pt x="86" y="678"/>
                  </a:lnTo>
                  <a:lnTo>
                    <a:pt x="91" y="668"/>
                  </a:lnTo>
                  <a:lnTo>
                    <a:pt x="91" y="668"/>
                  </a:lnTo>
                  <a:lnTo>
                    <a:pt x="99" y="657"/>
                  </a:lnTo>
                  <a:lnTo>
                    <a:pt x="105" y="649"/>
                  </a:lnTo>
                  <a:lnTo>
                    <a:pt x="105" y="649"/>
                  </a:lnTo>
                  <a:lnTo>
                    <a:pt x="110" y="644"/>
                  </a:lnTo>
                  <a:lnTo>
                    <a:pt x="115" y="638"/>
                  </a:lnTo>
                  <a:lnTo>
                    <a:pt x="123" y="627"/>
                  </a:lnTo>
                  <a:lnTo>
                    <a:pt x="123" y="627"/>
                  </a:lnTo>
                  <a:lnTo>
                    <a:pt x="132" y="619"/>
                  </a:lnTo>
                  <a:lnTo>
                    <a:pt x="142" y="611"/>
                  </a:lnTo>
                  <a:lnTo>
                    <a:pt x="153" y="603"/>
                  </a:lnTo>
                  <a:lnTo>
                    <a:pt x="153" y="603"/>
                  </a:lnTo>
                  <a:lnTo>
                    <a:pt x="174" y="590"/>
                  </a:lnTo>
                  <a:lnTo>
                    <a:pt x="174" y="590"/>
                  </a:lnTo>
                  <a:lnTo>
                    <a:pt x="198" y="576"/>
                  </a:lnTo>
                  <a:lnTo>
                    <a:pt x="225" y="566"/>
                  </a:lnTo>
                  <a:lnTo>
                    <a:pt x="225" y="566"/>
                  </a:lnTo>
                  <a:lnTo>
                    <a:pt x="250" y="558"/>
                  </a:lnTo>
                  <a:lnTo>
                    <a:pt x="276" y="550"/>
                  </a:lnTo>
                  <a:lnTo>
                    <a:pt x="282" y="547"/>
                  </a:lnTo>
                  <a:lnTo>
                    <a:pt x="284" y="544"/>
                  </a:lnTo>
                  <a:lnTo>
                    <a:pt x="287" y="544"/>
                  </a:lnTo>
                  <a:lnTo>
                    <a:pt x="308" y="531"/>
                  </a:lnTo>
                  <a:lnTo>
                    <a:pt x="300" y="507"/>
                  </a:lnTo>
                  <a:lnTo>
                    <a:pt x="300" y="507"/>
                  </a:lnTo>
                  <a:lnTo>
                    <a:pt x="295" y="491"/>
                  </a:lnTo>
                  <a:lnTo>
                    <a:pt x="290" y="477"/>
                  </a:lnTo>
                  <a:lnTo>
                    <a:pt x="290" y="477"/>
                  </a:lnTo>
                  <a:lnTo>
                    <a:pt x="290" y="461"/>
                  </a:lnTo>
                  <a:lnTo>
                    <a:pt x="290" y="461"/>
                  </a:lnTo>
                  <a:lnTo>
                    <a:pt x="290" y="453"/>
                  </a:lnTo>
                  <a:lnTo>
                    <a:pt x="290" y="445"/>
                  </a:lnTo>
                  <a:lnTo>
                    <a:pt x="290" y="373"/>
                  </a:lnTo>
                  <a:lnTo>
                    <a:pt x="287" y="373"/>
                  </a:lnTo>
                  <a:lnTo>
                    <a:pt x="290" y="373"/>
                  </a:lnTo>
                  <a:lnTo>
                    <a:pt x="290" y="370"/>
                  </a:lnTo>
                  <a:lnTo>
                    <a:pt x="290" y="370"/>
                  </a:lnTo>
                  <a:lnTo>
                    <a:pt x="290" y="370"/>
                  </a:lnTo>
                  <a:lnTo>
                    <a:pt x="290" y="351"/>
                  </a:lnTo>
                  <a:lnTo>
                    <a:pt x="292" y="330"/>
                  </a:lnTo>
                  <a:lnTo>
                    <a:pt x="298" y="311"/>
                  </a:lnTo>
                  <a:lnTo>
                    <a:pt x="303" y="289"/>
                  </a:lnTo>
                  <a:lnTo>
                    <a:pt x="303" y="289"/>
                  </a:lnTo>
                  <a:lnTo>
                    <a:pt x="314" y="271"/>
                  </a:lnTo>
                  <a:lnTo>
                    <a:pt x="325" y="255"/>
                  </a:lnTo>
                  <a:lnTo>
                    <a:pt x="338" y="236"/>
                  </a:lnTo>
                  <a:lnTo>
                    <a:pt x="351" y="220"/>
                  </a:lnTo>
                  <a:lnTo>
                    <a:pt x="351" y="220"/>
                  </a:lnTo>
                  <a:lnTo>
                    <a:pt x="384" y="190"/>
                  </a:lnTo>
                  <a:lnTo>
                    <a:pt x="421" y="164"/>
                  </a:lnTo>
                  <a:lnTo>
                    <a:pt x="421" y="164"/>
                  </a:lnTo>
                  <a:lnTo>
                    <a:pt x="459" y="139"/>
                  </a:lnTo>
                  <a:lnTo>
                    <a:pt x="502" y="120"/>
                  </a:lnTo>
                  <a:lnTo>
                    <a:pt x="502" y="120"/>
                  </a:lnTo>
                  <a:lnTo>
                    <a:pt x="544" y="105"/>
                  </a:lnTo>
                  <a:lnTo>
                    <a:pt x="587" y="91"/>
                  </a:lnTo>
                  <a:lnTo>
                    <a:pt x="633" y="80"/>
                  </a:lnTo>
                  <a:lnTo>
                    <a:pt x="678" y="72"/>
                  </a:lnTo>
                  <a:lnTo>
                    <a:pt x="678" y="72"/>
                  </a:lnTo>
                  <a:lnTo>
                    <a:pt x="724" y="67"/>
                  </a:lnTo>
                  <a:lnTo>
                    <a:pt x="772" y="64"/>
                  </a:lnTo>
                  <a:lnTo>
                    <a:pt x="794" y="64"/>
                  </a:lnTo>
                  <a:lnTo>
                    <a:pt x="818" y="64"/>
                  </a:lnTo>
                  <a:lnTo>
                    <a:pt x="842" y="64"/>
                  </a:lnTo>
                  <a:lnTo>
                    <a:pt x="842" y="64"/>
                  </a:lnTo>
                  <a:lnTo>
                    <a:pt x="866" y="67"/>
                  </a:lnTo>
                  <a:lnTo>
                    <a:pt x="866" y="67"/>
                  </a:lnTo>
                  <a:lnTo>
                    <a:pt x="912" y="72"/>
                  </a:lnTo>
                  <a:lnTo>
                    <a:pt x="912" y="72"/>
                  </a:lnTo>
                  <a:lnTo>
                    <a:pt x="957" y="77"/>
                  </a:lnTo>
                  <a:lnTo>
                    <a:pt x="982" y="83"/>
                  </a:lnTo>
                  <a:lnTo>
                    <a:pt x="1006" y="88"/>
                  </a:lnTo>
                  <a:lnTo>
                    <a:pt x="1006" y="88"/>
                  </a:lnTo>
                  <a:lnTo>
                    <a:pt x="1051" y="99"/>
                  </a:lnTo>
                  <a:lnTo>
                    <a:pt x="1051" y="99"/>
                  </a:lnTo>
                  <a:lnTo>
                    <a:pt x="1097" y="110"/>
                  </a:lnTo>
                  <a:lnTo>
                    <a:pt x="1140" y="126"/>
                  </a:lnTo>
                  <a:lnTo>
                    <a:pt x="1140" y="126"/>
                  </a:lnTo>
                  <a:lnTo>
                    <a:pt x="1185" y="142"/>
                  </a:lnTo>
                  <a:lnTo>
                    <a:pt x="1185" y="142"/>
                  </a:lnTo>
                  <a:lnTo>
                    <a:pt x="1228" y="161"/>
                  </a:lnTo>
                  <a:lnTo>
                    <a:pt x="1271" y="180"/>
                  </a:lnTo>
                  <a:lnTo>
                    <a:pt x="1271" y="180"/>
                  </a:lnTo>
                  <a:lnTo>
                    <a:pt x="1311" y="201"/>
                  </a:lnTo>
                  <a:lnTo>
                    <a:pt x="1311" y="201"/>
                  </a:lnTo>
                  <a:lnTo>
                    <a:pt x="1352" y="225"/>
                  </a:lnTo>
                  <a:lnTo>
                    <a:pt x="1352" y="225"/>
                  </a:lnTo>
                  <a:lnTo>
                    <a:pt x="1392" y="252"/>
                  </a:lnTo>
                  <a:lnTo>
                    <a:pt x="1392" y="252"/>
                  </a:lnTo>
                  <a:lnTo>
                    <a:pt x="1429" y="279"/>
                  </a:lnTo>
                  <a:lnTo>
                    <a:pt x="1464" y="308"/>
                  </a:lnTo>
                  <a:lnTo>
                    <a:pt x="1464" y="308"/>
                  </a:lnTo>
                  <a:lnTo>
                    <a:pt x="1483" y="324"/>
                  </a:lnTo>
                  <a:lnTo>
                    <a:pt x="1499" y="340"/>
                  </a:lnTo>
                  <a:lnTo>
                    <a:pt x="1507" y="348"/>
                  </a:lnTo>
                  <a:lnTo>
                    <a:pt x="1512" y="357"/>
                  </a:lnTo>
                  <a:lnTo>
                    <a:pt x="1529" y="375"/>
                  </a:lnTo>
                  <a:lnTo>
                    <a:pt x="1539" y="389"/>
                  </a:lnTo>
                  <a:lnTo>
                    <a:pt x="1558" y="386"/>
                  </a:lnTo>
                  <a:lnTo>
                    <a:pt x="1558" y="386"/>
                  </a:lnTo>
                  <a:lnTo>
                    <a:pt x="1644" y="375"/>
                  </a:lnTo>
                  <a:lnTo>
                    <a:pt x="1644" y="375"/>
                  </a:lnTo>
                  <a:lnTo>
                    <a:pt x="1684" y="373"/>
                  </a:lnTo>
                  <a:lnTo>
                    <a:pt x="1684" y="373"/>
                  </a:lnTo>
                  <a:lnTo>
                    <a:pt x="1727" y="373"/>
                  </a:lnTo>
                  <a:lnTo>
                    <a:pt x="1727" y="373"/>
                  </a:lnTo>
                  <a:lnTo>
                    <a:pt x="1770" y="373"/>
                  </a:lnTo>
                  <a:lnTo>
                    <a:pt x="1813" y="375"/>
                  </a:lnTo>
                  <a:lnTo>
                    <a:pt x="1813" y="375"/>
                  </a:lnTo>
                  <a:lnTo>
                    <a:pt x="1856" y="378"/>
                  </a:lnTo>
                  <a:lnTo>
                    <a:pt x="1898" y="383"/>
                  </a:lnTo>
                  <a:lnTo>
                    <a:pt x="1898" y="383"/>
                  </a:lnTo>
                  <a:lnTo>
                    <a:pt x="1939" y="391"/>
                  </a:lnTo>
                  <a:lnTo>
                    <a:pt x="1960" y="397"/>
                  </a:lnTo>
                  <a:lnTo>
                    <a:pt x="1960" y="397"/>
                  </a:lnTo>
                  <a:lnTo>
                    <a:pt x="1982" y="399"/>
                  </a:lnTo>
                  <a:lnTo>
                    <a:pt x="2003" y="405"/>
                  </a:lnTo>
                  <a:lnTo>
                    <a:pt x="2003" y="405"/>
                  </a:lnTo>
                  <a:lnTo>
                    <a:pt x="2022" y="410"/>
                  </a:lnTo>
                  <a:lnTo>
                    <a:pt x="2062" y="423"/>
                  </a:lnTo>
                  <a:lnTo>
                    <a:pt x="2062" y="423"/>
                  </a:lnTo>
                  <a:lnTo>
                    <a:pt x="2102" y="437"/>
                  </a:lnTo>
                  <a:lnTo>
                    <a:pt x="2102" y="437"/>
                  </a:lnTo>
                  <a:lnTo>
                    <a:pt x="2124" y="445"/>
                  </a:lnTo>
                  <a:lnTo>
                    <a:pt x="2143" y="453"/>
                  </a:lnTo>
                  <a:lnTo>
                    <a:pt x="2161" y="461"/>
                  </a:lnTo>
                  <a:lnTo>
                    <a:pt x="2161" y="461"/>
                  </a:lnTo>
                  <a:lnTo>
                    <a:pt x="2183" y="472"/>
                  </a:lnTo>
                  <a:lnTo>
                    <a:pt x="2220" y="491"/>
                  </a:lnTo>
                  <a:lnTo>
                    <a:pt x="2231" y="493"/>
                  </a:lnTo>
                  <a:lnTo>
                    <a:pt x="2239" y="499"/>
                  </a:lnTo>
                  <a:lnTo>
                    <a:pt x="2258" y="509"/>
                  </a:lnTo>
                  <a:lnTo>
                    <a:pt x="2258" y="509"/>
                  </a:lnTo>
                  <a:lnTo>
                    <a:pt x="2296" y="531"/>
                  </a:lnTo>
                  <a:lnTo>
                    <a:pt x="2333" y="552"/>
                  </a:lnTo>
                  <a:lnTo>
                    <a:pt x="2333" y="552"/>
                  </a:lnTo>
                  <a:lnTo>
                    <a:pt x="2371" y="576"/>
                  </a:lnTo>
                  <a:lnTo>
                    <a:pt x="2371" y="576"/>
                  </a:lnTo>
                  <a:lnTo>
                    <a:pt x="2405" y="600"/>
                  </a:lnTo>
                  <a:lnTo>
                    <a:pt x="2421" y="611"/>
                  </a:lnTo>
                  <a:lnTo>
                    <a:pt x="2440" y="625"/>
                  </a:lnTo>
                  <a:lnTo>
                    <a:pt x="2440" y="625"/>
                  </a:lnTo>
                  <a:lnTo>
                    <a:pt x="2472" y="651"/>
                  </a:lnTo>
                  <a:lnTo>
                    <a:pt x="2472" y="651"/>
                  </a:lnTo>
                  <a:lnTo>
                    <a:pt x="2505" y="681"/>
                  </a:lnTo>
                  <a:lnTo>
                    <a:pt x="2505" y="681"/>
                  </a:lnTo>
                  <a:lnTo>
                    <a:pt x="2534" y="710"/>
                  </a:lnTo>
                  <a:lnTo>
                    <a:pt x="2534" y="710"/>
                  </a:lnTo>
                  <a:lnTo>
                    <a:pt x="2561" y="743"/>
                  </a:lnTo>
                  <a:lnTo>
                    <a:pt x="2574" y="759"/>
                  </a:lnTo>
                  <a:lnTo>
                    <a:pt x="2574" y="759"/>
                  </a:lnTo>
                  <a:lnTo>
                    <a:pt x="2585" y="778"/>
                  </a:lnTo>
                  <a:lnTo>
                    <a:pt x="2585" y="778"/>
                  </a:lnTo>
                  <a:lnTo>
                    <a:pt x="2596" y="794"/>
                  </a:lnTo>
                  <a:lnTo>
                    <a:pt x="2607" y="812"/>
                  </a:lnTo>
                  <a:lnTo>
                    <a:pt x="2607" y="812"/>
                  </a:lnTo>
                  <a:lnTo>
                    <a:pt x="2612" y="820"/>
                  </a:lnTo>
                  <a:lnTo>
                    <a:pt x="2617" y="831"/>
                  </a:lnTo>
                  <a:lnTo>
                    <a:pt x="2625" y="850"/>
                  </a:lnTo>
                  <a:lnTo>
                    <a:pt x="2633" y="869"/>
                  </a:lnTo>
                  <a:lnTo>
                    <a:pt x="2639" y="879"/>
                  </a:lnTo>
                  <a:lnTo>
                    <a:pt x="2639" y="879"/>
                  </a:lnTo>
                  <a:lnTo>
                    <a:pt x="2641" y="887"/>
                  </a:lnTo>
                  <a:lnTo>
                    <a:pt x="2647" y="909"/>
                  </a:lnTo>
                  <a:lnTo>
                    <a:pt x="2647" y="909"/>
                  </a:lnTo>
                  <a:lnTo>
                    <a:pt x="2652" y="928"/>
                  </a:lnTo>
                  <a:lnTo>
                    <a:pt x="2655" y="938"/>
                  </a:lnTo>
                  <a:lnTo>
                    <a:pt x="2657" y="949"/>
                  </a:lnTo>
                  <a:lnTo>
                    <a:pt x="2660" y="968"/>
                  </a:lnTo>
                  <a:lnTo>
                    <a:pt x="2666" y="987"/>
                  </a:lnTo>
                  <a:lnTo>
                    <a:pt x="2679" y="990"/>
                  </a:lnTo>
                  <a:lnTo>
                    <a:pt x="2679" y="990"/>
                  </a:lnTo>
                  <a:lnTo>
                    <a:pt x="2722" y="997"/>
                  </a:lnTo>
                  <a:lnTo>
                    <a:pt x="2762" y="1005"/>
                  </a:lnTo>
                  <a:lnTo>
                    <a:pt x="2762" y="1005"/>
                  </a:lnTo>
                  <a:lnTo>
                    <a:pt x="2802" y="1019"/>
                  </a:lnTo>
                  <a:lnTo>
                    <a:pt x="2840" y="1032"/>
                  </a:lnTo>
                  <a:lnTo>
                    <a:pt x="2840" y="1032"/>
                  </a:lnTo>
                  <a:lnTo>
                    <a:pt x="2880" y="1046"/>
                  </a:lnTo>
                  <a:lnTo>
                    <a:pt x="2918" y="1065"/>
                  </a:lnTo>
                  <a:lnTo>
                    <a:pt x="2918" y="1065"/>
                  </a:lnTo>
                  <a:lnTo>
                    <a:pt x="2953" y="1083"/>
                  </a:lnTo>
                  <a:lnTo>
                    <a:pt x="2990" y="1102"/>
                  </a:lnTo>
                  <a:lnTo>
                    <a:pt x="2990" y="1102"/>
                  </a:lnTo>
                  <a:lnTo>
                    <a:pt x="3022" y="1126"/>
                  </a:lnTo>
                  <a:lnTo>
                    <a:pt x="3057" y="1150"/>
                  </a:lnTo>
                  <a:lnTo>
                    <a:pt x="3087" y="1180"/>
                  </a:lnTo>
                  <a:lnTo>
                    <a:pt x="3113" y="1209"/>
                  </a:lnTo>
                  <a:lnTo>
                    <a:pt x="3113" y="1209"/>
                  </a:lnTo>
                  <a:lnTo>
                    <a:pt x="3137" y="1242"/>
                  </a:lnTo>
                  <a:lnTo>
                    <a:pt x="3159" y="1276"/>
                  </a:lnTo>
                  <a:lnTo>
                    <a:pt x="3159" y="1276"/>
                  </a:lnTo>
                  <a:lnTo>
                    <a:pt x="3175" y="1311"/>
                  </a:lnTo>
                  <a:lnTo>
                    <a:pt x="3175" y="1311"/>
                  </a:lnTo>
                  <a:lnTo>
                    <a:pt x="3180" y="1333"/>
                  </a:lnTo>
                  <a:lnTo>
                    <a:pt x="3180" y="1333"/>
                  </a:lnTo>
                  <a:lnTo>
                    <a:pt x="3180" y="1341"/>
                  </a:lnTo>
                  <a:lnTo>
                    <a:pt x="3183" y="1349"/>
                  </a:lnTo>
                  <a:lnTo>
                    <a:pt x="3183" y="1349"/>
                  </a:lnTo>
                  <a:lnTo>
                    <a:pt x="3183" y="1359"/>
                  </a:lnTo>
                  <a:lnTo>
                    <a:pt x="3183" y="1365"/>
                  </a:lnTo>
                  <a:lnTo>
                    <a:pt x="3183" y="1370"/>
                  </a:lnTo>
                  <a:lnTo>
                    <a:pt x="3183" y="1392"/>
                  </a:lnTo>
                  <a:lnTo>
                    <a:pt x="3186" y="1435"/>
                  </a:lnTo>
                  <a:lnTo>
                    <a:pt x="3186" y="1435"/>
                  </a:lnTo>
                  <a:lnTo>
                    <a:pt x="3186" y="1456"/>
                  </a:lnTo>
                  <a:lnTo>
                    <a:pt x="3183" y="1475"/>
                  </a:lnTo>
                  <a:lnTo>
                    <a:pt x="3183" y="1475"/>
                  </a:lnTo>
                  <a:lnTo>
                    <a:pt x="3180" y="1494"/>
                  </a:lnTo>
                  <a:lnTo>
                    <a:pt x="3175" y="1512"/>
                  </a:lnTo>
                  <a:lnTo>
                    <a:pt x="3175" y="1512"/>
                  </a:lnTo>
                  <a:lnTo>
                    <a:pt x="3167" y="1531"/>
                  </a:lnTo>
                  <a:lnTo>
                    <a:pt x="3159" y="1550"/>
                  </a:lnTo>
                  <a:lnTo>
                    <a:pt x="3159" y="1550"/>
                  </a:lnTo>
                  <a:lnTo>
                    <a:pt x="3137" y="1585"/>
                  </a:lnTo>
                  <a:lnTo>
                    <a:pt x="3137" y="1585"/>
                  </a:lnTo>
                  <a:lnTo>
                    <a:pt x="3111" y="1617"/>
                  </a:lnTo>
                  <a:lnTo>
                    <a:pt x="3081" y="1644"/>
                  </a:lnTo>
                  <a:lnTo>
                    <a:pt x="3081" y="1644"/>
                  </a:lnTo>
                  <a:lnTo>
                    <a:pt x="3049" y="1670"/>
                  </a:lnTo>
                  <a:lnTo>
                    <a:pt x="3014" y="1692"/>
                  </a:lnTo>
                  <a:lnTo>
                    <a:pt x="3014" y="1692"/>
                  </a:lnTo>
                  <a:lnTo>
                    <a:pt x="2979" y="1711"/>
                  </a:lnTo>
                  <a:lnTo>
                    <a:pt x="2939" y="1729"/>
                  </a:lnTo>
                  <a:lnTo>
                    <a:pt x="2939" y="1729"/>
                  </a:lnTo>
                  <a:lnTo>
                    <a:pt x="2901" y="1743"/>
                  </a:lnTo>
                  <a:lnTo>
                    <a:pt x="2861" y="1754"/>
                  </a:lnTo>
                  <a:lnTo>
                    <a:pt x="2818" y="1762"/>
                  </a:lnTo>
                  <a:lnTo>
                    <a:pt x="2778" y="1767"/>
                  </a:lnTo>
                  <a:lnTo>
                    <a:pt x="2770" y="1767"/>
                  </a:lnTo>
                  <a:lnTo>
                    <a:pt x="2770" y="1775"/>
                  </a:lnTo>
                  <a:lnTo>
                    <a:pt x="2770" y="1829"/>
                  </a:lnTo>
                  <a:lnTo>
                    <a:pt x="2770" y="1829"/>
                  </a:lnTo>
                  <a:lnTo>
                    <a:pt x="2770" y="1856"/>
                  </a:lnTo>
                  <a:lnTo>
                    <a:pt x="2770" y="1869"/>
                  </a:lnTo>
                  <a:lnTo>
                    <a:pt x="2770" y="1874"/>
                  </a:lnTo>
                  <a:lnTo>
                    <a:pt x="2770" y="1880"/>
                  </a:lnTo>
                  <a:lnTo>
                    <a:pt x="2767" y="1893"/>
                  </a:lnTo>
                  <a:lnTo>
                    <a:pt x="2767" y="1893"/>
                  </a:lnTo>
                  <a:lnTo>
                    <a:pt x="2765" y="1906"/>
                  </a:lnTo>
                  <a:lnTo>
                    <a:pt x="2765" y="1906"/>
                  </a:lnTo>
                  <a:lnTo>
                    <a:pt x="2757" y="1931"/>
                  </a:lnTo>
                  <a:lnTo>
                    <a:pt x="2757" y="1931"/>
                  </a:lnTo>
                  <a:lnTo>
                    <a:pt x="2751" y="1944"/>
                  </a:lnTo>
                  <a:lnTo>
                    <a:pt x="2751" y="1944"/>
                  </a:lnTo>
                  <a:lnTo>
                    <a:pt x="2746" y="1955"/>
                  </a:lnTo>
                  <a:lnTo>
                    <a:pt x="2746" y="1955"/>
                  </a:lnTo>
                  <a:lnTo>
                    <a:pt x="2735" y="1979"/>
                  </a:lnTo>
                  <a:lnTo>
                    <a:pt x="2735" y="1979"/>
                  </a:lnTo>
                  <a:lnTo>
                    <a:pt x="2727" y="1990"/>
                  </a:lnTo>
                  <a:lnTo>
                    <a:pt x="2719" y="2000"/>
                  </a:lnTo>
                  <a:lnTo>
                    <a:pt x="2714" y="2006"/>
                  </a:lnTo>
                  <a:lnTo>
                    <a:pt x="2711" y="2009"/>
                  </a:lnTo>
                  <a:lnTo>
                    <a:pt x="2700" y="2019"/>
                  </a:lnTo>
                  <a:lnTo>
                    <a:pt x="2700" y="2019"/>
                  </a:lnTo>
                  <a:lnTo>
                    <a:pt x="2682" y="2038"/>
                  </a:lnTo>
                  <a:lnTo>
                    <a:pt x="2682" y="2038"/>
                  </a:lnTo>
                  <a:lnTo>
                    <a:pt x="2660" y="2054"/>
                  </a:lnTo>
                  <a:lnTo>
                    <a:pt x="2649" y="2062"/>
                  </a:lnTo>
                  <a:lnTo>
                    <a:pt x="2639" y="2070"/>
                  </a:lnTo>
                  <a:lnTo>
                    <a:pt x="2639" y="2070"/>
                  </a:lnTo>
                  <a:lnTo>
                    <a:pt x="2617" y="2084"/>
                  </a:lnTo>
                  <a:lnTo>
                    <a:pt x="2617" y="2084"/>
                  </a:lnTo>
                  <a:lnTo>
                    <a:pt x="2593" y="2097"/>
                  </a:lnTo>
                  <a:lnTo>
                    <a:pt x="2593" y="2097"/>
                  </a:lnTo>
                  <a:lnTo>
                    <a:pt x="2569" y="2108"/>
                  </a:lnTo>
                  <a:lnTo>
                    <a:pt x="2569" y="2108"/>
                  </a:lnTo>
                  <a:lnTo>
                    <a:pt x="2593" y="2097"/>
                  </a:lnTo>
                  <a:lnTo>
                    <a:pt x="2593" y="2097"/>
                  </a:lnTo>
                  <a:lnTo>
                    <a:pt x="2617" y="2086"/>
                  </a:lnTo>
                  <a:lnTo>
                    <a:pt x="2617" y="2086"/>
                  </a:lnTo>
                  <a:lnTo>
                    <a:pt x="2641" y="2073"/>
                  </a:lnTo>
                  <a:lnTo>
                    <a:pt x="2652" y="2065"/>
                  </a:lnTo>
                  <a:lnTo>
                    <a:pt x="2663" y="2057"/>
                  </a:lnTo>
                  <a:lnTo>
                    <a:pt x="2663" y="2057"/>
                  </a:lnTo>
                  <a:lnTo>
                    <a:pt x="2684" y="2040"/>
                  </a:lnTo>
                  <a:lnTo>
                    <a:pt x="2684" y="2040"/>
                  </a:lnTo>
                  <a:lnTo>
                    <a:pt x="2706" y="2025"/>
                  </a:lnTo>
                  <a:lnTo>
                    <a:pt x="2714" y="2014"/>
                  </a:lnTo>
                  <a:lnTo>
                    <a:pt x="2719" y="2009"/>
                  </a:lnTo>
                  <a:lnTo>
                    <a:pt x="2724" y="2003"/>
                  </a:lnTo>
                  <a:lnTo>
                    <a:pt x="2732" y="1992"/>
                  </a:lnTo>
                  <a:lnTo>
                    <a:pt x="2732" y="1992"/>
                  </a:lnTo>
                  <a:lnTo>
                    <a:pt x="2741" y="1981"/>
                  </a:lnTo>
                  <a:lnTo>
                    <a:pt x="2741" y="1981"/>
                  </a:lnTo>
                  <a:lnTo>
                    <a:pt x="2754" y="1960"/>
                  </a:lnTo>
                  <a:lnTo>
                    <a:pt x="2754" y="1960"/>
                  </a:lnTo>
                  <a:lnTo>
                    <a:pt x="2762" y="1947"/>
                  </a:lnTo>
                  <a:lnTo>
                    <a:pt x="2762" y="1947"/>
                  </a:lnTo>
                  <a:lnTo>
                    <a:pt x="2767" y="1936"/>
                  </a:lnTo>
                  <a:lnTo>
                    <a:pt x="2767" y="1936"/>
                  </a:lnTo>
                  <a:lnTo>
                    <a:pt x="2776" y="1909"/>
                  </a:lnTo>
                  <a:lnTo>
                    <a:pt x="2776" y="1909"/>
                  </a:lnTo>
                  <a:lnTo>
                    <a:pt x="2778" y="1896"/>
                  </a:lnTo>
                  <a:lnTo>
                    <a:pt x="2781" y="1882"/>
                  </a:lnTo>
                  <a:lnTo>
                    <a:pt x="2781" y="1874"/>
                  </a:lnTo>
                  <a:lnTo>
                    <a:pt x="2783" y="1869"/>
                  </a:lnTo>
                  <a:lnTo>
                    <a:pt x="2783" y="1856"/>
                  </a:lnTo>
                  <a:lnTo>
                    <a:pt x="2783" y="1856"/>
                  </a:lnTo>
                  <a:lnTo>
                    <a:pt x="2783" y="1829"/>
                  </a:lnTo>
                  <a:lnTo>
                    <a:pt x="2786" y="1783"/>
                  </a:lnTo>
                  <a:lnTo>
                    <a:pt x="2786" y="1783"/>
                  </a:lnTo>
                  <a:lnTo>
                    <a:pt x="2826" y="1778"/>
                  </a:lnTo>
                  <a:lnTo>
                    <a:pt x="2866" y="1770"/>
                  </a:lnTo>
                  <a:lnTo>
                    <a:pt x="2907" y="1759"/>
                  </a:lnTo>
                  <a:lnTo>
                    <a:pt x="2947" y="1748"/>
                  </a:lnTo>
                  <a:lnTo>
                    <a:pt x="2947" y="1748"/>
                  </a:lnTo>
                  <a:lnTo>
                    <a:pt x="2987" y="1732"/>
                  </a:lnTo>
                  <a:lnTo>
                    <a:pt x="3028" y="1713"/>
                  </a:lnTo>
                  <a:lnTo>
                    <a:pt x="3028" y="1713"/>
                  </a:lnTo>
                  <a:lnTo>
                    <a:pt x="3062" y="1689"/>
                  </a:lnTo>
                  <a:lnTo>
                    <a:pt x="3097" y="1663"/>
                  </a:lnTo>
                  <a:lnTo>
                    <a:pt x="3097" y="1663"/>
                  </a:lnTo>
                  <a:lnTo>
                    <a:pt x="3132" y="1633"/>
                  </a:lnTo>
                  <a:lnTo>
                    <a:pt x="3159" y="1601"/>
                  </a:lnTo>
                  <a:lnTo>
                    <a:pt x="3159" y="1601"/>
                  </a:lnTo>
                  <a:lnTo>
                    <a:pt x="3172" y="1582"/>
                  </a:lnTo>
                  <a:lnTo>
                    <a:pt x="3183" y="1563"/>
                  </a:lnTo>
                  <a:lnTo>
                    <a:pt x="3183" y="1563"/>
                  </a:lnTo>
                  <a:lnTo>
                    <a:pt x="3194" y="1545"/>
                  </a:lnTo>
                  <a:lnTo>
                    <a:pt x="3202" y="1523"/>
                  </a:lnTo>
                  <a:lnTo>
                    <a:pt x="3202" y="1523"/>
                  </a:lnTo>
                  <a:lnTo>
                    <a:pt x="3210" y="1501"/>
                  </a:lnTo>
                  <a:lnTo>
                    <a:pt x="3212" y="1477"/>
                  </a:lnTo>
                  <a:lnTo>
                    <a:pt x="3212" y="1477"/>
                  </a:lnTo>
                  <a:lnTo>
                    <a:pt x="3215" y="1456"/>
                  </a:lnTo>
                  <a:lnTo>
                    <a:pt x="3215" y="1435"/>
                  </a:lnTo>
                  <a:lnTo>
                    <a:pt x="3218" y="1392"/>
                  </a:lnTo>
                  <a:lnTo>
                    <a:pt x="3218" y="1370"/>
                  </a:lnTo>
                  <a:lnTo>
                    <a:pt x="3218" y="1365"/>
                  </a:lnTo>
                  <a:lnTo>
                    <a:pt x="3218" y="1359"/>
                  </a:lnTo>
                </a:path>
              </a:pathLst>
            </a:custGeom>
            <a:solidFill>
              <a:schemeClr val="tx1">
                <a:lumMod val="65000"/>
                <a:lumOff val="35000"/>
              </a:schemeClr>
            </a:solidFill>
            <a:ln>
              <a:noFill/>
            </a:ln>
            <a:effectLst/>
          </p:spPr>
          <p:txBody>
            <a:bodyPr wrap="none" anchor="ctr"/>
            <a:lstStyle/>
            <a:p>
              <a:endParaRPr lang="en-US" dirty="0"/>
            </a:p>
          </p:txBody>
        </p:sp>
        <p:sp>
          <p:nvSpPr>
            <p:cNvPr id="87" name="Freeform 34"/>
            <p:cNvSpPr>
              <a:spLocks noChangeArrowheads="1"/>
            </p:cNvSpPr>
            <p:nvPr/>
          </p:nvSpPr>
          <p:spPr bwMode="gray">
            <a:xfrm>
              <a:off x="279397" y="5899369"/>
              <a:ext cx="709999" cy="486301"/>
            </a:xfrm>
            <a:custGeom>
              <a:avLst/>
              <a:gdLst>
                <a:gd name="T0" fmla="*/ 3143 w 3219"/>
                <a:gd name="T1" fmla="*/ 1185 h 2205"/>
                <a:gd name="T2" fmla="*/ 2773 w 3219"/>
                <a:gd name="T3" fmla="*/ 962 h 2205"/>
                <a:gd name="T4" fmla="*/ 2657 w 3219"/>
                <a:gd name="T5" fmla="*/ 799 h 2205"/>
                <a:gd name="T6" fmla="*/ 2539 w 3219"/>
                <a:gd name="T7" fmla="*/ 644 h 2205"/>
                <a:gd name="T8" fmla="*/ 2266 w 3219"/>
                <a:gd name="T9" fmla="*/ 450 h 2205"/>
                <a:gd name="T10" fmla="*/ 2016 w 3219"/>
                <a:gd name="T11" fmla="*/ 348 h 2205"/>
                <a:gd name="T12" fmla="*/ 1681 w 3219"/>
                <a:gd name="T13" fmla="*/ 311 h 2205"/>
                <a:gd name="T14" fmla="*/ 1427 w 3219"/>
                <a:gd name="T15" fmla="*/ 198 h 2205"/>
                <a:gd name="T16" fmla="*/ 1067 w 3219"/>
                <a:gd name="T17" fmla="*/ 35 h 2205"/>
                <a:gd name="T18" fmla="*/ 770 w 3219"/>
                <a:gd name="T19" fmla="*/ 0 h 2205"/>
                <a:gd name="T20" fmla="*/ 306 w 3219"/>
                <a:gd name="T21" fmla="*/ 177 h 2205"/>
                <a:gd name="T22" fmla="*/ 225 w 3219"/>
                <a:gd name="T23" fmla="*/ 456 h 2205"/>
                <a:gd name="T24" fmla="*/ 91 w 3219"/>
                <a:gd name="T25" fmla="*/ 574 h 2205"/>
                <a:gd name="T26" fmla="*/ 8 w 3219"/>
                <a:gd name="T27" fmla="*/ 713 h 2205"/>
                <a:gd name="T28" fmla="*/ 5 w 3219"/>
                <a:gd name="T29" fmla="*/ 858 h 2205"/>
                <a:gd name="T30" fmla="*/ 62 w 3219"/>
                <a:gd name="T31" fmla="*/ 992 h 2205"/>
                <a:gd name="T32" fmla="*/ 274 w 3219"/>
                <a:gd name="T33" fmla="*/ 1169 h 2205"/>
                <a:gd name="T34" fmla="*/ 303 w 3219"/>
                <a:gd name="T35" fmla="*/ 1322 h 2205"/>
                <a:gd name="T36" fmla="*/ 335 w 3219"/>
                <a:gd name="T37" fmla="*/ 1416 h 2205"/>
                <a:gd name="T38" fmla="*/ 499 w 3219"/>
                <a:gd name="T39" fmla="*/ 1585 h 2205"/>
                <a:gd name="T40" fmla="*/ 721 w 3219"/>
                <a:gd name="T41" fmla="*/ 1697 h 2205"/>
                <a:gd name="T42" fmla="*/ 1032 w 3219"/>
                <a:gd name="T43" fmla="*/ 1756 h 2205"/>
                <a:gd name="T44" fmla="*/ 1271 w 3219"/>
                <a:gd name="T45" fmla="*/ 1915 h 2205"/>
                <a:gd name="T46" fmla="*/ 1507 w 3219"/>
                <a:gd name="T47" fmla="*/ 2078 h 2205"/>
                <a:gd name="T48" fmla="*/ 1979 w 3219"/>
                <a:gd name="T49" fmla="*/ 2199 h 2205"/>
                <a:gd name="T50" fmla="*/ 2060 w 3219"/>
                <a:gd name="T51" fmla="*/ 2193 h 2205"/>
                <a:gd name="T52" fmla="*/ 1593 w 3219"/>
                <a:gd name="T53" fmla="*/ 2089 h 2205"/>
                <a:gd name="T54" fmla="*/ 1295 w 3219"/>
                <a:gd name="T55" fmla="*/ 1891 h 2205"/>
                <a:gd name="T56" fmla="*/ 1070 w 3219"/>
                <a:gd name="T57" fmla="*/ 1719 h 2205"/>
                <a:gd name="T58" fmla="*/ 802 w 3219"/>
                <a:gd name="T59" fmla="*/ 1673 h 2205"/>
                <a:gd name="T60" fmla="*/ 542 w 3219"/>
                <a:gd name="T61" fmla="*/ 1555 h 2205"/>
                <a:gd name="T62" fmla="*/ 389 w 3219"/>
                <a:gd name="T63" fmla="*/ 1402 h 2205"/>
                <a:gd name="T64" fmla="*/ 373 w 3219"/>
                <a:gd name="T65" fmla="*/ 1231 h 2205"/>
                <a:gd name="T66" fmla="*/ 279 w 3219"/>
                <a:gd name="T67" fmla="*/ 1105 h 2205"/>
                <a:gd name="T68" fmla="*/ 97 w 3219"/>
                <a:gd name="T69" fmla="*/ 936 h 2205"/>
                <a:gd name="T70" fmla="*/ 64 w 3219"/>
                <a:gd name="T71" fmla="*/ 834 h 2205"/>
                <a:gd name="T72" fmla="*/ 91 w 3219"/>
                <a:gd name="T73" fmla="*/ 668 h 2205"/>
                <a:gd name="T74" fmla="*/ 198 w 3219"/>
                <a:gd name="T75" fmla="*/ 576 h 2205"/>
                <a:gd name="T76" fmla="*/ 290 w 3219"/>
                <a:gd name="T77" fmla="*/ 461 h 2205"/>
                <a:gd name="T78" fmla="*/ 303 w 3219"/>
                <a:gd name="T79" fmla="*/ 289 h 2205"/>
                <a:gd name="T80" fmla="*/ 633 w 3219"/>
                <a:gd name="T81" fmla="*/ 80 h 2205"/>
                <a:gd name="T82" fmla="*/ 982 w 3219"/>
                <a:gd name="T83" fmla="*/ 83 h 2205"/>
                <a:gd name="T84" fmla="*/ 1311 w 3219"/>
                <a:gd name="T85" fmla="*/ 201 h 2205"/>
                <a:gd name="T86" fmla="*/ 1558 w 3219"/>
                <a:gd name="T87" fmla="*/ 386 h 2205"/>
                <a:gd name="T88" fmla="*/ 1939 w 3219"/>
                <a:gd name="T89" fmla="*/ 391 h 2205"/>
                <a:gd name="T90" fmla="*/ 2161 w 3219"/>
                <a:gd name="T91" fmla="*/ 461 h 2205"/>
                <a:gd name="T92" fmla="*/ 2440 w 3219"/>
                <a:gd name="T93" fmla="*/ 625 h 2205"/>
                <a:gd name="T94" fmla="*/ 2607 w 3219"/>
                <a:gd name="T95" fmla="*/ 812 h 2205"/>
                <a:gd name="T96" fmla="*/ 2660 w 3219"/>
                <a:gd name="T97" fmla="*/ 968 h 2205"/>
                <a:gd name="T98" fmla="*/ 2990 w 3219"/>
                <a:gd name="T99" fmla="*/ 1102 h 2205"/>
                <a:gd name="T100" fmla="*/ 3180 w 3219"/>
                <a:gd name="T101" fmla="*/ 1341 h 2205"/>
                <a:gd name="T102" fmla="*/ 3175 w 3219"/>
                <a:gd name="T103" fmla="*/ 1512 h 2205"/>
                <a:gd name="T104" fmla="*/ 2939 w 3219"/>
                <a:gd name="T105" fmla="*/ 1729 h 2205"/>
                <a:gd name="T106" fmla="*/ 2767 w 3219"/>
                <a:gd name="T107" fmla="*/ 1893 h 2205"/>
                <a:gd name="T108" fmla="*/ 2711 w 3219"/>
                <a:gd name="T109" fmla="*/ 2009 h 2205"/>
                <a:gd name="T110" fmla="*/ 2569 w 3219"/>
                <a:gd name="T111" fmla="*/ 2108 h 2205"/>
                <a:gd name="T112" fmla="*/ 2724 w 3219"/>
                <a:gd name="T113" fmla="*/ 2003 h 2205"/>
                <a:gd name="T114" fmla="*/ 2781 w 3219"/>
                <a:gd name="T115" fmla="*/ 1882 h 2205"/>
                <a:gd name="T116" fmla="*/ 3028 w 3219"/>
                <a:gd name="T117" fmla="*/ 1713 h 2205"/>
                <a:gd name="T118" fmla="*/ 3210 w 3219"/>
                <a:gd name="T119" fmla="*/ 1501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19" h="2205">
                  <a:moveTo>
                    <a:pt x="3218" y="1359"/>
                  </a:moveTo>
                  <a:lnTo>
                    <a:pt x="3218" y="1359"/>
                  </a:lnTo>
                  <a:lnTo>
                    <a:pt x="3215" y="1349"/>
                  </a:lnTo>
                  <a:lnTo>
                    <a:pt x="3215" y="1335"/>
                  </a:lnTo>
                  <a:lnTo>
                    <a:pt x="3215" y="1335"/>
                  </a:lnTo>
                  <a:lnTo>
                    <a:pt x="3212" y="1325"/>
                  </a:lnTo>
                  <a:lnTo>
                    <a:pt x="3212" y="1325"/>
                  </a:lnTo>
                  <a:lnTo>
                    <a:pt x="3207" y="1303"/>
                  </a:lnTo>
                  <a:lnTo>
                    <a:pt x="3207" y="1303"/>
                  </a:lnTo>
                  <a:lnTo>
                    <a:pt x="3199" y="1282"/>
                  </a:lnTo>
                  <a:lnTo>
                    <a:pt x="3191" y="1260"/>
                  </a:lnTo>
                  <a:lnTo>
                    <a:pt x="3191" y="1260"/>
                  </a:lnTo>
                  <a:lnTo>
                    <a:pt x="3170" y="1220"/>
                  </a:lnTo>
                  <a:lnTo>
                    <a:pt x="3143" y="1185"/>
                  </a:lnTo>
                  <a:lnTo>
                    <a:pt x="3143" y="1185"/>
                  </a:lnTo>
                  <a:lnTo>
                    <a:pt x="3113" y="1153"/>
                  </a:lnTo>
                  <a:lnTo>
                    <a:pt x="3081" y="1121"/>
                  </a:lnTo>
                  <a:lnTo>
                    <a:pt x="3046" y="1094"/>
                  </a:lnTo>
                  <a:lnTo>
                    <a:pt x="3011" y="1070"/>
                  </a:lnTo>
                  <a:lnTo>
                    <a:pt x="3011" y="1070"/>
                  </a:lnTo>
                  <a:lnTo>
                    <a:pt x="2974" y="1046"/>
                  </a:lnTo>
                  <a:lnTo>
                    <a:pt x="2936" y="1024"/>
                  </a:lnTo>
                  <a:lnTo>
                    <a:pt x="2936" y="1024"/>
                  </a:lnTo>
                  <a:lnTo>
                    <a:pt x="2896" y="1005"/>
                  </a:lnTo>
                  <a:lnTo>
                    <a:pt x="2856" y="990"/>
                  </a:lnTo>
                  <a:lnTo>
                    <a:pt x="2856" y="990"/>
                  </a:lnTo>
                  <a:lnTo>
                    <a:pt x="2816" y="976"/>
                  </a:lnTo>
                  <a:lnTo>
                    <a:pt x="2773" y="962"/>
                  </a:lnTo>
                  <a:lnTo>
                    <a:pt x="2773" y="962"/>
                  </a:lnTo>
                  <a:lnTo>
                    <a:pt x="2706" y="946"/>
                  </a:lnTo>
                  <a:lnTo>
                    <a:pt x="2703" y="941"/>
                  </a:lnTo>
                  <a:lnTo>
                    <a:pt x="2700" y="928"/>
                  </a:lnTo>
                  <a:lnTo>
                    <a:pt x="2700" y="917"/>
                  </a:lnTo>
                  <a:lnTo>
                    <a:pt x="2700" y="917"/>
                  </a:lnTo>
                  <a:lnTo>
                    <a:pt x="2695" y="896"/>
                  </a:lnTo>
                  <a:lnTo>
                    <a:pt x="2687" y="874"/>
                  </a:lnTo>
                  <a:lnTo>
                    <a:pt x="2687" y="874"/>
                  </a:lnTo>
                  <a:lnTo>
                    <a:pt x="2684" y="863"/>
                  </a:lnTo>
                  <a:lnTo>
                    <a:pt x="2679" y="850"/>
                  </a:lnTo>
                  <a:lnTo>
                    <a:pt x="2671" y="828"/>
                  </a:lnTo>
                  <a:lnTo>
                    <a:pt x="2660" y="810"/>
                  </a:lnTo>
                  <a:lnTo>
                    <a:pt x="2657" y="799"/>
                  </a:lnTo>
                  <a:lnTo>
                    <a:pt x="2657" y="799"/>
                  </a:lnTo>
                  <a:lnTo>
                    <a:pt x="2649" y="788"/>
                  </a:lnTo>
                  <a:lnTo>
                    <a:pt x="2639" y="769"/>
                  </a:lnTo>
                  <a:lnTo>
                    <a:pt x="2639" y="769"/>
                  </a:lnTo>
                  <a:lnTo>
                    <a:pt x="2628" y="748"/>
                  </a:lnTo>
                  <a:lnTo>
                    <a:pt x="2628" y="748"/>
                  </a:lnTo>
                  <a:lnTo>
                    <a:pt x="2614" y="729"/>
                  </a:lnTo>
                  <a:lnTo>
                    <a:pt x="2601" y="710"/>
                  </a:lnTo>
                  <a:lnTo>
                    <a:pt x="2601" y="710"/>
                  </a:lnTo>
                  <a:lnTo>
                    <a:pt x="2572" y="675"/>
                  </a:lnTo>
                  <a:lnTo>
                    <a:pt x="2572" y="675"/>
                  </a:lnTo>
                  <a:lnTo>
                    <a:pt x="2555" y="660"/>
                  </a:lnTo>
                  <a:lnTo>
                    <a:pt x="2539" y="644"/>
                  </a:lnTo>
                  <a:lnTo>
                    <a:pt x="2539" y="644"/>
                  </a:lnTo>
                  <a:lnTo>
                    <a:pt x="2507" y="614"/>
                  </a:lnTo>
                  <a:lnTo>
                    <a:pt x="2507" y="614"/>
                  </a:lnTo>
                  <a:lnTo>
                    <a:pt x="2472" y="585"/>
                  </a:lnTo>
                  <a:lnTo>
                    <a:pt x="2472" y="585"/>
                  </a:lnTo>
                  <a:lnTo>
                    <a:pt x="2456" y="568"/>
                  </a:lnTo>
                  <a:lnTo>
                    <a:pt x="2438" y="558"/>
                  </a:lnTo>
                  <a:lnTo>
                    <a:pt x="2438" y="558"/>
                  </a:lnTo>
                  <a:lnTo>
                    <a:pt x="2400" y="531"/>
                  </a:lnTo>
                  <a:lnTo>
                    <a:pt x="2400" y="531"/>
                  </a:lnTo>
                  <a:lnTo>
                    <a:pt x="2362" y="507"/>
                  </a:lnTo>
                  <a:lnTo>
                    <a:pt x="2325" y="482"/>
                  </a:lnTo>
                  <a:lnTo>
                    <a:pt x="2325" y="482"/>
                  </a:lnTo>
                  <a:lnTo>
                    <a:pt x="2285" y="461"/>
                  </a:lnTo>
                  <a:lnTo>
                    <a:pt x="2266" y="450"/>
                  </a:lnTo>
                  <a:lnTo>
                    <a:pt x="2255" y="445"/>
                  </a:lnTo>
                  <a:lnTo>
                    <a:pt x="2247" y="440"/>
                  </a:lnTo>
                  <a:lnTo>
                    <a:pt x="2207" y="421"/>
                  </a:lnTo>
                  <a:lnTo>
                    <a:pt x="2207" y="421"/>
                  </a:lnTo>
                  <a:lnTo>
                    <a:pt x="2185" y="410"/>
                  </a:lnTo>
                  <a:lnTo>
                    <a:pt x="2167" y="402"/>
                  </a:lnTo>
                  <a:lnTo>
                    <a:pt x="2145" y="391"/>
                  </a:lnTo>
                  <a:lnTo>
                    <a:pt x="2145" y="391"/>
                  </a:lnTo>
                  <a:lnTo>
                    <a:pt x="2124" y="383"/>
                  </a:lnTo>
                  <a:lnTo>
                    <a:pt x="2124" y="383"/>
                  </a:lnTo>
                  <a:lnTo>
                    <a:pt x="2081" y="370"/>
                  </a:lnTo>
                  <a:lnTo>
                    <a:pt x="2038" y="357"/>
                  </a:lnTo>
                  <a:lnTo>
                    <a:pt x="2038" y="357"/>
                  </a:lnTo>
                  <a:lnTo>
                    <a:pt x="2016" y="348"/>
                  </a:lnTo>
                  <a:lnTo>
                    <a:pt x="1995" y="343"/>
                  </a:lnTo>
                  <a:lnTo>
                    <a:pt x="1995" y="343"/>
                  </a:lnTo>
                  <a:lnTo>
                    <a:pt x="1974" y="338"/>
                  </a:lnTo>
                  <a:lnTo>
                    <a:pt x="1952" y="332"/>
                  </a:lnTo>
                  <a:lnTo>
                    <a:pt x="1952" y="332"/>
                  </a:lnTo>
                  <a:lnTo>
                    <a:pt x="1907" y="324"/>
                  </a:lnTo>
                  <a:lnTo>
                    <a:pt x="1907" y="324"/>
                  </a:lnTo>
                  <a:lnTo>
                    <a:pt x="1861" y="319"/>
                  </a:lnTo>
                  <a:lnTo>
                    <a:pt x="1818" y="314"/>
                  </a:lnTo>
                  <a:lnTo>
                    <a:pt x="1818" y="314"/>
                  </a:lnTo>
                  <a:lnTo>
                    <a:pt x="1773" y="311"/>
                  </a:lnTo>
                  <a:lnTo>
                    <a:pt x="1727" y="311"/>
                  </a:lnTo>
                  <a:lnTo>
                    <a:pt x="1727" y="311"/>
                  </a:lnTo>
                  <a:lnTo>
                    <a:pt x="1681" y="311"/>
                  </a:lnTo>
                  <a:lnTo>
                    <a:pt x="1681" y="311"/>
                  </a:lnTo>
                  <a:lnTo>
                    <a:pt x="1639" y="314"/>
                  </a:lnTo>
                  <a:lnTo>
                    <a:pt x="1639" y="314"/>
                  </a:lnTo>
                  <a:lnTo>
                    <a:pt x="1566" y="322"/>
                  </a:lnTo>
                  <a:lnTo>
                    <a:pt x="1561" y="316"/>
                  </a:lnTo>
                  <a:lnTo>
                    <a:pt x="1553" y="305"/>
                  </a:lnTo>
                  <a:lnTo>
                    <a:pt x="1542" y="298"/>
                  </a:lnTo>
                  <a:lnTo>
                    <a:pt x="1526" y="279"/>
                  </a:lnTo>
                  <a:lnTo>
                    <a:pt x="1526" y="279"/>
                  </a:lnTo>
                  <a:lnTo>
                    <a:pt x="1507" y="263"/>
                  </a:lnTo>
                  <a:lnTo>
                    <a:pt x="1507" y="263"/>
                  </a:lnTo>
                  <a:lnTo>
                    <a:pt x="1467" y="230"/>
                  </a:lnTo>
                  <a:lnTo>
                    <a:pt x="1427" y="198"/>
                  </a:lnTo>
                  <a:lnTo>
                    <a:pt x="1427" y="198"/>
                  </a:lnTo>
                  <a:lnTo>
                    <a:pt x="1387" y="171"/>
                  </a:lnTo>
                  <a:lnTo>
                    <a:pt x="1387" y="171"/>
                  </a:lnTo>
                  <a:lnTo>
                    <a:pt x="1344" y="147"/>
                  </a:lnTo>
                  <a:lnTo>
                    <a:pt x="1344" y="147"/>
                  </a:lnTo>
                  <a:lnTo>
                    <a:pt x="1298" y="123"/>
                  </a:lnTo>
                  <a:lnTo>
                    <a:pt x="1298" y="123"/>
                  </a:lnTo>
                  <a:lnTo>
                    <a:pt x="1255" y="102"/>
                  </a:lnTo>
                  <a:lnTo>
                    <a:pt x="1255" y="102"/>
                  </a:lnTo>
                  <a:lnTo>
                    <a:pt x="1210" y="83"/>
                  </a:lnTo>
                  <a:lnTo>
                    <a:pt x="1210" y="83"/>
                  </a:lnTo>
                  <a:lnTo>
                    <a:pt x="1161" y="64"/>
                  </a:lnTo>
                  <a:lnTo>
                    <a:pt x="1161" y="64"/>
                  </a:lnTo>
                  <a:lnTo>
                    <a:pt x="1116" y="48"/>
                  </a:lnTo>
                  <a:lnTo>
                    <a:pt x="1067" y="35"/>
                  </a:lnTo>
                  <a:lnTo>
                    <a:pt x="1067" y="35"/>
                  </a:lnTo>
                  <a:lnTo>
                    <a:pt x="1019" y="24"/>
                  </a:lnTo>
                  <a:lnTo>
                    <a:pt x="995" y="19"/>
                  </a:lnTo>
                  <a:lnTo>
                    <a:pt x="968" y="16"/>
                  </a:lnTo>
                  <a:lnTo>
                    <a:pt x="968" y="16"/>
                  </a:lnTo>
                  <a:lnTo>
                    <a:pt x="920" y="8"/>
                  </a:lnTo>
                  <a:lnTo>
                    <a:pt x="920" y="8"/>
                  </a:lnTo>
                  <a:lnTo>
                    <a:pt x="869" y="2"/>
                  </a:lnTo>
                  <a:lnTo>
                    <a:pt x="869" y="2"/>
                  </a:lnTo>
                  <a:lnTo>
                    <a:pt x="845" y="0"/>
                  </a:lnTo>
                  <a:lnTo>
                    <a:pt x="821" y="0"/>
                  </a:lnTo>
                  <a:lnTo>
                    <a:pt x="794" y="0"/>
                  </a:lnTo>
                  <a:lnTo>
                    <a:pt x="770" y="0"/>
                  </a:lnTo>
                  <a:lnTo>
                    <a:pt x="770" y="0"/>
                  </a:lnTo>
                  <a:lnTo>
                    <a:pt x="719" y="2"/>
                  </a:lnTo>
                  <a:lnTo>
                    <a:pt x="671" y="8"/>
                  </a:lnTo>
                  <a:lnTo>
                    <a:pt x="671" y="8"/>
                  </a:lnTo>
                  <a:lnTo>
                    <a:pt x="619" y="16"/>
                  </a:lnTo>
                  <a:lnTo>
                    <a:pt x="571" y="29"/>
                  </a:lnTo>
                  <a:lnTo>
                    <a:pt x="523" y="43"/>
                  </a:lnTo>
                  <a:lnTo>
                    <a:pt x="475" y="61"/>
                  </a:lnTo>
                  <a:lnTo>
                    <a:pt x="475" y="61"/>
                  </a:lnTo>
                  <a:lnTo>
                    <a:pt x="429" y="83"/>
                  </a:lnTo>
                  <a:lnTo>
                    <a:pt x="386" y="110"/>
                  </a:lnTo>
                  <a:lnTo>
                    <a:pt x="386" y="110"/>
                  </a:lnTo>
                  <a:lnTo>
                    <a:pt x="343" y="139"/>
                  </a:lnTo>
                  <a:lnTo>
                    <a:pt x="325" y="158"/>
                  </a:lnTo>
                  <a:lnTo>
                    <a:pt x="306" y="177"/>
                  </a:lnTo>
                  <a:lnTo>
                    <a:pt x="306" y="177"/>
                  </a:lnTo>
                  <a:lnTo>
                    <a:pt x="287" y="195"/>
                  </a:lnTo>
                  <a:lnTo>
                    <a:pt x="271" y="217"/>
                  </a:lnTo>
                  <a:lnTo>
                    <a:pt x="257" y="241"/>
                  </a:lnTo>
                  <a:lnTo>
                    <a:pt x="244" y="265"/>
                  </a:lnTo>
                  <a:lnTo>
                    <a:pt x="244" y="265"/>
                  </a:lnTo>
                  <a:lnTo>
                    <a:pt x="236" y="292"/>
                  </a:lnTo>
                  <a:lnTo>
                    <a:pt x="231" y="316"/>
                  </a:lnTo>
                  <a:lnTo>
                    <a:pt x="225" y="343"/>
                  </a:lnTo>
                  <a:lnTo>
                    <a:pt x="225" y="373"/>
                  </a:lnTo>
                  <a:lnTo>
                    <a:pt x="225" y="373"/>
                  </a:lnTo>
                  <a:lnTo>
                    <a:pt x="225" y="445"/>
                  </a:lnTo>
                  <a:lnTo>
                    <a:pt x="225" y="456"/>
                  </a:lnTo>
                  <a:lnTo>
                    <a:pt x="225" y="456"/>
                  </a:lnTo>
                  <a:lnTo>
                    <a:pt x="225" y="466"/>
                  </a:lnTo>
                  <a:lnTo>
                    <a:pt x="225" y="466"/>
                  </a:lnTo>
                  <a:lnTo>
                    <a:pt x="228" y="488"/>
                  </a:lnTo>
                  <a:lnTo>
                    <a:pt x="228" y="488"/>
                  </a:lnTo>
                  <a:lnTo>
                    <a:pt x="231" y="496"/>
                  </a:lnTo>
                  <a:lnTo>
                    <a:pt x="231" y="496"/>
                  </a:lnTo>
                  <a:lnTo>
                    <a:pt x="201" y="507"/>
                  </a:lnTo>
                  <a:lnTo>
                    <a:pt x="201" y="507"/>
                  </a:lnTo>
                  <a:lnTo>
                    <a:pt x="172" y="520"/>
                  </a:lnTo>
                  <a:lnTo>
                    <a:pt x="145" y="533"/>
                  </a:lnTo>
                  <a:lnTo>
                    <a:pt x="145" y="533"/>
                  </a:lnTo>
                  <a:lnTo>
                    <a:pt x="115" y="552"/>
                  </a:lnTo>
                  <a:lnTo>
                    <a:pt x="105" y="563"/>
                  </a:lnTo>
                  <a:lnTo>
                    <a:pt x="91" y="574"/>
                  </a:lnTo>
                  <a:lnTo>
                    <a:pt x="91" y="574"/>
                  </a:lnTo>
                  <a:lnTo>
                    <a:pt x="78" y="585"/>
                  </a:lnTo>
                  <a:lnTo>
                    <a:pt x="67" y="595"/>
                  </a:lnTo>
                  <a:lnTo>
                    <a:pt x="62" y="603"/>
                  </a:lnTo>
                  <a:lnTo>
                    <a:pt x="62" y="603"/>
                  </a:lnTo>
                  <a:lnTo>
                    <a:pt x="56" y="609"/>
                  </a:lnTo>
                  <a:lnTo>
                    <a:pt x="46" y="622"/>
                  </a:lnTo>
                  <a:lnTo>
                    <a:pt x="46" y="622"/>
                  </a:lnTo>
                  <a:lnTo>
                    <a:pt x="38" y="635"/>
                  </a:lnTo>
                  <a:lnTo>
                    <a:pt x="30" y="651"/>
                  </a:lnTo>
                  <a:lnTo>
                    <a:pt x="30" y="651"/>
                  </a:lnTo>
                  <a:lnTo>
                    <a:pt x="16" y="681"/>
                  </a:lnTo>
                  <a:lnTo>
                    <a:pt x="16" y="681"/>
                  </a:lnTo>
                  <a:lnTo>
                    <a:pt x="8" y="713"/>
                  </a:lnTo>
                  <a:lnTo>
                    <a:pt x="8" y="713"/>
                  </a:lnTo>
                  <a:lnTo>
                    <a:pt x="3" y="745"/>
                  </a:lnTo>
                  <a:lnTo>
                    <a:pt x="0" y="778"/>
                  </a:lnTo>
                  <a:lnTo>
                    <a:pt x="0" y="778"/>
                  </a:lnTo>
                  <a:lnTo>
                    <a:pt x="0" y="810"/>
                  </a:lnTo>
                  <a:lnTo>
                    <a:pt x="0" y="810"/>
                  </a:lnTo>
                  <a:lnTo>
                    <a:pt x="0" y="818"/>
                  </a:lnTo>
                  <a:lnTo>
                    <a:pt x="3" y="826"/>
                  </a:lnTo>
                  <a:lnTo>
                    <a:pt x="3" y="842"/>
                  </a:lnTo>
                  <a:lnTo>
                    <a:pt x="5" y="850"/>
                  </a:lnTo>
                  <a:lnTo>
                    <a:pt x="5" y="855"/>
                  </a:lnTo>
                  <a:lnTo>
                    <a:pt x="5" y="855"/>
                  </a:lnTo>
                  <a:lnTo>
                    <a:pt x="5" y="858"/>
                  </a:lnTo>
                  <a:lnTo>
                    <a:pt x="5" y="858"/>
                  </a:lnTo>
                  <a:lnTo>
                    <a:pt x="5" y="858"/>
                  </a:lnTo>
                  <a:lnTo>
                    <a:pt x="8" y="874"/>
                  </a:lnTo>
                  <a:lnTo>
                    <a:pt x="11" y="882"/>
                  </a:lnTo>
                  <a:lnTo>
                    <a:pt x="14" y="890"/>
                  </a:lnTo>
                  <a:lnTo>
                    <a:pt x="19" y="906"/>
                  </a:lnTo>
                  <a:lnTo>
                    <a:pt x="19" y="906"/>
                  </a:lnTo>
                  <a:lnTo>
                    <a:pt x="24" y="920"/>
                  </a:lnTo>
                  <a:lnTo>
                    <a:pt x="24" y="920"/>
                  </a:lnTo>
                  <a:lnTo>
                    <a:pt x="30" y="936"/>
                  </a:lnTo>
                  <a:lnTo>
                    <a:pt x="30" y="936"/>
                  </a:lnTo>
                  <a:lnTo>
                    <a:pt x="46" y="965"/>
                  </a:lnTo>
                  <a:lnTo>
                    <a:pt x="54" y="979"/>
                  </a:lnTo>
                  <a:lnTo>
                    <a:pt x="62" y="992"/>
                  </a:lnTo>
                  <a:lnTo>
                    <a:pt x="62" y="992"/>
                  </a:lnTo>
                  <a:lnTo>
                    <a:pt x="80" y="1016"/>
                  </a:lnTo>
                  <a:lnTo>
                    <a:pt x="80" y="1016"/>
                  </a:lnTo>
                  <a:lnTo>
                    <a:pt x="102" y="1040"/>
                  </a:lnTo>
                  <a:lnTo>
                    <a:pt x="102" y="1040"/>
                  </a:lnTo>
                  <a:lnTo>
                    <a:pt x="126" y="1062"/>
                  </a:lnTo>
                  <a:lnTo>
                    <a:pt x="148" y="1083"/>
                  </a:lnTo>
                  <a:lnTo>
                    <a:pt x="148" y="1083"/>
                  </a:lnTo>
                  <a:lnTo>
                    <a:pt x="172" y="1102"/>
                  </a:lnTo>
                  <a:lnTo>
                    <a:pt x="172" y="1102"/>
                  </a:lnTo>
                  <a:lnTo>
                    <a:pt x="196" y="1121"/>
                  </a:lnTo>
                  <a:lnTo>
                    <a:pt x="196" y="1121"/>
                  </a:lnTo>
                  <a:lnTo>
                    <a:pt x="247" y="1153"/>
                  </a:lnTo>
                  <a:lnTo>
                    <a:pt x="274" y="1169"/>
                  </a:lnTo>
                  <a:lnTo>
                    <a:pt x="274" y="1169"/>
                  </a:lnTo>
                  <a:lnTo>
                    <a:pt x="300" y="1185"/>
                  </a:lnTo>
                  <a:lnTo>
                    <a:pt x="300" y="1185"/>
                  </a:lnTo>
                  <a:lnTo>
                    <a:pt x="327" y="1199"/>
                  </a:lnTo>
                  <a:lnTo>
                    <a:pt x="327" y="1199"/>
                  </a:lnTo>
                  <a:lnTo>
                    <a:pt x="325" y="1207"/>
                  </a:lnTo>
                  <a:lnTo>
                    <a:pt x="325" y="1207"/>
                  </a:lnTo>
                  <a:lnTo>
                    <a:pt x="316" y="1225"/>
                  </a:lnTo>
                  <a:lnTo>
                    <a:pt x="311" y="1244"/>
                  </a:lnTo>
                  <a:lnTo>
                    <a:pt x="311" y="1244"/>
                  </a:lnTo>
                  <a:lnTo>
                    <a:pt x="306" y="1263"/>
                  </a:lnTo>
                  <a:lnTo>
                    <a:pt x="303" y="1282"/>
                  </a:lnTo>
                  <a:lnTo>
                    <a:pt x="303" y="1303"/>
                  </a:lnTo>
                  <a:lnTo>
                    <a:pt x="303" y="1322"/>
                  </a:lnTo>
                  <a:lnTo>
                    <a:pt x="303" y="1322"/>
                  </a:lnTo>
                  <a:lnTo>
                    <a:pt x="306" y="1341"/>
                  </a:lnTo>
                  <a:lnTo>
                    <a:pt x="306" y="1341"/>
                  </a:lnTo>
                  <a:lnTo>
                    <a:pt x="311" y="1362"/>
                  </a:lnTo>
                  <a:lnTo>
                    <a:pt x="316" y="1381"/>
                  </a:lnTo>
                  <a:lnTo>
                    <a:pt x="316" y="1381"/>
                  </a:lnTo>
                  <a:lnTo>
                    <a:pt x="325" y="1397"/>
                  </a:lnTo>
                  <a:lnTo>
                    <a:pt x="330" y="1408"/>
                  </a:lnTo>
                  <a:lnTo>
                    <a:pt x="330" y="1408"/>
                  </a:lnTo>
                  <a:lnTo>
                    <a:pt x="330" y="1408"/>
                  </a:lnTo>
                  <a:lnTo>
                    <a:pt x="330" y="1408"/>
                  </a:lnTo>
                  <a:lnTo>
                    <a:pt x="330" y="1411"/>
                  </a:lnTo>
                  <a:lnTo>
                    <a:pt x="333" y="1411"/>
                  </a:lnTo>
                  <a:lnTo>
                    <a:pt x="335" y="1416"/>
                  </a:lnTo>
                  <a:lnTo>
                    <a:pt x="335" y="1416"/>
                  </a:lnTo>
                  <a:lnTo>
                    <a:pt x="343" y="1429"/>
                  </a:lnTo>
                  <a:lnTo>
                    <a:pt x="343" y="1429"/>
                  </a:lnTo>
                  <a:lnTo>
                    <a:pt x="365" y="1461"/>
                  </a:lnTo>
                  <a:lnTo>
                    <a:pt x="378" y="1475"/>
                  </a:lnTo>
                  <a:lnTo>
                    <a:pt x="378" y="1475"/>
                  </a:lnTo>
                  <a:lnTo>
                    <a:pt x="389" y="1488"/>
                  </a:lnTo>
                  <a:lnTo>
                    <a:pt x="389" y="1488"/>
                  </a:lnTo>
                  <a:lnTo>
                    <a:pt x="416" y="1515"/>
                  </a:lnTo>
                  <a:lnTo>
                    <a:pt x="426" y="1529"/>
                  </a:lnTo>
                  <a:lnTo>
                    <a:pt x="426" y="1529"/>
                  </a:lnTo>
                  <a:lnTo>
                    <a:pt x="440" y="1539"/>
                  </a:lnTo>
                  <a:lnTo>
                    <a:pt x="469" y="1563"/>
                  </a:lnTo>
                  <a:lnTo>
                    <a:pt x="469" y="1563"/>
                  </a:lnTo>
                  <a:lnTo>
                    <a:pt x="499" y="1585"/>
                  </a:lnTo>
                  <a:lnTo>
                    <a:pt x="499" y="1585"/>
                  </a:lnTo>
                  <a:lnTo>
                    <a:pt x="512" y="1595"/>
                  </a:lnTo>
                  <a:lnTo>
                    <a:pt x="528" y="1604"/>
                  </a:lnTo>
                  <a:lnTo>
                    <a:pt x="528" y="1604"/>
                  </a:lnTo>
                  <a:lnTo>
                    <a:pt x="558" y="1622"/>
                  </a:lnTo>
                  <a:lnTo>
                    <a:pt x="590" y="1641"/>
                  </a:lnTo>
                  <a:lnTo>
                    <a:pt x="606" y="1649"/>
                  </a:lnTo>
                  <a:lnTo>
                    <a:pt x="606" y="1649"/>
                  </a:lnTo>
                  <a:lnTo>
                    <a:pt x="622" y="1657"/>
                  </a:lnTo>
                  <a:lnTo>
                    <a:pt x="654" y="1670"/>
                  </a:lnTo>
                  <a:lnTo>
                    <a:pt x="654" y="1670"/>
                  </a:lnTo>
                  <a:lnTo>
                    <a:pt x="687" y="1684"/>
                  </a:lnTo>
                  <a:lnTo>
                    <a:pt x="721" y="1697"/>
                  </a:lnTo>
                  <a:lnTo>
                    <a:pt x="721" y="1697"/>
                  </a:lnTo>
                  <a:lnTo>
                    <a:pt x="789" y="1719"/>
                  </a:lnTo>
                  <a:lnTo>
                    <a:pt x="789" y="1719"/>
                  </a:lnTo>
                  <a:lnTo>
                    <a:pt x="807" y="1722"/>
                  </a:lnTo>
                  <a:lnTo>
                    <a:pt x="823" y="1727"/>
                  </a:lnTo>
                  <a:lnTo>
                    <a:pt x="858" y="1732"/>
                  </a:lnTo>
                  <a:lnTo>
                    <a:pt x="858" y="1732"/>
                  </a:lnTo>
                  <a:lnTo>
                    <a:pt x="893" y="1740"/>
                  </a:lnTo>
                  <a:lnTo>
                    <a:pt x="928" y="1746"/>
                  </a:lnTo>
                  <a:lnTo>
                    <a:pt x="947" y="1748"/>
                  </a:lnTo>
                  <a:lnTo>
                    <a:pt x="955" y="1748"/>
                  </a:lnTo>
                  <a:lnTo>
                    <a:pt x="963" y="1751"/>
                  </a:lnTo>
                  <a:lnTo>
                    <a:pt x="998" y="1754"/>
                  </a:lnTo>
                  <a:lnTo>
                    <a:pt x="998" y="1754"/>
                  </a:lnTo>
                  <a:lnTo>
                    <a:pt x="1032" y="1756"/>
                  </a:lnTo>
                  <a:lnTo>
                    <a:pt x="1070" y="1759"/>
                  </a:lnTo>
                  <a:lnTo>
                    <a:pt x="1121" y="1759"/>
                  </a:lnTo>
                  <a:lnTo>
                    <a:pt x="1121" y="1762"/>
                  </a:lnTo>
                  <a:lnTo>
                    <a:pt x="1140" y="1762"/>
                  </a:lnTo>
                  <a:lnTo>
                    <a:pt x="1148" y="1762"/>
                  </a:lnTo>
                  <a:lnTo>
                    <a:pt x="1164" y="1788"/>
                  </a:lnTo>
                  <a:lnTo>
                    <a:pt x="1164" y="1788"/>
                  </a:lnTo>
                  <a:lnTo>
                    <a:pt x="1191" y="1821"/>
                  </a:lnTo>
                  <a:lnTo>
                    <a:pt x="1191" y="1821"/>
                  </a:lnTo>
                  <a:lnTo>
                    <a:pt x="1215" y="1853"/>
                  </a:lnTo>
                  <a:lnTo>
                    <a:pt x="1215" y="1853"/>
                  </a:lnTo>
                  <a:lnTo>
                    <a:pt x="1242" y="1885"/>
                  </a:lnTo>
                  <a:lnTo>
                    <a:pt x="1242" y="1885"/>
                  </a:lnTo>
                  <a:lnTo>
                    <a:pt x="1271" y="1915"/>
                  </a:lnTo>
                  <a:lnTo>
                    <a:pt x="1271" y="1915"/>
                  </a:lnTo>
                  <a:lnTo>
                    <a:pt x="1303" y="1941"/>
                  </a:lnTo>
                  <a:lnTo>
                    <a:pt x="1303" y="1941"/>
                  </a:lnTo>
                  <a:lnTo>
                    <a:pt x="1333" y="1968"/>
                  </a:lnTo>
                  <a:lnTo>
                    <a:pt x="1333" y="1968"/>
                  </a:lnTo>
                  <a:lnTo>
                    <a:pt x="1368" y="1992"/>
                  </a:lnTo>
                  <a:lnTo>
                    <a:pt x="1368" y="1992"/>
                  </a:lnTo>
                  <a:lnTo>
                    <a:pt x="1400" y="2016"/>
                  </a:lnTo>
                  <a:lnTo>
                    <a:pt x="1400" y="2016"/>
                  </a:lnTo>
                  <a:lnTo>
                    <a:pt x="1435" y="2038"/>
                  </a:lnTo>
                  <a:lnTo>
                    <a:pt x="1472" y="2059"/>
                  </a:lnTo>
                  <a:lnTo>
                    <a:pt x="1472" y="2059"/>
                  </a:lnTo>
                  <a:lnTo>
                    <a:pt x="1507" y="2078"/>
                  </a:lnTo>
                  <a:lnTo>
                    <a:pt x="1507" y="2078"/>
                  </a:lnTo>
                  <a:lnTo>
                    <a:pt x="1582" y="2110"/>
                  </a:lnTo>
                  <a:lnTo>
                    <a:pt x="1582" y="2110"/>
                  </a:lnTo>
                  <a:lnTo>
                    <a:pt x="1620" y="2124"/>
                  </a:lnTo>
                  <a:lnTo>
                    <a:pt x="1639" y="2132"/>
                  </a:lnTo>
                  <a:lnTo>
                    <a:pt x="1660" y="2137"/>
                  </a:lnTo>
                  <a:lnTo>
                    <a:pt x="1660" y="2137"/>
                  </a:lnTo>
                  <a:lnTo>
                    <a:pt x="1738" y="2161"/>
                  </a:lnTo>
                  <a:lnTo>
                    <a:pt x="1738" y="2161"/>
                  </a:lnTo>
                  <a:lnTo>
                    <a:pt x="1818" y="2177"/>
                  </a:lnTo>
                  <a:lnTo>
                    <a:pt x="1818" y="2177"/>
                  </a:lnTo>
                  <a:lnTo>
                    <a:pt x="1898" y="2191"/>
                  </a:lnTo>
                  <a:lnTo>
                    <a:pt x="1898" y="2191"/>
                  </a:lnTo>
                  <a:lnTo>
                    <a:pt x="1979" y="2199"/>
                  </a:lnTo>
                  <a:lnTo>
                    <a:pt x="1979" y="2199"/>
                  </a:lnTo>
                  <a:lnTo>
                    <a:pt x="2060" y="2204"/>
                  </a:lnTo>
                  <a:lnTo>
                    <a:pt x="2060" y="2204"/>
                  </a:lnTo>
                  <a:lnTo>
                    <a:pt x="2100" y="2202"/>
                  </a:lnTo>
                  <a:lnTo>
                    <a:pt x="2140" y="2202"/>
                  </a:lnTo>
                  <a:lnTo>
                    <a:pt x="2140" y="2202"/>
                  </a:lnTo>
                  <a:lnTo>
                    <a:pt x="2220" y="2193"/>
                  </a:lnTo>
                  <a:lnTo>
                    <a:pt x="2301" y="2180"/>
                  </a:lnTo>
                  <a:lnTo>
                    <a:pt x="2301" y="2180"/>
                  </a:lnTo>
                  <a:lnTo>
                    <a:pt x="2220" y="2191"/>
                  </a:lnTo>
                  <a:lnTo>
                    <a:pt x="2140" y="2193"/>
                  </a:lnTo>
                  <a:lnTo>
                    <a:pt x="2140" y="2193"/>
                  </a:lnTo>
                  <a:lnTo>
                    <a:pt x="2100" y="2196"/>
                  </a:lnTo>
                  <a:lnTo>
                    <a:pt x="2060" y="2193"/>
                  </a:lnTo>
                  <a:lnTo>
                    <a:pt x="2060" y="2193"/>
                  </a:lnTo>
                  <a:lnTo>
                    <a:pt x="1979" y="2188"/>
                  </a:lnTo>
                  <a:lnTo>
                    <a:pt x="1979" y="2188"/>
                  </a:lnTo>
                  <a:lnTo>
                    <a:pt x="1898" y="2177"/>
                  </a:lnTo>
                  <a:lnTo>
                    <a:pt x="1898" y="2177"/>
                  </a:lnTo>
                  <a:lnTo>
                    <a:pt x="1821" y="2161"/>
                  </a:lnTo>
                  <a:lnTo>
                    <a:pt x="1821" y="2161"/>
                  </a:lnTo>
                  <a:lnTo>
                    <a:pt x="1743" y="2143"/>
                  </a:lnTo>
                  <a:lnTo>
                    <a:pt x="1743" y="2143"/>
                  </a:lnTo>
                  <a:lnTo>
                    <a:pt x="1665" y="2116"/>
                  </a:lnTo>
                  <a:lnTo>
                    <a:pt x="1646" y="2110"/>
                  </a:lnTo>
                  <a:lnTo>
                    <a:pt x="1628" y="2102"/>
                  </a:lnTo>
                  <a:lnTo>
                    <a:pt x="1628" y="2102"/>
                  </a:lnTo>
                  <a:lnTo>
                    <a:pt x="1593" y="2089"/>
                  </a:lnTo>
                  <a:lnTo>
                    <a:pt x="1593" y="2089"/>
                  </a:lnTo>
                  <a:lnTo>
                    <a:pt x="1521" y="2054"/>
                  </a:lnTo>
                  <a:lnTo>
                    <a:pt x="1521" y="2054"/>
                  </a:lnTo>
                  <a:lnTo>
                    <a:pt x="1486" y="2035"/>
                  </a:lnTo>
                  <a:lnTo>
                    <a:pt x="1451" y="2014"/>
                  </a:lnTo>
                  <a:lnTo>
                    <a:pt x="1451" y="2014"/>
                  </a:lnTo>
                  <a:lnTo>
                    <a:pt x="1416" y="1992"/>
                  </a:lnTo>
                  <a:lnTo>
                    <a:pt x="1416" y="1992"/>
                  </a:lnTo>
                  <a:lnTo>
                    <a:pt x="1384" y="1968"/>
                  </a:lnTo>
                  <a:lnTo>
                    <a:pt x="1384" y="1968"/>
                  </a:lnTo>
                  <a:lnTo>
                    <a:pt x="1354" y="1944"/>
                  </a:lnTo>
                  <a:lnTo>
                    <a:pt x="1354" y="1944"/>
                  </a:lnTo>
                  <a:lnTo>
                    <a:pt x="1325" y="1917"/>
                  </a:lnTo>
                  <a:lnTo>
                    <a:pt x="1325" y="1917"/>
                  </a:lnTo>
                  <a:lnTo>
                    <a:pt x="1295" y="1891"/>
                  </a:lnTo>
                  <a:lnTo>
                    <a:pt x="1295" y="1891"/>
                  </a:lnTo>
                  <a:lnTo>
                    <a:pt x="1269" y="1861"/>
                  </a:lnTo>
                  <a:lnTo>
                    <a:pt x="1269" y="1861"/>
                  </a:lnTo>
                  <a:lnTo>
                    <a:pt x="1242" y="1831"/>
                  </a:lnTo>
                  <a:lnTo>
                    <a:pt x="1242" y="1831"/>
                  </a:lnTo>
                  <a:lnTo>
                    <a:pt x="1217" y="1799"/>
                  </a:lnTo>
                  <a:lnTo>
                    <a:pt x="1217" y="1799"/>
                  </a:lnTo>
                  <a:lnTo>
                    <a:pt x="1196" y="1767"/>
                  </a:lnTo>
                  <a:lnTo>
                    <a:pt x="1175" y="1735"/>
                  </a:lnTo>
                  <a:lnTo>
                    <a:pt x="1169" y="1724"/>
                  </a:lnTo>
                  <a:lnTo>
                    <a:pt x="1159" y="1724"/>
                  </a:lnTo>
                  <a:lnTo>
                    <a:pt x="1159" y="1724"/>
                  </a:lnTo>
                  <a:lnTo>
                    <a:pt x="1140" y="1722"/>
                  </a:lnTo>
                  <a:lnTo>
                    <a:pt x="1070" y="1719"/>
                  </a:lnTo>
                  <a:lnTo>
                    <a:pt x="1070" y="1719"/>
                  </a:lnTo>
                  <a:lnTo>
                    <a:pt x="1038" y="1716"/>
                  </a:lnTo>
                  <a:lnTo>
                    <a:pt x="1003" y="1713"/>
                  </a:lnTo>
                  <a:lnTo>
                    <a:pt x="968" y="1708"/>
                  </a:lnTo>
                  <a:lnTo>
                    <a:pt x="960" y="1708"/>
                  </a:lnTo>
                  <a:lnTo>
                    <a:pt x="952" y="1705"/>
                  </a:lnTo>
                  <a:lnTo>
                    <a:pt x="936" y="1703"/>
                  </a:lnTo>
                  <a:lnTo>
                    <a:pt x="901" y="1697"/>
                  </a:lnTo>
                  <a:lnTo>
                    <a:pt x="901" y="1697"/>
                  </a:lnTo>
                  <a:lnTo>
                    <a:pt x="866" y="1692"/>
                  </a:lnTo>
                  <a:lnTo>
                    <a:pt x="834" y="1681"/>
                  </a:lnTo>
                  <a:lnTo>
                    <a:pt x="818" y="1679"/>
                  </a:lnTo>
                  <a:lnTo>
                    <a:pt x="818" y="1679"/>
                  </a:lnTo>
                  <a:lnTo>
                    <a:pt x="802" y="1673"/>
                  </a:lnTo>
                  <a:lnTo>
                    <a:pt x="802" y="1673"/>
                  </a:lnTo>
                  <a:lnTo>
                    <a:pt x="737" y="1654"/>
                  </a:lnTo>
                  <a:lnTo>
                    <a:pt x="705" y="1641"/>
                  </a:lnTo>
                  <a:lnTo>
                    <a:pt x="705" y="1641"/>
                  </a:lnTo>
                  <a:lnTo>
                    <a:pt x="673" y="1628"/>
                  </a:lnTo>
                  <a:lnTo>
                    <a:pt x="644" y="1614"/>
                  </a:lnTo>
                  <a:lnTo>
                    <a:pt x="644" y="1614"/>
                  </a:lnTo>
                  <a:lnTo>
                    <a:pt x="628" y="1606"/>
                  </a:lnTo>
                  <a:lnTo>
                    <a:pt x="612" y="1598"/>
                  </a:lnTo>
                  <a:lnTo>
                    <a:pt x="582" y="1582"/>
                  </a:lnTo>
                  <a:lnTo>
                    <a:pt x="582" y="1582"/>
                  </a:lnTo>
                  <a:lnTo>
                    <a:pt x="555" y="1563"/>
                  </a:lnTo>
                  <a:lnTo>
                    <a:pt x="542" y="1555"/>
                  </a:lnTo>
                  <a:lnTo>
                    <a:pt x="542" y="1555"/>
                  </a:lnTo>
                  <a:lnTo>
                    <a:pt x="526" y="1545"/>
                  </a:lnTo>
                  <a:lnTo>
                    <a:pt x="499" y="1523"/>
                  </a:lnTo>
                  <a:lnTo>
                    <a:pt x="475" y="1501"/>
                  </a:lnTo>
                  <a:lnTo>
                    <a:pt x="475" y="1501"/>
                  </a:lnTo>
                  <a:lnTo>
                    <a:pt x="461" y="1491"/>
                  </a:lnTo>
                  <a:lnTo>
                    <a:pt x="450" y="1480"/>
                  </a:lnTo>
                  <a:lnTo>
                    <a:pt x="450" y="1480"/>
                  </a:lnTo>
                  <a:lnTo>
                    <a:pt x="429" y="1456"/>
                  </a:lnTo>
                  <a:lnTo>
                    <a:pt x="429" y="1456"/>
                  </a:lnTo>
                  <a:lnTo>
                    <a:pt x="419" y="1442"/>
                  </a:lnTo>
                  <a:lnTo>
                    <a:pt x="408" y="1429"/>
                  </a:lnTo>
                  <a:lnTo>
                    <a:pt x="408" y="1429"/>
                  </a:lnTo>
                  <a:lnTo>
                    <a:pt x="389" y="1402"/>
                  </a:lnTo>
                  <a:lnTo>
                    <a:pt x="389" y="1402"/>
                  </a:lnTo>
                  <a:lnTo>
                    <a:pt x="381" y="1389"/>
                  </a:lnTo>
                  <a:lnTo>
                    <a:pt x="375" y="1381"/>
                  </a:lnTo>
                  <a:lnTo>
                    <a:pt x="373" y="1376"/>
                  </a:lnTo>
                  <a:lnTo>
                    <a:pt x="373" y="1376"/>
                  </a:lnTo>
                  <a:lnTo>
                    <a:pt x="367" y="1362"/>
                  </a:lnTo>
                  <a:lnTo>
                    <a:pt x="362" y="1346"/>
                  </a:lnTo>
                  <a:lnTo>
                    <a:pt x="360" y="1333"/>
                  </a:lnTo>
                  <a:lnTo>
                    <a:pt x="360" y="1333"/>
                  </a:lnTo>
                  <a:lnTo>
                    <a:pt x="357" y="1317"/>
                  </a:lnTo>
                  <a:lnTo>
                    <a:pt x="357" y="1317"/>
                  </a:lnTo>
                  <a:lnTo>
                    <a:pt x="357" y="1287"/>
                  </a:lnTo>
                  <a:lnTo>
                    <a:pt x="365" y="1258"/>
                  </a:lnTo>
                  <a:lnTo>
                    <a:pt x="365" y="1258"/>
                  </a:lnTo>
                  <a:lnTo>
                    <a:pt x="373" y="1231"/>
                  </a:lnTo>
                  <a:lnTo>
                    <a:pt x="373" y="1231"/>
                  </a:lnTo>
                  <a:lnTo>
                    <a:pt x="381" y="1217"/>
                  </a:lnTo>
                  <a:lnTo>
                    <a:pt x="381" y="1217"/>
                  </a:lnTo>
                  <a:lnTo>
                    <a:pt x="384" y="1209"/>
                  </a:lnTo>
                  <a:lnTo>
                    <a:pt x="384" y="1209"/>
                  </a:lnTo>
                  <a:lnTo>
                    <a:pt x="389" y="1204"/>
                  </a:lnTo>
                  <a:lnTo>
                    <a:pt x="408" y="1177"/>
                  </a:lnTo>
                  <a:lnTo>
                    <a:pt x="378" y="1164"/>
                  </a:lnTo>
                  <a:lnTo>
                    <a:pt x="378" y="1164"/>
                  </a:lnTo>
                  <a:lnTo>
                    <a:pt x="327" y="1134"/>
                  </a:lnTo>
                  <a:lnTo>
                    <a:pt x="327" y="1134"/>
                  </a:lnTo>
                  <a:lnTo>
                    <a:pt x="303" y="1121"/>
                  </a:lnTo>
                  <a:lnTo>
                    <a:pt x="279" y="1105"/>
                  </a:lnTo>
                  <a:lnTo>
                    <a:pt x="279" y="1105"/>
                  </a:lnTo>
                  <a:lnTo>
                    <a:pt x="231" y="1072"/>
                  </a:lnTo>
                  <a:lnTo>
                    <a:pt x="231" y="1072"/>
                  </a:lnTo>
                  <a:lnTo>
                    <a:pt x="207" y="1056"/>
                  </a:lnTo>
                  <a:lnTo>
                    <a:pt x="207" y="1056"/>
                  </a:lnTo>
                  <a:lnTo>
                    <a:pt x="185" y="1038"/>
                  </a:lnTo>
                  <a:lnTo>
                    <a:pt x="185" y="1038"/>
                  </a:lnTo>
                  <a:lnTo>
                    <a:pt x="145" y="1000"/>
                  </a:lnTo>
                  <a:lnTo>
                    <a:pt x="145" y="1000"/>
                  </a:lnTo>
                  <a:lnTo>
                    <a:pt x="126" y="979"/>
                  </a:lnTo>
                  <a:lnTo>
                    <a:pt x="126" y="979"/>
                  </a:lnTo>
                  <a:lnTo>
                    <a:pt x="110" y="957"/>
                  </a:lnTo>
                  <a:lnTo>
                    <a:pt x="102" y="946"/>
                  </a:lnTo>
                  <a:lnTo>
                    <a:pt x="97" y="936"/>
                  </a:lnTo>
                  <a:lnTo>
                    <a:pt x="97" y="936"/>
                  </a:lnTo>
                  <a:lnTo>
                    <a:pt x="83" y="912"/>
                  </a:lnTo>
                  <a:lnTo>
                    <a:pt x="83" y="912"/>
                  </a:lnTo>
                  <a:lnTo>
                    <a:pt x="80" y="898"/>
                  </a:lnTo>
                  <a:lnTo>
                    <a:pt x="80" y="898"/>
                  </a:lnTo>
                  <a:lnTo>
                    <a:pt x="75" y="887"/>
                  </a:lnTo>
                  <a:lnTo>
                    <a:pt x="70" y="874"/>
                  </a:lnTo>
                  <a:lnTo>
                    <a:pt x="70" y="869"/>
                  </a:lnTo>
                  <a:lnTo>
                    <a:pt x="67" y="861"/>
                  </a:lnTo>
                  <a:lnTo>
                    <a:pt x="64" y="847"/>
                  </a:lnTo>
                  <a:lnTo>
                    <a:pt x="64" y="847"/>
                  </a:lnTo>
                  <a:lnTo>
                    <a:pt x="64" y="847"/>
                  </a:lnTo>
                  <a:lnTo>
                    <a:pt x="64" y="844"/>
                  </a:lnTo>
                  <a:lnTo>
                    <a:pt x="64" y="842"/>
                  </a:lnTo>
                  <a:lnTo>
                    <a:pt x="64" y="834"/>
                  </a:lnTo>
                  <a:lnTo>
                    <a:pt x="62" y="820"/>
                  </a:lnTo>
                  <a:lnTo>
                    <a:pt x="62" y="815"/>
                  </a:lnTo>
                  <a:lnTo>
                    <a:pt x="62" y="815"/>
                  </a:lnTo>
                  <a:lnTo>
                    <a:pt x="62" y="807"/>
                  </a:lnTo>
                  <a:lnTo>
                    <a:pt x="62" y="807"/>
                  </a:lnTo>
                  <a:lnTo>
                    <a:pt x="59" y="780"/>
                  </a:lnTo>
                  <a:lnTo>
                    <a:pt x="62" y="753"/>
                  </a:lnTo>
                  <a:lnTo>
                    <a:pt x="67" y="727"/>
                  </a:lnTo>
                  <a:lnTo>
                    <a:pt x="67" y="727"/>
                  </a:lnTo>
                  <a:lnTo>
                    <a:pt x="75" y="703"/>
                  </a:lnTo>
                  <a:lnTo>
                    <a:pt x="75" y="703"/>
                  </a:lnTo>
                  <a:lnTo>
                    <a:pt x="86" y="678"/>
                  </a:lnTo>
                  <a:lnTo>
                    <a:pt x="91" y="668"/>
                  </a:lnTo>
                  <a:lnTo>
                    <a:pt x="91" y="668"/>
                  </a:lnTo>
                  <a:lnTo>
                    <a:pt x="99" y="657"/>
                  </a:lnTo>
                  <a:lnTo>
                    <a:pt x="105" y="649"/>
                  </a:lnTo>
                  <a:lnTo>
                    <a:pt x="105" y="649"/>
                  </a:lnTo>
                  <a:lnTo>
                    <a:pt x="110" y="644"/>
                  </a:lnTo>
                  <a:lnTo>
                    <a:pt x="115" y="638"/>
                  </a:lnTo>
                  <a:lnTo>
                    <a:pt x="123" y="627"/>
                  </a:lnTo>
                  <a:lnTo>
                    <a:pt x="123" y="627"/>
                  </a:lnTo>
                  <a:lnTo>
                    <a:pt x="132" y="619"/>
                  </a:lnTo>
                  <a:lnTo>
                    <a:pt x="142" y="611"/>
                  </a:lnTo>
                  <a:lnTo>
                    <a:pt x="153" y="603"/>
                  </a:lnTo>
                  <a:lnTo>
                    <a:pt x="153" y="603"/>
                  </a:lnTo>
                  <a:lnTo>
                    <a:pt x="174" y="590"/>
                  </a:lnTo>
                  <a:lnTo>
                    <a:pt x="174" y="590"/>
                  </a:lnTo>
                  <a:lnTo>
                    <a:pt x="198" y="576"/>
                  </a:lnTo>
                  <a:lnTo>
                    <a:pt x="225" y="566"/>
                  </a:lnTo>
                  <a:lnTo>
                    <a:pt x="225" y="566"/>
                  </a:lnTo>
                  <a:lnTo>
                    <a:pt x="250" y="558"/>
                  </a:lnTo>
                  <a:lnTo>
                    <a:pt x="276" y="550"/>
                  </a:lnTo>
                  <a:lnTo>
                    <a:pt x="282" y="547"/>
                  </a:lnTo>
                  <a:lnTo>
                    <a:pt x="284" y="544"/>
                  </a:lnTo>
                  <a:lnTo>
                    <a:pt x="287" y="544"/>
                  </a:lnTo>
                  <a:lnTo>
                    <a:pt x="308" y="531"/>
                  </a:lnTo>
                  <a:lnTo>
                    <a:pt x="300" y="507"/>
                  </a:lnTo>
                  <a:lnTo>
                    <a:pt x="300" y="507"/>
                  </a:lnTo>
                  <a:lnTo>
                    <a:pt x="295" y="491"/>
                  </a:lnTo>
                  <a:lnTo>
                    <a:pt x="290" y="477"/>
                  </a:lnTo>
                  <a:lnTo>
                    <a:pt x="290" y="477"/>
                  </a:lnTo>
                  <a:lnTo>
                    <a:pt x="290" y="461"/>
                  </a:lnTo>
                  <a:lnTo>
                    <a:pt x="290" y="461"/>
                  </a:lnTo>
                  <a:lnTo>
                    <a:pt x="290" y="453"/>
                  </a:lnTo>
                  <a:lnTo>
                    <a:pt x="290" y="445"/>
                  </a:lnTo>
                  <a:lnTo>
                    <a:pt x="290" y="373"/>
                  </a:lnTo>
                  <a:lnTo>
                    <a:pt x="287" y="373"/>
                  </a:lnTo>
                  <a:lnTo>
                    <a:pt x="290" y="373"/>
                  </a:lnTo>
                  <a:lnTo>
                    <a:pt x="290" y="370"/>
                  </a:lnTo>
                  <a:lnTo>
                    <a:pt x="290" y="370"/>
                  </a:lnTo>
                  <a:lnTo>
                    <a:pt x="290" y="370"/>
                  </a:lnTo>
                  <a:lnTo>
                    <a:pt x="290" y="351"/>
                  </a:lnTo>
                  <a:lnTo>
                    <a:pt x="292" y="330"/>
                  </a:lnTo>
                  <a:lnTo>
                    <a:pt x="298" y="311"/>
                  </a:lnTo>
                  <a:lnTo>
                    <a:pt x="303" y="289"/>
                  </a:lnTo>
                  <a:lnTo>
                    <a:pt x="303" y="289"/>
                  </a:lnTo>
                  <a:lnTo>
                    <a:pt x="314" y="271"/>
                  </a:lnTo>
                  <a:lnTo>
                    <a:pt x="325" y="255"/>
                  </a:lnTo>
                  <a:lnTo>
                    <a:pt x="338" y="236"/>
                  </a:lnTo>
                  <a:lnTo>
                    <a:pt x="351" y="220"/>
                  </a:lnTo>
                  <a:lnTo>
                    <a:pt x="351" y="220"/>
                  </a:lnTo>
                  <a:lnTo>
                    <a:pt x="384" y="190"/>
                  </a:lnTo>
                  <a:lnTo>
                    <a:pt x="421" y="164"/>
                  </a:lnTo>
                  <a:lnTo>
                    <a:pt x="421" y="164"/>
                  </a:lnTo>
                  <a:lnTo>
                    <a:pt x="459" y="139"/>
                  </a:lnTo>
                  <a:lnTo>
                    <a:pt x="502" y="120"/>
                  </a:lnTo>
                  <a:lnTo>
                    <a:pt x="502" y="120"/>
                  </a:lnTo>
                  <a:lnTo>
                    <a:pt x="544" y="105"/>
                  </a:lnTo>
                  <a:lnTo>
                    <a:pt x="587" y="91"/>
                  </a:lnTo>
                  <a:lnTo>
                    <a:pt x="633" y="80"/>
                  </a:lnTo>
                  <a:lnTo>
                    <a:pt x="678" y="72"/>
                  </a:lnTo>
                  <a:lnTo>
                    <a:pt x="678" y="72"/>
                  </a:lnTo>
                  <a:lnTo>
                    <a:pt x="724" y="67"/>
                  </a:lnTo>
                  <a:lnTo>
                    <a:pt x="772" y="64"/>
                  </a:lnTo>
                  <a:lnTo>
                    <a:pt x="794" y="64"/>
                  </a:lnTo>
                  <a:lnTo>
                    <a:pt x="818" y="64"/>
                  </a:lnTo>
                  <a:lnTo>
                    <a:pt x="842" y="64"/>
                  </a:lnTo>
                  <a:lnTo>
                    <a:pt x="842" y="64"/>
                  </a:lnTo>
                  <a:lnTo>
                    <a:pt x="866" y="67"/>
                  </a:lnTo>
                  <a:lnTo>
                    <a:pt x="866" y="67"/>
                  </a:lnTo>
                  <a:lnTo>
                    <a:pt x="912" y="72"/>
                  </a:lnTo>
                  <a:lnTo>
                    <a:pt x="912" y="72"/>
                  </a:lnTo>
                  <a:lnTo>
                    <a:pt x="957" y="77"/>
                  </a:lnTo>
                  <a:lnTo>
                    <a:pt x="982" y="83"/>
                  </a:lnTo>
                  <a:lnTo>
                    <a:pt x="1006" y="88"/>
                  </a:lnTo>
                  <a:lnTo>
                    <a:pt x="1006" y="88"/>
                  </a:lnTo>
                  <a:lnTo>
                    <a:pt x="1051" y="99"/>
                  </a:lnTo>
                  <a:lnTo>
                    <a:pt x="1051" y="99"/>
                  </a:lnTo>
                  <a:lnTo>
                    <a:pt x="1097" y="110"/>
                  </a:lnTo>
                  <a:lnTo>
                    <a:pt x="1140" y="126"/>
                  </a:lnTo>
                  <a:lnTo>
                    <a:pt x="1140" y="126"/>
                  </a:lnTo>
                  <a:lnTo>
                    <a:pt x="1185" y="142"/>
                  </a:lnTo>
                  <a:lnTo>
                    <a:pt x="1185" y="142"/>
                  </a:lnTo>
                  <a:lnTo>
                    <a:pt x="1228" y="161"/>
                  </a:lnTo>
                  <a:lnTo>
                    <a:pt x="1271" y="180"/>
                  </a:lnTo>
                  <a:lnTo>
                    <a:pt x="1271" y="180"/>
                  </a:lnTo>
                  <a:lnTo>
                    <a:pt x="1311" y="201"/>
                  </a:lnTo>
                  <a:lnTo>
                    <a:pt x="1311" y="201"/>
                  </a:lnTo>
                  <a:lnTo>
                    <a:pt x="1352" y="225"/>
                  </a:lnTo>
                  <a:lnTo>
                    <a:pt x="1352" y="225"/>
                  </a:lnTo>
                  <a:lnTo>
                    <a:pt x="1392" y="252"/>
                  </a:lnTo>
                  <a:lnTo>
                    <a:pt x="1392" y="252"/>
                  </a:lnTo>
                  <a:lnTo>
                    <a:pt x="1429" y="279"/>
                  </a:lnTo>
                  <a:lnTo>
                    <a:pt x="1464" y="308"/>
                  </a:lnTo>
                  <a:lnTo>
                    <a:pt x="1464" y="308"/>
                  </a:lnTo>
                  <a:lnTo>
                    <a:pt x="1483" y="324"/>
                  </a:lnTo>
                  <a:lnTo>
                    <a:pt x="1499" y="340"/>
                  </a:lnTo>
                  <a:lnTo>
                    <a:pt x="1507" y="348"/>
                  </a:lnTo>
                  <a:lnTo>
                    <a:pt x="1512" y="357"/>
                  </a:lnTo>
                  <a:lnTo>
                    <a:pt x="1529" y="375"/>
                  </a:lnTo>
                  <a:lnTo>
                    <a:pt x="1539" y="389"/>
                  </a:lnTo>
                  <a:lnTo>
                    <a:pt x="1558" y="386"/>
                  </a:lnTo>
                  <a:lnTo>
                    <a:pt x="1558" y="386"/>
                  </a:lnTo>
                  <a:lnTo>
                    <a:pt x="1644" y="375"/>
                  </a:lnTo>
                  <a:lnTo>
                    <a:pt x="1644" y="375"/>
                  </a:lnTo>
                  <a:lnTo>
                    <a:pt x="1684" y="373"/>
                  </a:lnTo>
                  <a:lnTo>
                    <a:pt x="1684" y="373"/>
                  </a:lnTo>
                  <a:lnTo>
                    <a:pt x="1727" y="373"/>
                  </a:lnTo>
                  <a:lnTo>
                    <a:pt x="1727" y="373"/>
                  </a:lnTo>
                  <a:lnTo>
                    <a:pt x="1770" y="373"/>
                  </a:lnTo>
                  <a:lnTo>
                    <a:pt x="1813" y="375"/>
                  </a:lnTo>
                  <a:lnTo>
                    <a:pt x="1813" y="375"/>
                  </a:lnTo>
                  <a:lnTo>
                    <a:pt x="1856" y="378"/>
                  </a:lnTo>
                  <a:lnTo>
                    <a:pt x="1898" y="383"/>
                  </a:lnTo>
                  <a:lnTo>
                    <a:pt x="1898" y="383"/>
                  </a:lnTo>
                  <a:lnTo>
                    <a:pt x="1939" y="391"/>
                  </a:lnTo>
                  <a:lnTo>
                    <a:pt x="1960" y="397"/>
                  </a:lnTo>
                  <a:lnTo>
                    <a:pt x="1960" y="397"/>
                  </a:lnTo>
                  <a:lnTo>
                    <a:pt x="1982" y="399"/>
                  </a:lnTo>
                  <a:lnTo>
                    <a:pt x="2003" y="405"/>
                  </a:lnTo>
                  <a:lnTo>
                    <a:pt x="2003" y="405"/>
                  </a:lnTo>
                  <a:lnTo>
                    <a:pt x="2022" y="410"/>
                  </a:lnTo>
                  <a:lnTo>
                    <a:pt x="2062" y="423"/>
                  </a:lnTo>
                  <a:lnTo>
                    <a:pt x="2062" y="423"/>
                  </a:lnTo>
                  <a:lnTo>
                    <a:pt x="2102" y="437"/>
                  </a:lnTo>
                  <a:lnTo>
                    <a:pt x="2102" y="437"/>
                  </a:lnTo>
                  <a:lnTo>
                    <a:pt x="2124" y="445"/>
                  </a:lnTo>
                  <a:lnTo>
                    <a:pt x="2143" y="453"/>
                  </a:lnTo>
                  <a:lnTo>
                    <a:pt x="2161" y="461"/>
                  </a:lnTo>
                  <a:lnTo>
                    <a:pt x="2161" y="461"/>
                  </a:lnTo>
                  <a:lnTo>
                    <a:pt x="2183" y="472"/>
                  </a:lnTo>
                  <a:lnTo>
                    <a:pt x="2220" y="491"/>
                  </a:lnTo>
                  <a:lnTo>
                    <a:pt x="2231" y="493"/>
                  </a:lnTo>
                  <a:lnTo>
                    <a:pt x="2239" y="499"/>
                  </a:lnTo>
                  <a:lnTo>
                    <a:pt x="2258" y="509"/>
                  </a:lnTo>
                  <a:lnTo>
                    <a:pt x="2258" y="509"/>
                  </a:lnTo>
                  <a:lnTo>
                    <a:pt x="2296" y="531"/>
                  </a:lnTo>
                  <a:lnTo>
                    <a:pt x="2333" y="552"/>
                  </a:lnTo>
                  <a:lnTo>
                    <a:pt x="2333" y="552"/>
                  </a:lnTo>
                  <a:lnTo>
                    <a:pt x="2371" y="576"/>
                  </a:lnTo>
                  <a:lnTo>
                    <a:pt x="2371" y="576"/>
                  </a:lnTo>
                  <a:lnTo>
                    <a:pt x="2405" y="600"/>
                  </a:lnTo>
                  <a:lnTo>
                    <a:pt x="2421" y="611"/>
                  </a:lnTo>
                  <a:lnTo>
                    <a:pt x="2440" y="625"/>
                  </a:lnTo>
                  <a:lnTo>
                    <a:pt x="2440" y="625"/>
                  </a:lnTo>
                  <a:lnTo>
                    <a:pt x="2472" y="651"/>
                  </a:lnTo>
                  <a:lnTo>
                    <a:pt x="2472" y="651"/>
                  </a:lnTo>
                  <a:lnTo>
                    <a:pt x="2505" y="681"/>
                  </a:lnTo>
                  <a:lnTo>
                    <a:pt x="2505" y="681"/>
                  </a:lnTo>
                  <a:lnTo>
                    <a:pt x="2534" y="710"/>
                  </a:lnTo>
                  <a:lnTo>
                    <a:pt x="2534" y="710"/>
                  </a:lnTo>
                  <a:lnTo>
                    <a:pt x="2561" y="743"/>
                  </a:lnTo>
                  <a:lnTo>
                    <a:pt x="2574" y="759"/>
                  </a:lnTo>
                  <a:lnTo>
                    <a:pt x="2574" y="759"/>
                  </a:lnTo>
                  <a:lnTo>
                    <a:pt x="2585" y="778"/>
                  </a:lnTo>
                  <a:lnTo>
                    <a:pt x="2585" y="778"/>
                  </a:lnTo>
                  <a:lnTo>
                    <a:pt x="2596" y="794"/>
                  </a:lnTo>
                  <a:lnTo>
                    <a:pt x="2607" y="812"/>
                  </a:lnTo>
                  <a:lnTo>
                    <a:pt x="2607" y="812"/>
                  </a:lnTo>
                  <a:lnTo>
                    <a:pt x="2612" y="820"/>
                  </a:lnTo>
                  <a:lnTo>
                    <a:pt x="2617" y="831"/>
                  </a:lnTo>
                  <a:lnTo>
                    <a:pt x="2625" y="850"/>
                  </a:lnTo>
                  <a:lnTo>
                    <a:pt x="2633" y="869"/>
                  </a:lnTo>
                  <a:lnTo>
                    <a:pt x="2639" y="879"/>
                  </a:lnTo>
                  <a:lnTo>
                    <a:pt x="2639" y="879"/>
                  </a:lnTo>
                  <a:lnTo>
                    <a:pt x="2641" y="887"/>
                  </a:lnTo>
                  <a:lnTo>
                    <a:pt x="2647" y="909"/>
                  </a:lnTo>
                  <a:lnTo>
                    <a:pt x="2647" y="909"/>
                  </a:lnTo>
                  <a:lnTo>
                    <a:pt x="2652" y="928"/>
                  </a:lnTo>
                  <a:lnTo>
                    <a:pt x="2655" y="938"/>
                  </a:lnTo>
                  <a:lnTo>
                    <a:pt x="2657" y="949"/>
                  </a:lnTo>
                  <a:lnTo>
                    <a:pt x="2660" y="968"/>
                  </a:lnTo>
                  <a:lnTo>
                    <a:pt x="2666" y="987"/>
                  </a:lnTo>
                  <a:lnTo>
                    <a:pt x="2679" y="990"/>
                  </a:lnTo>
                  <a:lnTo>
                    <a:pt x="2679" y="990"/>
                  </a:lnTo>
                  <a:lnTo>
                    <a:pt x="2722" y="997"/>
                  </a:lnTo>
                  <a:lnTo>
                    <a:pt x="2762" y="1005"/>
                  </a:lnTo>
                  <a:lnTo>
                    <a:pt x="2762" y="1005"/>
                  </a:lnTo>
                  <a:lnTo>
                    <a:pt x="2802" y="1019"/>
                  </a:lnTo>
                  <a:lnTo>
                    <a:pt x="2840" y="1032"/>
                  </a:lnTo>
                  <a:lnTo>
                    <a:pt x="2840" y="1032"/>
                  </a:lnTo>
                  <a:lnTo>
                    <a:pt x="2880" y="1046"/>
                  </a:lnTo>
                  <a:lnTo>
                    <a:pt x="2918" y="1065"/>
                  </a:lnTo>
                  <a:lnTo>
                    <a:pt x="2918" y="1065"/>
                  </a:lnTo>
                  <a:lnTo>
                    <a:pt x="2953" y="1083"/>
                  </a:lnTo>
                  <a:lnTo>
                    <a:pt x="2990" y="1102"/>
                  </a:lnTo>
                  <a:lnTo>
                    <a:pt x="2990" y="1102"/>
                  </a:lnTo>
                  <a:lnTo>
                    <a:pt x="3022" y="1126"/>
                  </a:lnTo>
                  <a:lnTo>
                    <a:pt x="3057" y="1150"/>
                  </a:lnTo>
                  <a:lnTo>
                    <a:pt x="3087" y="1180"/>
                  </a:lnTo>
                  <a:lnTo>
                    <a:pt x="3113" y="1209"/>
                  </a:lnTo>
                  <a:lnTo>
                    <a:pt x="3113" y="1209"/>
                  </a:lnTo>
                  <a:lnTo>
                    <a:pt x="3137" y="1242"/>
                  </a:lnTo>
                  <a:lnTo>
                    <a:pt x="3159" y="1276"/>
                  </a:lnTo>
                  <a:lnTo>
                    <a:pt x="3159" y="1276"/>
                  </a:lnTo>
                  <a:lnTo>
                    <a:pt x="3175" y="1311"/>
                  </a:lnTo>
                  <a:lnTo>
                    <a:pt x="3175" y="1311"/>
                  </a:lnTo>
                  <a:lnTo>
                    <a:pt x="3180" y="1333"/>
                  </a:lnTo>
                  <a:lnTo>
                    <a:pt x="3180" y="1333"/>
                  </a:lnTo>
                  <a:lnTo>
                    <a:pt x="3180" y="1341"/>
                  </a:lnTo>
                  <a:lnTo>
                    <a:pt x="3183" y="1349"/>
                  </a:lnTo>
                  <a:lnTo>
                    <a:pt x="3183" y="1349"/>
                  </a:lnTo>
                  <a:lnTo>
                    <a:pt x="3183" y="1359"/>
                  </a:lnTo>
                  <a:lnTo>
                    <a:pt x="3183" y="1365"/>
                  </a:lnTo>
                  <a:lnTo>
                    <a:pt x="3183" y="1370"/>
                  </a:lnTo>
                  <a:lnTo>
                    <a:pt x="3183" y="1392"/>
                  </a:lnTo>
                  <a:lnTo>
                    <a:pt x="3186" y="1435"/>
                  </a:lnTo>
                  <a:lnTo>
                    <a:pt x="3186" y="1435"/>
                  </a:lnTo>
                  <a:lnTo>
                    <a:pt x="3186" y="1456"/>
                  </a:lnTo>
                  <a:lnTo>
                    <a:pt x="3183" y="1475"/>
                  </a:lnTo>
                  <a:lnTo>
                    <a:pt x="3183" y="1475"/>
                  </a:lnTo>
                  <a:lnTo>
                    <a:pt x="3180" y="1494"/>
                  </a:lnTo>
                  <a:lnTo>
                    <a:pt x="3175" y="1512"/>
                  </a:lnTo>
                  <a:lnTo>
                    <a:pt x="3175" y="1512"/>
                  </a:lnTo>
                  <a:lnTo>
                    <a:pt x="3167" y="1531"/>
                  </a:lnTo>
                  <a:lnTo>
                    <a:pt x="3159" y="1550"/>
                  </a:lnTo>
                  <a:lnTo>
                    <a:pt x="3159" y="1550"/>
                  </a:lnTo>
                  <a:lnTo>
                    <a:pt x="3137" y="1585"/>
                  </a:lnTo>
                  <a:lnTo>
                    <a:pt x="3137" y="1585"/>
                  </a:lnTo>
                  <a:lnTo>
                    <a:pt x="3111" y="1617"/>
                  </a:lnTo>
                  <a:lnTo>
                    <a:pt x="3081" y="1644"/>
                  </a:lnTo>
                  <a:lnTo>
                    <a:pt x="3081" y="1644"/>
                  </a:lnTo>
                  <a:lnTo>
                    <a:pt x="3049" y="1670"/>
                  </a:lnTo>
                  <a:lnTo>
                    <a:pt x="3014" y="1692"/>
                  </a:lnTo>
                  <a:lnTo>
                    <a:pt x="3014" y="1692"/>
                  </a:lnTo>
                  <a:lnTo>
                    <a:pt x="2979" y="1711"/>
                  </a:lnTo>
                  <a:lnTo>
                    <a:pt x="2939" y="1729"/>
                  </a:lnTo>
                  <a:lnTo>
                    <a:pt x="2939" y="1729"/>
                  </a:lnTo>
                  <a:lnTo>
                    <a:pt x="2901" y="1743"/>
                  </a:lnTo>
                  <a:lnTo>
                    <a:pt x="2861" y="1754"/>
                  </a:lnTo>
                  <a:lnTo>
                    <a:pt x="2818" y="1762"/>
                  </a:lnTo>
                  <a:lnTo>
                    <a:pt x="2778" y="1767"/>
                  </a:lnTo>
                  <a:lnTo>
                    <a:pt x="2770" y="1767"/>
                  </a:lnTo>
                  <a:lnTo>
                    <a:pt x="2770" y="1775"/>
                  </a:lnTo>
                  <a:lnTo>
                    <a:pt x="2770" y="1829"/>
                  </a:lnTo>
                  <a:lnTo>
                    <a:pt x="2770" y="1829"/>
                  </a:lnTo>
                  <a:lnTo>
                    <a:pt x="2770" y="1856"/>
                  </a:lnTo>
                  <a:lnTo>
                    <a:pt x="2770" y="1869"/>
                  </a:lnTo>
                  <a:lnTo>
                    <a:pt x="2770" y="1874"/>
                  </a:lnTo>
                  <a:lnTo>
                    <a:pt x="2770" y="1880"/>
                  </a:lnTo>
                  <a:lnTo>
                    <a:pt x="2767" y="1893"/>
                  </a:lnTo>
                  <a:lnTo>
                    <a:pt x="2767" y="1893"/>
                  </a:lnTo>
                  <a:lnTo>
                    <a:pt x="2765" y="1906"/>
                  </a:lnTo>
                  <a:lnTo>
                    <a:pt x="2765" y="1906"/>
                  </a:lnTo>
                  <a:lnTo>
                    <a:pt x="2757" y="1931"/>
                  </a:lnTo>
                  <a:lnTo>
                    <a:pt x="2757" y="1931"/>
                  </a:lnTo>
                  <a:lnTo>
                    <a:pt x="2751" y="1944"/>
                  </a:lnTo>
                  <a:lnTo>
                    <a:pt x="2751" y="1944"/>
                  </a:lnTo>
                  <a:lnTo>
                    <a:pt x="2746" y="1955"/>
                  </a:lnTo>
                  <a:lnTo>
                    <a:pt x="2746" y="1955"/>
                  </a:lnTo>
                  <a:lnTo>
                    <a:pt x="2735" y="1979"/>
                  </a:lnTo>
                  <a:lnTo>
                    <a:pt x="2735" y="1979"/>
                  </a:lnTo>
                  <a:lnTo>
                    <a:pt x="2727" y="1990"/>
                  </a:lnTo>
                  <a:lnTo>
                    <a:pt x="2719" y="2000"/>
                  </a:lnTo>
                  <a:lnTo>
                    <a:pt x="2714" y="2006"/>
                  </a:lnTo>
                  <a:lnTo>
                    <a:pt x="2711" y="2009"/>
                  </a:lnTo>
                  <a:lnTo>
                    <a:pt x="2700" y="2019"/>
                  </a:lnTo>
                  <a:lnTo>
                    <a:pt x="2700" y="2019"/>
                  </a:lnTo>
                  <a:lnTo>
                    <a:pt x="2682" y="2038"/>
                  </a:lnTo>
                  <a:lnTo>
                    <a:pt x="2682" y="2038"/>
                  </a:lnTo>
                  <a:lnTo>
                    <a:pt x="2660" y="2054"/>
                  </a:lnTo>
                  <a:lnTo>
                    <a:pt x="2649" y="2062"/>
                  </a:lnTo>
                  <a:lnTo>
                    <a:pt x="2639" y="2070"/>
                  </a:lnTo>
                  <a:lnTo>
                    <a:pt x="2639" y="2070"/>
                  </a:lnTo>
                  <a:lnTo>
                    <a:pt x="2617" y="2084"/>
                  </a:lnTo>
                  <a:lnTo>
                    <a:pt x="2617" y="2084"/>
                  </a:lnTo>
                  <a:lnTo>
                    <a:pt x="2593" y="2097"/>
                  </a:lnTo>
                  <a:lnTo>
                    <a:pt x="2593" y="2097"/>
                  </a:lnTo>
                  <a:lnTo>
                    <a:pt x="2569" y="2108"/>
                  </a:lnTo>
                  <a:lnTo>
                    <a:pt x="2569" y="2108"/>
                  </a:lnTo>
                  <a:lnTo>
                    <a:pt x="2593" y="2097"/>
                  </a:lnTo>
                  <a:lnTo>
                    <a:pt x="2593" y="2097"/>
                  </a:lnTo>
                  <a:lnTo>
                    <a:pt x="2617" y="2086"/>
                  </a:lnTo>
                  <a:lnTo>
                    <a:pt x="2617" y="2086"/>
                  </a:lnTo>
                  <a:lnTo>
                    <a:pt x="2641" y="2073"/>
                  </a:lnTo>
                  <a:lnTo>
                    <a:pt x="2652" y="2065"/>
                  </a:lnTo>
                  <a:lnTo>
                    <a:pt x="2663" y="2057"/>
                  </a:lnTo>
                  <a:lnTo>
                    <a:pt x="2663" y="2057"/>
                  </a:lnTo>
                  <a:lnTo>
                    <a:pt x="2684" y="2040"/>
                  </a:lnTo>
                  <a:lnTo>
                    <a:pt x="2684" y="2040"/>
                  </a:lnTo>
                  <a:lnTo>
                    <a:pt x="2706" y="2025"/>
                  </a:lnTo>
                  <a:lnTo>
                    <a:pt x="2714" y="2014"/>
                  </a:lnTo>
                  <a:lnTo>
                    <a:pt x="2719" y="2009"/>
                  </a:lnTo>
                  <a:lnTo>
                    <a:pt x="2724" y="2003"/>
                  </a:lnTo>
                  <a:lnTo>
                    <a:pt x="2732" y="1992"/>
                  </a:lnTo>
                  <a:lnTo>
                    <a:pt x="2732" y="1992"/>
                  </a:lnTo>
                  <a:lnTo>
                    <a:pt x="2741" y="1981"/>
                  </a:lnTo>
                  <a:lnTo>
                    <a:pt x="2741" y="1981"/>
                  </a:lnTo>
                  <a:lnTo>
                    <a:pt x="2754" y="1960"/>
                  </a:lnTo>
                  <a:lnTo>
                    <a:pt x="2754" y="1960"/>
                  </a:lnTo>
                  <a:lnTo>
                    <a:pt x="2762" y="1947"/>
                  </a:lnTo>
                  <a:lnTo>
                    <a:pt x="2762" y="1947"/>
                  </a:lnTo>
                  <a:lnTo>
                    <a:pt x="2767" y="1936"/>
                  </a:lnTo>
                  <a:lnTo>
                    <a:pt x="2767" y="1936"/>
                  </a:lnTo>
                  <a:lnTo>
                    <a:pt x="2776" y="1909"/>
                  </a:lnTo>
                  <a:lnTo>
                    <a:pt x="2776" y="1909"/>
                  </a:lnTo>
                  <a:lnTo>
                    <a:pt x="2778" y="1896"/>
                  </a:lnTo>
                  <a:lnTo>
                    <a:pt x="2781" y="1882"/>
                  </a:lnTo>
                  <a:lnTo>
                    <a:pt x="2781" y="1874"/>
                  </a:lnTo>
                  <a:lnTo>
                    <a:pt x="2783" y="1869"/>
                  </a:lnTo>
                  <a:lnTo>
                    <a:pt x="2783" y="1856"/>
                  </a:lnTo>
                  <a:lnTo>
                    <a:pt x="2783" y="1856"/>
                  </a:lnTo>
                  <a:lnTo>
                    <a:pt x="2783" y="1829"/>
                  </a:lnTo>
                  <a:lnTo>
                    <a:pt x="2786" y="1783"/>
                  </a:lnTo>
                  <a:lnTo>
                    <a:pt x="2786" y="1783"/>
                  </a:lnTo>
                  <a:lnTo>
                    <a:pt x="2826" y="1778"/>
                  </a:lnTo>
                  <a:lnTo>
                    <a:pt x="2866" y="1770"/>
                  </a:lnTo>
                  <a:lnTo>
                    <a:pt x="2907" y="1759"/>
                  </a:lnTo>
                  <a:lnTo>
                    <a:pt x="2947" y="1748"/>
                  </a:lnTo>
                  <a:lnTo>
                    <a:pt x="2947" y="1748"/>
                  </a:lnTo>
                  <a:lnTo>
                    <a:pt x="2987" y="1732"/>
                  </a:lnTo>
                  <a:lnTo>
                    <a:pt x="3028" y="1713"/>
                  </a:lnTo>
                  <a:lnTo>
                    <a:pt x="3028" y="1713"/>
                  </a:lnTo>
                  <a:lnTo>
                    <a:pt x="3062" y="1689"/>
                  </a:lnTo>
                  <a:lnTo>
                    <a:pt x="3097" y="1663"/>
                  </a:lnTo>
                  <a:lnTo>
                    <a:pt x="3097" y="1663"/>
                  </a:lnTo>
                  <a:lnTo>
                    <a:pt x="3132" y="1633"/>
                  </a:lnTo>
                  <a:lnTo>
                    <a:pt x="3159" y="1601"/>
                  </a:lnTo>
                  <a:lnTo>
                    <a:pt x="3159" y="1601"/>
                  </a:lnTo>
                  <a:lnTo>
                    <a:pt x="3172" y="1582"/>
                  </a:lnTo>
                  <a:lnTo>
                    <a:pt x="3183" y="1563"/>
                  </a:lnTo>
                  <a:lnTo>
                    <a:pt x="3183" y="1563"/>
                  </a:lnTo>
                  <a:lnTo>
                    <a:pt x="3194" y="1545"/>
                  </a:lnTo>
                  <a:lnTo>
                    <a:pt x="3202" y="1523"/>
                  </a:lnTo>
                  <a:lnTo>
                    <a:pt x="3202" y="1523"/>
                  </a:lnTo>
                  <a:lnTo>
                    <a:pt x="3210" y="1501"/>
                  </a:lnTo>
                  <a:lnTo>
                    <a:pt x="3212" y="1477"/>
                  </a:lnTo>
                  <a:lnTo>
                    <a:pt x="3212" y="1477"/>
                  </a:lnTo>
                  <a:lnTo>
                    <a:pt x="3215" y="1456"/>
                  </a:lnTo>
                  <a:lnTo>
                    <a:pt x="3215" y="1435"/>
                  </a:lnTo>
                  <a:lnTo>
                    <a:pt x="3218" y="1392"/>
                  </a:lnTo>
                  <a:lnTo>
                    <a:pt x="3218" y="1370"/>
                  </a:lnTo>
                  <a:lnTo>
                    <a:pt x="3218" y="1365"/>
                  </a:lnTo>
                  <a:lnTo>
                    <a:pt x="3218" y="1359"/>
                  </a:lnTo>
                </a:path>
              </a:pathLst>
            </a:custGeom>
            <a:solidFill>
              <a:schemeClr val="tx1">
                <a:lumMod val="65000"/>
                <a:lumOff val="35000"/>
              </a:schemeClr>
            </a:solidFill>
            <a:ln>
              <a:noFill/>
            </a:ln>
            <a:effectLst/>
          </p:spPr>
          <p:txBody>
            <a:bodyPr wrap="none" anchor="ctr"/>
            <a:lstStyle/>
            <a:p>
              <a:endParaRPr lang="en-US" dirty="0"/>
            </a:p>
          </p:txBody>
        </p:sp>
        <p:sp>
          <p:nvSpPr>
            <p:cNvPr id="88" name="Freeform 34"/>
            <p:cNvSpPr>
              <a:spLocks noChangeArrowheads="1"/>
            </p:cNvSpPr>
            <p:nvPr/>
          </p:nvSpPr>
          <p:spPr bwMode="gray">
            <a:xfrm>
              <a:off x="219318" y="5328339"/>
              <a:ext cx="516840" cy="354000"/>
            </a:xfrm>
            <a:custGeom>
              <a:avLst/>
              <a:gdLst>
                <a:gd name="T0" fmla="*/ 3143 w 3219"/>
                <a:gd name="T1" fmla="*/ 1185 h 2205"/>
                <a:gd name="T2" fmla="*/ 2773 w 3219"/>
                <a:gd name="T3" fmla="*/ 962 h 2205"/>
                <a:gd name="T4" fmla="*/ 2657 w 3219"/>
                <a:gd name="T5" fmla="*/ 799 h 2205"/>
                <a:gd name="T6" fmla="*/ 2539 w 3219"/>
                <a:gd name="T7" fmla="*/ 644 h 2205"/>
                <a:gd name="T8" fmla="*/ 2266 w 3219"/>
                <a:gd name="T9" fmla="*/ 450 h 2205"/>
                <a:gd name="T10" fmla="*/ 2016 w 3219"/>
                <a:gd name="T11" fmla="*/ 348 h 2205"/>
                <a:gd name="T12" fmla="*/ 1681 w 3219"/>
                <a:gd name="T13" fmla="*/ 311 h 2205"/>
                <a:gd name="T14" fmla="*/ 1427 w 3219"/>
                <a:gd name="T15" fmla="*/ 198 h 2205"/>
                <a:gd name="T16" fmla="*/ 1067 w 3219"/>
                <a:gd name="T17" fmla="*/ 35 h 2205"/>
                <a:gd name="T18" fmla="*/ 770 w 3219"/>
                <a:gd name="T19" fmla="*/ 0 h 2205"/>
                <a:gd name="T20" fmla="*/ 306 w 3219"/>
                <a:gd name="T21" fmla="*/ 177 h 2205"/>
                <a:gd name="T22" fmla="*/ 225 w 3219"/>
                <a:gd name="T23" fmla="*/ 456 h 2205"/>
                <a:gd name="T24" fmla="*/ 91 w 3219"/>
                <a:gd name="T25" fmla="*/ 574 h 2205"/>
                <a:gd name="T26" fmla="*/ 8 w 3219"/>
                <a:gd name="T27" fmla="*/ 713 h 2205"/>
                <a:gd name="T28" fmla="*/ 5 w 3219"/>
                <a:gd name="T29" fmla="*/ 858 h 2205"/>
                <a:gd name="T30" fmla="*/ 62 w 3219"/>
                <a:gd name="T31" fmla="*/ 992 h 2205"/>
                <a:gd name="T32" fmla="*/ 274 w 3219"/>
                <a:gd name="T33" fmla="*/ 1169 h 2205"/>
                <a:gd name="T34" fmla="*/ 303 w 3219"/>
                <a:gd name="T35" fmla="*/ 1322 h 2205"/>
                <a:gd name="T36" fmla="*/ 335 w 3219"/>
                <a:gd name="T37" fmla="*/ 1416 h 2205"/>
                <a:gd name="T38" fmla="*/ 499 w 3219"/>
                <a:gd name="T39" fmla="*/ 1585 h 2205"/>
                <a:gd name="T40" fmla="*/ 721 w 3219"/>
                <a:gd name="T41" fmla="*/ 1697 h 2205"/>
                <a:gd name="T42" fmla="*/ 1032 w 3219"/>
                <a:gd name="T43" fmla="*/ 1756 h 2205"/>
                <a:gd name="T44" fmla="*/ 1271 w 3219"/>
                <a:gd name="T45" fmla="*/ 1915 h 2205"/>
                <a:gd name="T46" fmla="*/ 1507 w 3219"/>
                <a:gd name="T47" fmla="*/ 2078 h 2205"/>
                <a:gd name="T48" fmla="*/ 1979 w 3219"/>
                <a:gd name="T49" fmla="*/ 2199 h 2205"/>
                <a:gd name="T50" fmla="*/ 2060 w 3219"/>
                <a:gd name="T51" fmla="*/ 2193 h 2205"/>
                <a:gd name="T52" fmla="*/ 1593 w 3219"/>
                <a:gd name="T53" fmla="*/ 2089 h 2205"/>
                <a:gd name="T54" fmla="*/ 1295 w 3219"/>
                <a:gd name="T55" fmla="*/ 1891 h 2205"/>
                <a:gd name="T56" fmla="*/ 1070 w 3219"/>
                <a:gd name="T57" fmla="*/ 1719 h 2205"/>
                <a:gd name="T58" fmla="*/ 802 w 3219"/>
                <a:gd name="T59" fmla="*/ 1673 h 2205"/>
                <a:gd name="T60" fmla="*/ 542 w 3219"/>
                <a:gd name="T61" fmla="*/ 1555 h 2205"/>
                <a:gd name="T62" fmla="*/ 389 w 3219"/>
                <a:gd name="T63" fmla="*/ 1402 h 2205"/>
                <a:gd name="T64" fmla="*/ 373 w 3219"/>
                <a:gd name="T65" fmla="*/ 1231 h 2205"/>
                <a:gd name="T66" fmla="*/ 279 w 3219"/>
                <a:gd name="T67" fmla="*/ 1105 h 2205"/>
                <a:gd name="T68" fmla="*/ 97 w 3219"/>
                <a:gd name="T69" fmla="*/ 936 h 2205"/>
                <a:gd name="T70" fmla="*/ 64 w 3219"/>
                <a:gd name="T71" fmla="*/ 834 h 2205"/>
                <a:gd name="T72" fmla="*/ 91 w 3219"/>
                <a:gd name="T73" fmla="*/ 668 h 2205"/>
                <a:gd name="T74" fmla="*/ 198 w 3219"/>
                <a:gd name="T75" fmla="*/ 576 h 2205"/>
                <a:gd name="T76" fmla="*/ 290 w 3219"/>
                <a:gd name="T77" fmla="*/ 461 h 2205"/>
                <a:gd name="T78" fmla="*/ 303 w 3219"/>
                <a:gd name="T79" fmla="*/ 289 h 2205"/>
                <a:gd name="T80" fmla="*/ 633 w 3219"/>
                <a:gd name="T81" fmla="*/ 80 h 2205"/>
                <a:gd name="T82" fmla="*/ 982 w 3219"/>
                <a:gd name="T83" fmla="*/ 83 h 2205"/>
                <a:gd name="T84" fmla="*/ 1311 w 3219"/>
                <a:gd name="T85" fmla="*/ 201 h 2205"/>
                <a:gd name="T86" fmla="*/ 1558 w 3219"/>
                <a:gd name="T87" fmla="*/ 386 h 2205"/>
                <a:gd name="T88" fmla="*/ 1939 w 3219"/>
                <a:gd name="T89" fmla="*/ 391 h 2205"/>
                <a:gd name="T90" fmla="*/ 2161 w 3219"/>
                <a:gd name="T91" fmla="*/ 461 h 2205"/>
                <a:gd name="T92" fmla="*/ 2440 w 3219"/>
                <a:gd name="T93" fmla="*/ 625 h 2205"/>
                <a:gd name="T94" fmla="*/ 2607 w 3219"/>
                <a:gd name="T95" fmla="*/ 812 h 2205"/>
                <a:gd name="T96" fmla="*/ 2660 w 3219"/>
                <a:gd name="T97" fmla="*/ 968 h 2205"/>
                <a:gd name="T98" fmla="*/ 2990 w 3219"/>
                <a:gd name="T99" fmla="*/ 1102 h 2205"/>
                <a:gd name="T100" fmla="*/ 3180 w 3219"/>
                <a:gd name="T101" fmla="*/ 1341 h 2205"/>
                <a:gd name="T102" fmla="*/ 3175 w 3219"/>
                <a:gd name="T103" fmla="*/ 1512 h 2205"/>
                <a:gd name="T104" fmla="*/ 2939 w 3219"/>
                <a:gd name="T105" fmla="*/ 1729 h 2205"/>
                <a:gd name="T106" fmla="*/ 2767 w 3219"/>
                <a:gd name="T107" fmla="*/ 1893 h 2205"/>
                <a:gd name="T108" fmla="*/ 2711 w 3219"/>
                <a:gd name="T109" fmla="*/ 2009 h 2205"/>
                <a:gd name="T110" fmla="*/ 2569 w 3219"/>
                <a:gd name="T111" fmla="*/ 2108 h 2205"/>
                <a:gd name="T112" fmla="*/ 2724 w 3219"/>
                <a:gd name="T113" fmla="*/ 2003 h 2205"/>
                <a:gd name="T114" fmla="*/ 2781 w 3219"/>
                <a:gd name="T115" fmla="*/ 1882 h 2205"/>
                <a:gd name="T116" fmla="*/ 3028 w 3219"/>
                <a:gd name="T117" fmla="*/ 1713 h 2205"/>
                <a:gd name="T118" fmla="*/ 3210 w 3219"/>
                <a:gd name="T119" fmla="*/ 1501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19" h="2205">
                  <a:moveTo>
                    <a:pt x="3218" y="1359"/>
                  </a:moveTo>
                  <a:lnTo>
                    <a:pt x="3218" y="1359"/>
                  </a:lnTo>
                  <a:lnTo>
                    <a:pt x="3215" y="1349"/>
                  </a:lnTo>
                  <a:lnTo>
                    <a:pt x="3215" y="1335"/>
                  </a:lnTo>
                  <a:lnTo>
                    <a:pt x="3215" y="1335"/>
                  </a:lnTo>
                  <a:lnTo>
                    <a:pt x="3212" y="1325"/>
                  </a:lnTo>
                  <a:lnTo>
                    <a:pt x="3212" y="1325"/>
                  </a:lnTo>
                  <a:lnTo>
                    <a:pt x="3207" y="1303"/>
                  </a:lnTo>
                  <a:lnTo>
                    <a:pt x="3207" y="1303"/>
                  </a:lnTo>
                  <a:lnTo>
                    <a:pt x="3199" y="1282"/>
                  </a:lnTo>
                  <a:lnTo>
                    <a:pt x="3191" y="1260"/>
                  </a:lnTo>
                  <a:lnTo>
                    <a:pt x="3191" y="1260"/>
                  </a:lnTo>
                  <a:lnTo>
                    <a:pt x="3170" y="1220"/>
                  </a:lnTo>
                  <a:lnTo>
                    <a:pt x="3143" y="1185"/>
                  </a:lnTo>
                  <a:lnTo>
                    <a:pt x="3143" y="1185"/>
                  </a:lnTo>
                  <a:lnTo>
                    <a:pt x="3113" y="1153"/>
                  </a:lnTo>
                  <a:lnTo>
                    <a:pt x="3081" y="1121"/>
                  </a:lnTo>
                  <a:lnTo>
                    <a:pt x="3046" y="1094"/>
                  </a:lnTo>
                  <a:lnTo>
                    <a:pt x="3011" y="1070"/>
                  </a:lnTo>
                  <a:lnTo>
                    <a:pt x="3011" y="1070"/>
                  </a:lnTo>
                  <a:lnTo>
                    <a:pt x="2974" y="1046"/>
                  </a:lnTo>
                  <a:lnTo>
                    <a:pt x="2936" y="1024"/>
                  </a:lnTo>
                  <a:lnTo>
                    <a:pt x="2936" y="1024"/>
                  </a:lnTo>
                  <a:lnTo>
                    <a:pt x="2896" y="1005"/>
                  </a:lnTo>
                  <a:lnTo>
                    <a:pt x="2856" y="990"/>
                  </a:lnTo>
                  <a:lnTo>
                    <a:pt x="2856" y="990"/>
                  </a:lnTo>
                  <a:lnTo>
                    <a:pt x="2816" y="976"/>
                  </a:lnTo>
                  <a:lnTo>
                    <a:pt x="2773" y="962"/>
                  </a:lnTo>
                  <a:lnTo>
                    <a:pt x="2773" y="962"/>
                  </a:lnTo>
                  <a:lnTo>
                    <a:pt x="2706" y="946"/>
                  </a:lnTo>
                  <a:lnTo>
                    <a:pt x="2703" y="941"/>
                  </a:lnTo>
                  <a:lnTo>
                    <a:pt x="2700" y="928"/>
                  </a:lnTo>
                  <a:lnTo>
                    <a:pt x="2700" y="917"/>
                  </a:lnTo>
                  <a:lnTo>
                    <a:pt x="2700" y="917"/>
                  </a:lnTo>
                  <a:lnTo>
                    <a:pt x="2695" y="896"/>
                  </a:lnTo>
                  <a:lnTo>
                    <a:pt x="2687" y="874"/>
                  </a:lnTo>
                  <a:lnTo>
                    <a:pt x="2687" y="874"/>
                  </a:lnTo>
                  <a:lnTo>
                    <a:pt x="2684" y="863"/>
                  </a:lnTo>
                  <a:lnTo>
                    <a:pt x="2679" y="850"/>
                  </a:lnTo>
                  <a:lnTo>
                    <a:pt x="2671" y="828"/>
                  </a:lnTo>
                  <a:lnTo>
                    <a:pt x="2660" y="810"/>
                  </a:lnTo>
                  <a:lnTo>
                    <a:pt x="2657" y="799"/>
                  </a:lnTo>
                  <a:lnTo>
                    <a:pt x="2657" y="799"/>
                  </a:lnTo>
                  <a:lnTo>
                    <a:pt x="2649" y="788"/>
                  </a:lnTo>
                  <a:lnTo>
                    <a:pt x="2639" y="769"/>
                  </a:lnTo>
                  <a:lnTo>
                    <a:pt x="2639" y="769"/>
                  </a:lnTo>
                  <a:lnTo>
                    <a:pt x="2628" y="748"/>
                  </a:lnTo>
                  <a:lnTo>
                    <a:pt x="2628" y="748"/>
                  </a:lnTo>
                  <a:lnTo>
                    <a:pt x="2614" y="729"/>
                  </a:lnTo>
                  <a:lnTo>
                    <a:pt x="2601" y="710"/>
                  </a:lnTo>
                  <a:lnTo>
                    <a:pt x="2601" y="710"/>
                  </a:lnTo>
                  <a:lnTo>
                    <a:pt x="2572" y="675"/>
                  </a:lnTo>
                  <a:lnTo>
                    <a:pt x="2572" y="675"/>
                  </a:lnTo>
                  <a:lnTo>
                    <a:pt x="2555" y="660"/>
                  </a:lnTo>
                  <a:lnTo>
                    <a:pt x="2539" y="644"/>
                  </a:lnTo>
                  <a:lnTo>
                    <a:pt x="2539" y="644"/>
                  </a:lnTo>
                  <a:lnTo>
                    <a:pt x="2507" y="614"/>
                  </a:lnTo>
                  <a:lnTo>
                    <a:pt x="2507" y="614"/>
                  </a:lnTo>
                  <a:lnTo>
                    <a:pt x="2472" y="585"/>
                  </a:lnTo>
                  <a:lnTo>
                    <a:pt x="2472" y="585"/>
                  </a:lnTo>
                  <a:lnTo>
                    <a:pt x="2456" y="568"/>
                  </a:lnTo>
                  <a:lnTo>
                    <a:pt x="2438" y="558"/>
                  </a:lnTo>
                  <a:lnTo>
                    <a:pt x="2438" y="558"/>
                  </a:lnTo>
                  <a:lnTo>
                    <a:pt x="2400" y="531"/>
                  </a:lnTo>
                  <a:lnTo>
                    <a:pt x="2400" y="531"/>
                  </a:lnTo>
                  <a:lnTo>
                    <a:pt x="2362" y="507"/>
                  </a:lnTo>
                  <a:lnTo>
                    <a:pt x="2325" y="482"/>
                  </a:lnTo>
                  <a:lnTo>
                    <a:pt x="2325" y="482"/>
                  </a:lnTo>
                  <a:lnTo>
                    <a:pt x="2285" y="461"/>
                  </a:lnTo>
                  <a:lnTo>
                    <a:pt x="2266" y="450"/>
                  </a:lnTo>
                  <a:lnTo>
                    <a:pt x="2255" y="445"/>
                  </a:lnTo>
                  <a:lnTo>
                    <a:pt x="2247" y="440"/>
                  </a:lnTo>
                  <a:lnTo>
                    <a:pt x="2207" y="421"/>
                  </a:lnTo>
                  <a:lnTo>
                    <a:pt x="2207" y="421"/>
                  </a:lnTo>
                  <a:lnTo>
                    <a:pt x="2185" y="410"/>
                  </a:lnTo>
                  <a:lnTo>
                    <a:pt x="2167" y="402"/>
                  </a:lnTo>
                  <a:lnTo>
                    <a:pt x="2145" y="391"/>
                  </a:lnTo>
                  <a:lnTo>
                    <a:pt x="2145" y="391"/>
                  </a:lnTo>
                  <a:lnTo>
                    <a:pt x="2124" y="383"/>
                  </a:lnTo>
                  <a:lnTo>
                    <a:pt x="2124" y="383"/>
                  </a:lnTo>
                  <a:lnTo>
                    <a:pt x="2081" y="370"/>
                  </a:lnTo>
                  <a:lnTo>
                    <a:pt x="2038" y="357"/>
                  </a:lnTo>
                  <a:lnTo>
                    <a:pt x="2038" y="357"/>
                  </a:lnTo>
                  <a:lnTo>
                    <a:pt x="2016" y="348"/>
                  </a:lnTo>
                  <a:lnTo>
                    <a:pt x="1995" y="343"/>
                  </a:lnTo>
                  <a:lnTo>
                    <a:pt x="1995" y="343"/>
                  </a:lnTo>
                  <a:lnTo>
                    <a:pt x="1974" y="338"/>
                  </a:lnTo>
                  <a:lnTo>
                    <a:pt x="1952" y="332"/>
                  </a:lnTo>
                  <a:lnTo>
                    <a:pt x="1952" y="332"/>
                  </a:lnTo>
                  <a:lnTo>
                    <a:pt x="1907" y="324"/>
                  </a:lnTo>
                  <a:lnTo>
                    <a:pt x="1907" y="324"/>
                  </a:lnTo>
                  <a:lnTo>
                    <a:pt x="1861" y="319"/>
                  </a:lnTo>
                  <a:lnTo>
                    <a:pt x="1818" y="314"/>
                  </a:lnTo>
                  <a:lnTo>
                    <a:pt x="1818" y="314"/>
                  </a:lnTo>
                  <a:lnTo>
                    <a:pt x="1773" y="311"/>
                  </a:lnTo>
                  <a:lnTo>
                    <a:pt x="1727" y="311"/>
                  </a:lnTo>
                  <a:lnTo>
                    <a:pt x="1727" y="311"/>
                  </a:lnTo>
                  <a:lnTo>
                    <a:pt x="1681" y="311"/>
                  </a:lnTo>
                  <a:lnTo>
                    <a:pt x="1681" y="311"/>
                  </a:lnTo>
                  <a:lnTo>
                    <a:pt x="1639" y="314"/>
                  </a:lnTo>
                  <a:lnTo>
                    <a:pt x="1639" y="314"/>
                  </a:lnTo>
                  <a:lnTo>
                    <a:pt x="1566" y="322"/>
                  </a:lnTo>
                  <a:lnTo>
                    <a:pt x="1561" y="316"/>
                  </a:lnTo>
                  <a:lnTo>
                    <a:pt x="1553" y="305"/>
                  </a:lnTo>
                  <a:lnTo>
                    <a:pt x="1542" y="298"/>
                  </a:lnTo>
                  <a:lnTo>
                    <a:pt x="1526" y="279"/>
                  </a:lnTo>
                  <a:lnTo>
                    <a:pt x="1526" y="279"/>
                  </a:lnTo>
                  <a:lnTo>
                    <a:pt x="1507" y="263"/>
                  </a:lnTo>
                  <a:lnTo>
                    <a:pt x="1507" y="263"/>
                  </a:lnTo>
                  <a:lnTo>
                    <a:pt x="1467" y="230"/>
                  </a:lnTo>
                  <a:lnTo>
                    <a:pt x="1427" y="198"/>
                  </a:lnTo>
                  <a:lnTo>
                    <a:pt x="1427" y="198"/>
                  </a:lnTo>
                  <a:lnTo>
                    <a:pt x="1387" y="171"/>
                  </a:lnTo>
                  <a:lnTo>
                    <a:pt x="1387" y="171"/>
                  </a:lnTo>
                  <a:lnTo>
                    <a:pt x="1344" y="147"/>
                  </a:lnTo>
                  <a:lnTo>
                    <a:pt x="1344" y="147"/>
                  </a:lnTo>
                  <a:lnTo>
                    <a:pt x="1298" y="123"/>
                  </a:lnTo>
                  <a:lnTo>
                    <a:pt x="1298" y="123"/>
                  </a:lnTo>
                  <a:lnTo>
                    <a:pt x="1255" y="102"/>
                  </a:lnTo>
                  <a:lnTo>
                    <a:pt x="1255" y="102"/>
                  </a:lnTo>
                  <a:lnTo>
                    <a:pt x="1210" y="83"/>
                  </a:lnTo>
                  <a:lnTo>
                    <a:pt x="1210" y="83"/>
                  </a:lnTo>
                  <a:lnTo>
                    <a:pt x="1161" y="64"/>
                  </a:lnTo>
                  <a:lnTo>
                    <a:pt x="1161" y="64"/>
                  </a:lnTo>
                  <a:lnTo>
                    <a:pt x="1116" y="48"/>
                  </a:lnTo>
                  <a:lnTo>
                    <a:pt x="1067" y="35"/>
                  </a:lnTo>
                  <a:lnTo>
                    <a:pt x="1067" y="35"/>
                  </a:lnTo>
                  <a:lnTo>
                    <a:pt x="1019" y="24"/>
                  </a:lnTo>
                  <a:lnTo>
                    <a:pt x="995" y="19"/>
                  </a:lnTo>
                  <a:lnTo>
                    <a:pt x="968" y="16"/>
                  </a:lnTo>
                  <a:lnTo>
                    <a:pt x="968" y="16"/>
                  </a:lnTo>
                  <a:lnTo>
                    <a:pt x="920" y="8"/>
                  </a:lnTo>
                  <a:lnTo>
                    <a:pt x="920" y="8"/>
                  </a:lnTo>
                  <a:lnTo>
                    <a:pt x="869" y="2"/>
                  </a:lnTo>
                  <a:lnTo>
                    <a:pt x="869" y="2"/>
                  </a:lnTo>
                  <a:lnTo>
                    <a:pt x="845" y="0"/>
                  </a:lnTo>
                  <a:lnTo>
                    <a:pt x="821" y="0"/>
                  </a:lnTo>
                  <a:lnTo>
                    <a:pt x="794" y="0"/>
                  </a:lnTo>
                  <a:lnTo>
                    <a:pt x="770" y="0"/>
                  </a:lnTo>
                  <a:lnTo>
                    <a:pt x="770" y="0"/>
                  </a:lnTo>
                  <a:lnTo>
                    <a:pt x="719" y="2"/>
                  </a:lnTo>
                  <a:lnTo>
                    <a:pt x="671" y="8"/>
                  </a:lnTo>
                  <a:lnTo>
                    <a:pt x="671" y="8"/>
                  </a:lnTo>
                  <a:lnTo>
                    <a:pt x="619" y="16"/>
                  </a:lnTo>
                  <a:lnTo>
                    <a:pt x="571" y="29"/>
                  </a:lnTo>
                  <a:lnTo>
                    <a:pt x="523" y="43"/>
                  </a:lnTo>
                  <a:lnTo>
                    <a:pt x="475" y="61"/>
                  </a:lnTo>
                  <a:lnTo>
                    <a:pt x="475" y="61"/>
                  </a:lnTo>
                  <a:lnTo>
                    <a:pt x="429" y="83"/>
                  </a:lnTo>
                  <a:lnTo>
                    <a:pt x="386" y="110"/>
                  </a:lnTo>
                  <a:lnTo>
                    <a:pt x="386" y="110"/>
                  </a:lnTo>
                  <a:lnTo>
                    <a:pt x="343" y="139"/>
                  </a:lnTo>
                  <a:lnTo>
                    <a:pt x="325" y="158"/>
                  </a:lnTo>
                  <a:lnTo>
                    <a:pt x="306" y="177"/>
                  </a:lnTo>
                  <a:lnTo>
                    <a:pt x="306" y="177"/>
                  </a:lnTo>
                  <a:lnTo>
                    <a:pt x="287" y="195"/>
                  </a:lnTo>
                  <a:lnTo>
                    <a:pt x="271" y="217"/>
                  </a:lnTo>
                  <a:lnTo>
                    <a:pt x="257" y="241"/>
                  </a:lnTo>
                  <a:lnTo>
                    <a:pt x="244" y="265"/>
                  </a:lnTo>
                  <a:lnTo>
                    <a:pt x="244" y="265"/>
                  </a:lnTo>
                  <a:lnTo>
                    <a:pt x="236" y="292"/>
                  </a:lnTo>
                  <a:lnTo>
                    <a:pt x="231" y="316"/>
                  </a:lnTo>
                  <a:lnTo>
                    <a:pt x="225" y="343"/>
                  </a:lnTo>
                  <a:lnTo>
                    <a:pt x="225" y="373"/>
                  </a:lnTo>
                  <a:lnTo>
                    <a:pt x="225" y="373"/>
                  </a:lnTo>
                  <a:lnTo>
                    <a:pt x="225" y="445"/>
                  </a:lnTo>
                  <a:lnTo>
                    <a:pt x="225" y="456"/>
                  </a:lnTo>
                  <a:lnTo>
                    <a:pt x="225" y="456"/>
                  </a:lnTo>
                  <a:lnTo>
                    <a:pt x="225" y="466"/>
                  </a:lnTo>
                  <a:lnTo>
                    <a:pt x="225" y="466"/>
                  </a:lnTo>
                  <a:lnTo>
                    <a:pt x="228" y="488"/>
                  </a:lnTo>
                  <a:lnTo>
                    <a:pt x="228" y="488"/>
                  </a:lnTo>
                  <a:lnTo>
                    <a:pt x="231" y="496"/>
                  </a:lnTo>
                  <a:lnTo>
                    <a:pt x="231" y="496"/>
                  </a:lnTo>
                  <a:lnTo>
                    <a:pt x="201" y="507"/>
                  </a:lnTo>
                  <a:lnTo>
                    <a:pt x="201" y="507"/>
                  </a:lnTo>
                  <a:lnTo>
                    <a:pt x="172" y="520"/>
                  </a:lnTo>
                  <a:lnTo>
                    <a:pt x="145" y="533"/>
                  </a:lnTo>
                  <a:lnTo>
                    <a:pt x="145" y="533"/>
                  </a:lnTo>
                  <a:lnTo>
                    <a:pt x="115" y="552"/>
                  </a:lnTo>
                  <a:lnTo>
                    <a:pt x="105" y="563"/>
                  </a:lnTo>
                  <a:lnTo>
                    <a:pt x="91" y="574"/>
                  </a:lnTo>
                  <a:lnTo>
                    <a:pt x="91" y="574"/>
                  </a:lnTo>
                  <a:lnTo>
                    <a:pt x="78" y="585"/>
                  </a:lnTo>
                  <a:lnTo>
                    <a:pt x="67" y="595"/>
                  </a:lnTo>
                  <a:lnTo>
                    <a:pt x="62" y="603"/>
                  </a:lnTo>
                  <a:lnTo>
                    <a:pt x="62" y="603"/>
                  </a:lnTo>
                  <a:lnTo>
                    <a:pt x="56" y="609"/>
                  </a:lnTo>
                  <a:lnTo>
                    <a:pt x="46" y="622"/>
                  </a:lnTo>
                  <a:lnTo>
                    <a:pt x="46" y="622"/>
                  </a:lnTo>
                  <a:lnTo>
                    <a:pt x="38" y="635"/>
                  </a:lnTo>
                  <a:lnTo>
                    <a:pt x="30" y="651"/>
                  </a:lnTo>
                  <a:lnTo>
                    <a:pt x="30" y="651"/>
                  </a:lnTo>
                  <a:lnTo>
                    <a:pt x="16" y="681"/>
                  </a:lnTo>
                  <a:lnTo>
                    <a:pt x="16" y="681"/>
                  </a:lnTo>
                  <a:lnTo>
                    <a:pt x="8" y="713"/>
                  </a:lnTo>
                  <a:lnTo>
                    <a:pt x="8" y="713"/>
                  </a:lnTo>
                  <a:lnTo>
                    <a:pt x="3" y="745"/>
                  </a:lnTo>
                  <a:lnTo>
                    <a:pt x="0" y="778"/>
                  </a:lnTo>
                  <a:lnTo>
                    <a:pt x="0" y="778"/>
                  </a:lnTo>
                  <a:lnTo>
                    <a:pt x="0" y="810"/>
                  </a:lnTo>
                  <a:lnTo>
                    <a:pt x="0" y="810"/>
                  </a:lnTo>
                  <a:lnTo>
                    <a:pt x="0" y="818"/>
                  </a:lnTo>
                  <a:lnTo>
                    <a:pt x="3" y="826"/>
                  </a:lnTo>
                  <a:lnTo>
                    <a:pt x="3" y="842"/>
                  </a:lnTo>
                  <a:lnTo>
                    <a:pt x="5" y="850"/>
                  </a:lnTo>
                  <a:lnTo>
                    <a:pt x="5" y="855"/>
                  </a:lnTo>
                  <a:lnTo>
                    <a:pt x="5" y="855"/>
                  </a:lnTo>
                  <a:lnTo>
                    <a:pt x="5" y="858"/>
                  </a:lnTo>
                  <a:lnTo>
                    <a:pt x="5" y="858"/>
                  </a:lnTo>
                  <a:lnTo>
                    <a:pt x="5" y="858"/>
                  </a:lnTo>
                  <a:lnTo>
                    <a:pt x="8" y="874"/>
                  </a:lnTo>
                  <a:lnTo>
                    <a:pt x="11" y="882"/>
                  </a:lnTo>
                  <a:lnTo>
                    <a:pt x="14" y="890"/>
                  </a:lnTo>
                  <a:lnTo>
                    <a:pt x="19" y="906"/>
                  </a:lnTo>
                  <a:lnTo>
                    <a:pt x="19" y="906"/>
                  </a:lnTo>
                  <a:lnTo>
                    <a:pt x="24" y="920"/>
                  </a:lnTo>
                  <a:lnTo>
                    <a:pt x="24" y="920"/>
                  </a:lnTo>
                  <a:lnTo>
                    <a:pt x="30" y="936"/>
                  </a:lnTo>
                  <a:lnTo>
                    <a:pt x="30" y="936"/>
                  </a:lnTo>
                  <a:lnTo>
                    <a:pt x="46" y="965"/>
                  </a:lnTo>
                  <a:lnTo>
                    <a:pt x="54" y="979"/>
                  </a:lnTo>
                  <a:lnTo>
                    <a:pt x="62" y="992"/>
                  </a:lnTo>
                  <a:lnTo>
                    <a:pt x="62" y="992"/>
                  </a:lnTo>
                  <a:lnTo>
                    <a:pt x="80" y="1016"/>
                  </a:lnTo>
                  <a:lnTo>
                    <a:pt x="80" y="1016"/>
                  </a:lnTo>
                  <a:lnTo>
                    <a:pt x="102" y="1040"/>
                  </a:lnTo>
                  <a:lnTo>
                    <a:pt x="102" y="1040"/>
                  </a:lnTo>
                  <a:lnTo>
                    <a:pt x="126" y="1062"/>
                  </a:lnTo>
                  <a:lnTo>
                    <a:pt x="148" y="1083"/>
                  </a:lnTo>
                  <a:lnTo>
                    <a:pt x="148" y="1083"/>
                  </a:lnTo>
                  <a:lnTo>
                    <a:pt x="172" y="1102"/>
                  </a:lnTo>
                  <a:lnTo>
                    <a:pt x="172" y="1102"/>
                  </a:lnTo>
                  <a:lnTo>
                    <a:pt x="196" y="1121"/>
                  </a:lnTo>
                  <a:lnTo>
                    <a:pt x="196" y="1121"/>
                  </a:lnTo>
                  <a:lnTo>
                    <a:pt x="247" y="1153"/>
                  </a:lnTo>
                  <a:lnTo>
                    <a:pt x="274" y="1169"/>
                  </a:lnTo>
                  <a:lnTo>
                    <a:pt x="274" y="1169"/>
                  </a:lnTo>
                  <a:lnTo>
                    <a:pt x="300" y="1185"/>
                  </a:lnTo>
                  <a:lnTo>
                    <a:pt x="300" y="1185"/>
                  </a:lnTo>
                  <a:lnTo>
                    <a:pt x="327" y="1199"/>
                  </a:lnTo>
                  <a:lnTo>
                    <a:pt x="327" y="1199"/>
                  </a:lnTo>
                  <a:lnTo>
                    <a:pt x="325" y="1207"/>
                  </a:lnTo>
                  <a:lnTo>
                    <a:pt x="325" y="1207"/>
                  </a:lnTo>
                  <a:lnTo>
                    <a:pt x="316" y="1225"/>
                  </a:lnTo>
                  <a:lnTo>
                    <a:pt x="311" y="1244"/>
                  </a:lnTo>
                  <a:lnTo>
                    <a:pt x="311" y="1244"/>
                  </a:lnTo>
                  <a:lnTo>
                    <a:pt x="306" y="1263"/>
                  </a:lnTo>
                  <a:lnTo>
                    <a:pt x="303" y="1282"/>
                  </a:lnTo>
                  <a:lnTo>
                    <a:pt x="303" y="1303"/>
                  </a:lnTo>
                  <a:lnTo>
                    <a:pt x="303" y="1322"/>
                  </a:lnTo>
                  <a:lnTo>
                    <a:pt x="303" y="1322"/>
                  </a:lnTo>
                  <a:lnTo>
                    <a:pt x="306" y="1341"/>
                  </a:lnTo>
                  <a:lnTo>
                    <a:pt x="306" y="1341"/>
                  </a:lnTo>
                  <a:lnTo>
                    <a:pt x="311" y="1362"/>
                  </a:lnTo>
                  <a:lnTo>
                    <a:pt x="316" y="1381"/>
                  </a:lnTo>
                  <a:lnTo>
                    <a:pt x="316" y="1381"/>
                  </a:lnTo>
                  <a:lnTo>
                    <a:pt x="325" y="1397"/>
                  </a:lnTo>
                  <a:lnTo>
                    <a:pt x="330" y="1408"/>
                  </a:lnTo>
                  <a:lnTo>
                    <a:pt x="330" y="1408"/>
                  </a:lnTo>
                  <a:lnTo>
                    <a:pt x="330" y="1408"/>
                  </a:lnTo>
                  <a:lnTo>
                    <a:pt x="330" y="1408"/>
                  </a:lnTo>
                  <a:lnTo>
                    <a:pt x="330" y="1411"/>
                  </a:lnTo>
                  <a:lnTo>
                    <a:pt x="333" y="1411"/>
                  </a:lnTo>
                  <a:lnTo>
                    <a:pt x="335" y="1416"/>
                  </a:lnTo>
                  <a:lnTo>
                    <a:pt x="335" y="1416"/>
                  </a:lnTo>
                  <a:lnTo>
                    <a:pt x="343" y="1429"/>
                  </a:lnTo>
                  <a:lnTo>
                    <a:pt x="343" y="1429"/>
                  </a:lnTo>
                  <a:lnTo>
                    <a:pt x="365" y="1461"/>
                  </a:lnTo>
                  <a:lnTo>
                    <a:pt x="378" y="1475"/>
                  </a:lnTo>
                  <a:lnTo>
                    <a:pt x="378" y="1475"/>
                  </a:lnTo>
                  <a:lnTo>
                    <a:pt x="389" y="1488"/>
                  </a:lnTo>
                  <a:lnTo>
                    <a:pt x="389" y="1488"/>
                  </a:lnTo>
                  <a:lnTo>
                    <a:pt x="416" y="1515"/>
                  </a:lnTo>
                  <a:lnTo>
                    <a:pt x="426" y="1529"/>
                  </a:lnTo>
                  <a:lnTo>
                    <a:pt x="426" y="1529"/>
                  </a:lnTo>
                  <a:lnTo>
                    <a:pt x="440" y="1539"/>
                  </a:lnTo>
                  <a:lnTo>
                    <a:pt x="469" y="1563"/>
                  </a:lnTo>
                  <a:lnTo>
                    <a:pt x="469" y="1563"/>
                  </a:lnTo>
                  <a:lnTo>
                    <a:pt x="499" y="1585"/>
                  </a:lnTo>
                  <a:lnTo>
                    <a:pt x="499" y="1585"/>
                  </a:lnTo>
                  <a:lnTo>
                    <a:pt x="512" y="1595"/>
                  </a:lnTo>
                  <a:lnTo>
                    <a:pt x="528" y="1604"/>
                  </a:lnTo>
                  <a:lnTo>
                    <a:pt x="528" y="1604"/>
                  </a:lnTo>
                  <a:lnTo>
                    <a:pt x="558" y="1622"/>
                  </a:lnTo>
                  <a:lnTo>
                    <a:pt x="590" y="1641"/>
                  </a:lnTo>
                  <a:lnTo>
                    <a:pt x="606" y="1649"/>
                  </a:lnTo>
                  <a:lnTo>
                    <a:pt x="606" y="1649"/>
                  </a:lnTo>
                  <a:lnTo>
                    <a:pt x="622" y="1657"/>
                  </a:lnTo>
                  <a:lnTo>
                    <a:pt x="654" y="1670"/>
                  </a:lnTo>
                  <a:lnTo>
                    <a:pt x="654" y="1670"/>
                  </a:lnTo>
                  <a:lnTo>
                    <a:pt x="687" y="1684"/>
                  </a:lnTo>
                  <a:lnTo>
                    <a:pt x="721" y="1697"/>
                  </a:lnTo>
                  <a:lnTo>
                    <a:pt x="721" y="1697"/>
                  </a:lnTo>
                  <a:lnTo>
                    <a:pt x="789" y="1719"/>
                  </a:lnTo>
                  <a:lnTo>
                    <a:pt x="789" y="1719"/>
                  </a:lnTo>
                  <a:lnTo>
                    <a:pt x="807" y="1722"/>
                  </a:lnTo>
                  <a:lnTo>
                    <a:pt x="823" y="1727"/>
                  </a:lnTo>
                  <a:lnTo>
                    <a:pt x="858" y="1732"/>
                  </a:lnTo>
                  <a:lnTo>
                    <a:pt x="858" y="1732"/>
                  </a:lnTo>
                  <a:lnTo>
                    <a:pt x="893" y="1740"/>
                  </a:lnTo>
                  <a:lnTo>
                    <a:pt x="928" y="1746"/>
                  </a:lnTo>
                  <a:lnTo>
                    <a:pt x="947" y="1748"/>
                  </a:lnTo>
                  <a:lnTo>
                    <a:pt x="955" y="1748"/>
                  </a:lnTo>
                  <a:lnTo>
                    <a:pt x="963" y="1751"/>
                  </a:lnTo>
                  <a:lnTo>
                    <a:pt x="998" y="1754"/>
                  </a:lnTo>
                  <a:lnTo>
                    <a:pt x="998" y="1754"/>
                  </a:lnTo>
                  <a:lnTo>
                    <a:pt x="1032" y="1756"/>
                  </a:lnTo>
                  <a:lnTo>
                    <a:pt x="1070" y="1759"/>
                  </a:lnTo>
                  <a:lnTo>
                    <a:pt x="1121" y="1759"/>
                  </a:lnTo>
                  <a:lnTo>
                    <a:pt x="1121" y="1762"/>
                  </a:lnTo>
                  <a:lnTo>
                    <a:pt x="1140" y="1762"/>
                  </a:lnTo>
                  <a:lnTo>
                    <a:pt x="1148" y="1762"/>
                  </a:lnTo>
                  <a:lnTo>
                    <a:pt x="1164" y="1788"/>
                  </a:lnTo>
                  <a:lnTo>
                    <a:pt x="1164" y="1788"/>
                  </a:lnTo>
                  <a:lnTo>
                    <a:pt x="1191" y="1821"/>
                  </a:lnTo>
                  <a:lnTo>
                    <a:pt x="1191" y="1821"/>
                  </a:lnTo>
                  <a:lnTo>
                    <a:pt x="1215" y="1853"/>
                  </a:lnTo>
                  <a:lnTo>
                    <a:pt x="1215" y="1853"/>
                  </a:lnTo>
                  <a:lnTo>
                    <a:pt x="1242" y="1885"/>
                  </a:lnTo>
                  <a:lnTo>
                    <a:pt x="1242" y="1885"/>
                  </a:lnTo>
                  <a:lnTo>
                    <a:pt x="1271" y="1915"/>
                  </a:lnTo>
                  <a:lnTo>
                    <a:pt x="1271" y="1915"/>
                  </a:lnTo>
                  <a:lnTo>
                    <a:pt x="1303" y="1941"/>
                  </a:lnTo>
                  <a:lnTo>
                    <a:pt x="1303" y="1941"/>
                  </a:lnTo>
                  <a:lnTo>
                    <a:pt x="1333" y="1968"/>
                  </a:lnTo>
                  <a:lnTo>
                    <a:pt x="1333" y="1968"/>
                  </a:lnTo>
                  <a:lnTo>
                    <a:pt x="1368" y="1992"/>
                  </a:lnTo>
                  <a:lnTo>
                    <a:pt x="1368" y="1992"/>
                  </a:lnTo>
                  <a:lnTo>
                    <a:pt x="1400" y="2016"/>
                  </a:lnTo>
                  <a:lnTo>
                    <a:pt x="1400" y="2016"/>
                  </a:lnTo>
                  <a:lnTo>
                    <a:pt x="1435" y="2038"/>
                  </a:lnTo>
                  <a:lnTo>
                    <a:pt x="1472" y="2059"/>
                  </a:lnTo>
                  <a:lnTo>
                    <a:pt x="1472" y="2059"/>
                  </a:lnTo>
                  <a:lnTo>
                    <a:pt x="1507" y="2078"/>
                  </a:lnTo>
                  <a:lnTo>
                    <a:pt x="1507" y="2078"/>
                  </a:lnTo>
                  <a:lnTo>
                    <a:pt x="1582" y="2110"/>
                  </a:lnTo>
                  <a:lnTo>
                    <a:pt x="1582" y="2110"/>
                  </a:lnTo>
                  <a:lnTo>
                    <a:pt x="1620" y="2124"/>
                  </a:lnTo>
                  <a:lnTo>
                    <a:pt x="1639" y="2132"/>
                  </a:lnTo>
                  <a:lnTo>
                    <a:pt x="1660" y="2137"/>
                  </a:lnTo>
                  <a:lnTo>
                    <a:pt x="1660" y="2137"/>
                  </a:lnTo>
                  <a:lnTo>
                    <a:pt x="1738" y="2161"/>
                  </a:lnTo>
                  <a:lnTo>
                    <a:pt x="1738" y="2161"/>
                  </a:lnTo>
                  <a:lnTo>
                    <a:pt x="1818" y="2177"/>
                  </a:lnTo>
                  <a:lnTo>
                    <a:pt x="1818" y="2177"/>
                  </a:lnTo>
                  <a:lnTo>
                    <a:pt x="1898" y="2191"/>
                  </a:lnTo>
                  <a:lnTo>
                    <a:pt x="1898" y="2191"/>
                  </a:lnTo>
                  <a:lnTo>
                    <a:pt x="1979" y="2199"/>
                  </a:lnTo>
                  <a:lnTo>
                    <a:pt x="1979" y="2199"/>
                  </a:lnTo>
                  <a:lnTo>
                    <a:pt x="2060" y="2204"/>
                  </a:lnTo>
                  <a:lnTo>
                    <a:pt x="2060" y="2204"/>
                  </a:lnTo>
                  <a:lnTo>
                    <a:pt x="2100" y="2202"/>
                  </a:lnTo>
                  <a:lnTo>
                    <a:pt x="2140" y="2202"/>
                  </a:lnTo>
                  <a:lnTo>
                    <a:pt x="2140" y="2202"/>
                  </a:lnTo>
                  <a:lnTo>
                    <a:pt x="2220" y="2193"/>
                  </a:lnTo>
                  <a:lnTo>
                    <a:pt x="2301" y="2180"/>
                  </a:lnTo>
                  <a:lnTo>
                    <a:pt x="2301" y="2180"/>
                  </a:lnTo>
                  <a:lnTo>
                    <a:pt x="2220" y="2191"/>
                  </a:lnTo>
                  <a:lnTo>
                    <a:pt x="2140" y="2193"/>
                  </a:lnTo>
                  <a:lnTo>
                    <a:pt x="2140" y="2193"/>
                  </a:lnTo>
                  <a:lnTo>
                    <a:pt x="2100" y="2196"/>
                  </a:lnTo>
                  <a:lnTo>
                    <a:pt x="2060" y="2193"/>
                  </a:lnTo>
                  <a:lnTo>
                    <a:pt x="2060" y="2193"/>
                  </a:lnTo>
                  <a:lnTo>
                    <a:pt x="1979" y="2188"/>
                  </a:lnTo>
                  <a:lnTo>
                    <a:pt x="1979" y="2188"/>
                  </a:lnTo>
                  <a:lnTo>
                    <a:pt x="1898" y="2177"/>
                  </a:lnTo>
                  <a:lnTo>
                    <a:pt x="1898" y="2177"/>
                  </a:lnTo>
                  <a:lnTo>
                    <a:pt x="1821" y="2161"/>
                  </a:lnTo>
                  <a:lnTo>
                    <a:pt x="1821" y="2161"/>
                  </a:lnTo>
                  <a:lnTo>
                    <a:pt x="1743" y="2143"/>
                  </a:lnTo>
                  <a:lnTo>
                    <a:pt x="1743" y="2143"/>
                  </a:lnTo>
                  <a:lnTo>
                    <a:pt x="1665" y="2116"/>
                  </a:lnTo>
                  <a:lnTo>
                    <a:pt x="1646" y="2110"/>
                  </a:lnTo>
                  <a:lnTo>
                    <a:pt x="1628" y="2102"/>
                  </a:lnTo>
                  <a:lnTo>
                    <a:pt x="1628" y="2102"/>
                  </a:lnTo>
                  <a:lnTo>
                    <a:pt x="1593" y="2089"/>
                  </a:lnTo>
                  <a:lnTo>
                    <a:pt x="1593" y="2089"/>
                  </a:lnTo>
                  <a:lnTo>
                    <a:pt x="1521" y="2054"/>
                  </a:lnTo>
                  <a:lnTo>
                    <a:pt x="1521" y="2054"/>
                  </a:lnTo>
                  <a:lnTo>
                    <a:pt x="1486" y="2035"/>
                  </a:lnTo>
                  <a:lnTo>
                    <a:pt x="1451" y="2014"/>
                  </a:lnTo>
                  <a:lnTo>
                    <a:pt x="1451" y="2014"/>
                  </a:lnTo>
                  <a:lnTo>
                    <a:pt x="1416" y="1992"/>
                  </a:lnTo>
                  <a:lnTo>
                    <a:pt x="1416" y="1992"/>
                  </a:lnTo>
                  <a:lnTo>
                    <a:pt x="1384" y="1968"/>
                  </a:lnTo>
                  <a:lnTo>
                    <a:pt x="1384" y="1968"/>
                  </a:lnTo>
                  <a:lnTo>
                    <a:pt x="1354" y="1944"/>
                  </a:lnTo>
                  <a:lnTo>
                    <a:pt x="1354" y="1944"/>
                  </a:lnTo>
                  <a:lnTo>
                    <a:pt x="1325" y="1917"/>
                  </a:lnTo>
                  <a:lnTo>
                    <a:pt x="1325" y="1917"/>
                  </a:lnTo>
                  <a:lnTo>
                    <a:pt x="1295" y="1891"/>
                  </a:lnTo>
                  <a:lnTo>
                    <a:pt x="1295" y="1891"/>
                  </a:lnTo>
                  <a:lnTo>
                    <a:pt x="1269" y="1861"/>
                  </a:lnTo>
                  <a:lnTo>
                    <a:pt x="1269" y="1861"/>
                  </a:lnTo>
                  <a:lnTo>
                    <a:pt x="1242" y="1831"/>
                  </a:lnTo>
                  <a:lnTo>
                    <a:pt x="1242" y="1831"/>
                  </a:lnTo>
                  <a:lnTo>
                    <a:pt x="1217" y="1799"/>
                  </a:lnTo>
                  <a:lnTo>
                    <a:pt x="1217" y="1799"/>
                  </a:lnTo>
                  <a:lnTo>
                    <a:pt x="1196" y="1767"/>
                  </a:lnTo>
                  <a:lnTo>
                    <a:pt x="1175" y="1735"/>
                  </a:lnTo>
                  <a:lnTo>
                    <a:pt x="1169" y="1724"/>
                  </a:lnTo>
                  <a:lnTo>
                    <a:pt x="1159" y="1724"/>
                  </a:lnTo>
                  <a:lnTo>
                    <a:pt x="1159" y="1724"/>
                  </a:lnTo>
                  <a:lnTo>
                    <a:pt x="1140" y="1722"/>
                  </a:lnTo>
                  <a:lnTo>
                    <a:pt x="1070" y="1719"/>
                  </a:lnTo>
                  <a:lnTo>
                    <a:pt x="1070" y="1719"/>
                  </a:lnTo>
                  <a:lnTo>
                    <a:pt x="1038" y="1716"/>
                  </a:lnTo>
                  <a:lnTo>
                    <a:pt x="1003" y="1713"/>
                  </a:lnTo>
                  <a:lnTo>
                    <a:pt x="968" y="1708"/>
                  </a:lnTo>
                  <a:lnTo>
                    <a:pt x="960" y="1708"/>
                  </a:lnTo>
                  <a:lnTo>
                    <a:pt x="952" y="1705"/>
                  </a:lnTo>
                  <a:lnTo>
                    <a:pt x="936" y="1703"/>
                  </a:lnTo>
                  <a:lnTo>
                    <a:pt x="901" y="1697"/>
                  </a:lnTo>
                  <a:lnTo>
                    <a:pt x="901" y="1697"/>
                  </a:lnTo>
                  <a:lnTo>
                    <a:pt x="866" y="1692"/>
                  </a:lnTo>
                  <a:lnTo>
                    <a:pt x="834" y="1681"/>
                  </a:lnTo>
                  <a:lnTo>
                    <a:pt x="818" y="1679"/>
                  </a:lnTo>
                  <a:lnTo>
                    <a:pt x="818" y="1679"/>
                  </a:lnTo>
                  <a:lnTo>
                    <a:pt x="802" y="1673"/>
                  </a:lnTo>
                  <a:lnTo>
                    <a:pt x="802" y="1673"/>
                  </a:lnTo>
                  <a:lnTo>
                    <a:pt x="737" y="1654"/>
                  </a:lnTo>
                  <a:lnTo>
                    <a:pt x="705" y="1641"/>
                  </a:lnTo>
                  <a:lnTo>
                    <a:pt x="705" y="1641"/>
                  </a:lnTo>
                  <a:lnTo>
                    <a:pt x="673" y="1628"/>
                  </a:lnTo>
                  <a:lnTo>
                    <a:pt x="644" y="1614"/>
                  </a:lnTo>
                  <a:lnTo>
                    <a:pt x="644" y="1614"/>
                  </a:lnTo>
                  <a:lnTo>
                    <a:pt x="628" y="1606"/>
                  </a:lnTo>
                  <a:lnTo>
                    <a:pt x="612" y="1598"/>
                  </a:lnTo>
                  <a:lnTo>
                    <a:pt x="582" y="1582"/>
                  </a:lnTo>
                  <a:lnTo>
                    <a:pt x="582" y="1582"/>
                  </a:lnTo>
                  <a:lnTo>
                    <a:pt x="555" y="1563"/>
                  </a:lnTo>
                  <a:lnTo>
                    <a:pt x="542" y="1555"/>
                  </a:lnTo>
                  <a:lnTo>
                    <a:pt x="542" y="1555"/>
                  </a:lnTo>
                  <a:lnTo>
                    <a:pt x="526" y="1545"/>
                  </a:lnTo>
                  <a:lnTo>
                    <a:pt x="499" y="1523"/>
                  </a:lnTo>
                  <a:lnTo>
                    <a:pt x="475" y="1501"/>
                  </a:lnTo>
                  <a:lnTo>
                    <a:pt x="475" y="1501"/>
                  </a:lnTo>
                  <a:lnTo>
                    <a:pt x="461" y="1491"/>
                  </a:lnTo>
                  <a:lnTo>
                    <a:pt x="450" y="1480"/>
                  </a:lnTo>
                  <a:lnTo>
                    <a:pt x="450" y="1480"/>
                  </a:lnTo>
                  <a:lnTo>
                    <a:pt x="429" y="1456"/>
                  </a:lnTo>
                  <a:lnTo>
                    <a:pt x="429" y="1456"/>
                  </a:lnTo>
                  <a:lnTo>
                    <a:pt x="419" y="1442"/>
                  </a:lnTo>
                  <a:lnTo>
                    <a:pt x="408" y="1429"/>
                  </a:lnTo>
                  <a:lnTo>
                    <a:pt x="408" y="1429"/>
                  </a:lnTo>
                  <a:lnTo>
                    <a:pt x="389" y="1402"/>
                  </a:lnTo>
                  <a:lnTo>
                    <a:pt x="389" y="1402"/>
                  </a:lnTo>
                  <a:lnTo>
                    <a:pt x="381" y="1389"/>
                  </a:lnTo>
                  <a:lnTo>
                    <a:pt x="375" y="1381"/>
                  </a:lnTo>
                  <a:lnTo>
                    <a:pt x="373" y="1376"/>
                  </a:lnTo>
                  <a:lnTo>
                    <a:pt x="373" y="1376"/>
                  </a:lnTo>
                  <a:lnTo>
                    <a:pt x="367" y="1362"/>
                  </a:lnTo>
                  <a:lnTo>
                    <a:pt x="362" y="1346"/>
                  </a:lnTo>
                  <a:lnTo>
                    <a:pt x="360" y="1333"/>
                  </a:lnTo>
                  <a:lnTo>
                    <a:pt x="360" y="1333"/>
                  </a:lnTo>
                  <a:lnTo>
                    <a:pt x="357" y="1317"/>
                  </a:lnTo>
                  <a:lnTo>
                    <a:pt x="357" y="1317"/>
                  </a:lnTo>
                  <a:lnTo>
                    <a:pt x="357" y="1287"/>
                  </a:lnTo>
                  <a:lnTo>
                    <a:pt x="365" y="1258"/>
                  </a:lnTo>
                  <a:lnTo>
                    <a:pt x="365" y="1258"/>
                  </a:lnTo>
                  <a:lnTo>
                    <a:pt x="373" y="1231"/>
                  </a:lnTo>
                  <a:lnTo>
                    <a:pt x="373" y="1231"/>
                  </a:lnTo>
                  <a:lnTo>
                    <a:pt x="381" y="1217"/>
                  </a:lnTo>
                  <a:lnTo>
                    <a:pt x="381" y="1217"/>
                  </a:lnTo>
                  <a:lnTo>
                    <a:pt x="384" y="1209"/>
                  </a:lnTo>
                  <a:lnTo>
                    <a:pt x="384" y="1209"/>
                  </a:lnTo>
                  <a:lnTo>
                    <a:pt x="389" y="1204"/>
                  </a:lnTo>
                  <a:lnTo>
                    <a:pt x="408" y="1177"/>
                  </a:lnTo>
                  <a:lnTo>
                    <a:pt x="378" y="1164"/>
                  </a:lnTo>
                  <a:lnTo>
                    <a:pt x="378" y="1164"/>
                  </a:lnTo>
                  <a:lnTo>
                    <a:pt x="327" y="1134"/>
                  </a:lnTo>
                  <a:lnTo>
                    <a:pt x="327" y="1134"/>
                  </a:lnTo>
                  <a:lnTo>
                    <a:pt x="303" y="1121"/>
                  </a:lnTo>
                  <a:lnTo>
                    <a:pt x="279" y="1105"/>
                  </a:lnTo>
                  <a:lnTo>
                    <a:pt x="279" y="1105"/>
                  </a:lnTo>
                  <a:lnTo>
                    <a:pt x="231" y="1072"/>
                  </a:lnTo>
                  <a:lnTo>
                    <a:pt x="231" y="1072"/>
                  </a:lnTo>
                  <a:lnTo>
                    <a:pt x="207" y="1056"/>
                  </a:lnTo>
                  <a:lnTo>
                    <a:pt x="207" y="1056"/>
                  </a:lnTo>
                  <a:lnTo>
                    <a:pt x="185" y="1038"/>
                  </a:lnTo>
                  <a:lnTo>
                    <a:pt x="185" y="1038"/>
                  </a:lnTo>
                  <a:lnTo>
                    <a:pt x="145" y="1000"/>
                  </a:lnTo>
                  <a:lnTo>
                    <a:pt x="145" y="1000"/>
                  </a:lnTo>
                  <a:lnTo>
                    <a:pt x="126" y="979"/>
                  </a:lnTo>
                  <a:lnTo>
                    <a:pt x="126" y="979"/>
                  </a:lnTo>
                  <a:lnTo>
                    <a:pt x="110" y="957"/>
                  </a:lnTo>
                  <a:lnTo>
                    <a:pt x="102" y="946"/>
                  </a:lnTo>
                  <a:lnTo>
                    <a:pt x="97" y="936"/>
                  </a:lnTo>
                  <a:lnTo>
                    <a:pt x="97" y="936"/>
                  </a:lnTo>
                  <a:lnTo>
                    <a:pt x="83" y="912"/>
                  </a:lnTo>
                  <a:lnTo>
                    <a:pt x="83" y="912"/>
                  </a:lnTo>
                  <a:lnTo>
                    <a:pt x="80" y="898"/>
                  </a:lnTo>
                  <a:lnTo>
                    <a:pt x="80" y="898"/>
                  </a:lnTo>
                  <a:lnTo>
                    <a:pt x="75" y="887"/>
                  </a:lnTo>
                  <a:lnTo>
                    <a:pt x="70" y="874"/>
                  </a:lnTo>
                  <a:lnTo>
                    <a:pt x="70" y="869"/>
                  </a:lnTo>
                  <a:lnTo>
                    <a:pt x="67" y="861"/>
                  </a:lnTo>
                  <a:lnTo>
                    <a:pt x="64" y="847"/>
                  </a:lnTo>
                  <a:lnTo>
                    <a:pt x="64" y="847"/>
                  </a:lnTo>
                  <a:lnTo>
                    <a:pt x="64" y="847"/>
                  </a:lnTo>
                  <a:lnTo>
                    <a:pt x="64" y="844"/>
                  </a:lnTo>
                  <a:lnTo>
                    <a:pt x="64" y="842"/>
                  </a:lnTo>
                  <a:lnTo>
                    <a:pt x="64" y="834"/>
                  </a:lnTo>
                  <a:lnTo>
                    <a:pt x="62" y="820"/>
                  </a:lnTo>
                  <a:lnTo>
                    <a:pt x="62" y="815"/>
                  </a:lnTo>
                  <a:lnTo>
                    <a:pt x="62" y="815"/>
                  </a:lnTo>
                  <a:lnTo>
                    <a:pt x="62" y="807"/>
                  </a:lnTo>
                  <a:lnTo>
                    <a:pt x="62" y="807"/>
                  </a:lnTo>
                  <a:lnTo>
                    <a:pt x="59" y="780"/>
                  </a:lnTo>
                  <a:lnTo>
                    <a:pt x="62" y="753"/>
                  </a:lnTo>
                  <a:lnTo>
                    <a:pt x="67" y="727"/>
                  </a:lnTo>
                  <a:lnTo>
                    <a:pt x="67" y="727"/>
                  </a:lnTo>
                  <a:lnTo>
                    <a:pt x="75" y="703"/>
                  </a:lnTo>
                  <a:lnTo>
                    <a:pt x="75" y="703"/>
                  </a:lnTo>
                  <a:lnTo>
                    <a:pt x="86" y="678"/>
                  </a:lnTo>
                  <a:lnTo>
                    <a:pt x="91" y="668"/>
                  </a:lnTo>
                  <a:lnTo>
                    <a:pt x="91" y="668"/>
                  </a:lnTo>
                  <a:lnTo>
                    <a:pt x="99" y="657"/>
                  </a:lnTo>
                  <a:lnTo>
                    <a:pt x="105" y="649"/>
                  </a:lnTo>
                  <a:lnTo>
                    <a:pt x="105" y="649"/>
                  </a:lnTo>
                  <a:lnTo>
                    <a:pt x="110" y="644"/>
                  </a:lnTo>
                  <a:lnTo>
                    <a:pt x="115" y="638"/>
                  </a:lnTo>
                  <a:lnTo>
                    <a:pt x="123" y="627"/>
                  </a:lnTo>
                  <a:lnTo>
                    <a:pt x="123" y="627"/>
                  </a:lnTo>
                  <a:lnTo>
                    <a:pt x="132" y="619"/>
                  </a:lnTo>
                  <a:lnTo>
                    <a:pt x="142" y="611"/>
                  </a:lnTo>
                  <a:lnTo>
                    <a:pt x="153" y="603"/>
                  </a:lnTo>
                  <a:lnTo>
                    <a:pt x="153" y="603"/>
                  </a:lnTo>
                  <a:lnTo>
                    <a:pt x="174" y="590"/>
                  </a:lnTo>
                  <a:lnTo>
                    <a:pt x="174" y="590"/>
                  </a:lnTo>
                  <a:lnTo>
                    <a:pt x="198" y="576"/>
                  </a:lnTo>
                  <a:lnTo>
                    <a:pt x="225" y="566"/>
                  </a:lnTo>
                  <a:lnTo>
                    <a:pt x="225" y="566"/>
                  </a:lnTo>
                  <a:lnTo>
                    <a:pt x="250" y="558"/>
                  </a:lnTo>
                  <a:lnTo>
                    <a:pt x="276" y="550"/>
                  </a:lnTo>
                  <a:lnTo>
                    <a:pt x="282" y="547"/>
                  </a:lnTo>
                  <a:lnTo>
                    <a:pt x="284" y="544"/>
                  </a:lnTo>
                  <a:lnTo>
                    <a:pt x="287" y="544"/>
                  </a:lnTo>
                  <a:lnTo>
                    <a:pt x="308" y="531"/>
                  </a:lnTo>
                  <a:lnTo>
                    <a:pt x="300" y="507"/>
                  </a:lnTo>
                  <a:lnTo>
                    <a:pt x="300" y="507"/>
                  </a:lnTo>
                  <a:lnTo>
                    <a:pt x="295" y="491"/>
                  </a:lnTo>
                  <a:lnTo>
                    <a:pt x="290" y="477"/>
                  </a:lnTo>
                  <a:lnTo>
                    <a:pt x="290" y="477"/>
                  </a:lnTo>
                  <a:lnTo>
                    <a:pt x="290" y="461"/>
                  </a:lnTo>
                  <a:lnTo>
                    <a:pt x="290" y="461"/>
                  </a:lnTo>
                  <a:lnTo>
                    <a:pt x="290" y="453"/>
                  </a:lnTo>
                  <a:lnTo>
                    <a:pt x="290" y="445"/>
                  </a:lnTo>
                  <a:lnTo>
                    <a:pt x="290" y="373"/>
                  </a:lnTo>
                  <a:lnTo>
                    <a:pt x="287" y="373"/>
                  </a:lnTo>
                  <a:lnTo>
                    <a:pt x="290" y="373"/>
                  </a:lnTo>
                  <a:lnTo>
                    <a:pt x="290" y="370"/>
                  </a:lnTo>
                  <a:lnTo>
                    <a:pt x="290" y="370"/>
                  </a:lnTo>
                  <a:lnTo>
                    <a:pt x="290" y="370"/>
                  </a:lnTo>
                  <a:lnTo>
                    <a:pt x="290" y="351"/>
                  </a:lnTo>
                  <a:lnTo>
                    <a:pt x="292" y="330"/>
                  </a:lnTo>
                  <a:lnTo>
                    <a:pt x="298" y="311"/>
                  </a:lnTo>
                  <a:lnTo>
                    <a:pt x="303" y="289"/>
                  </a:lnTo>
                  <a:lnTo>
                    <a:pt x="303" y="289"/>
                  </a:lnTo>
                  <a:lnTo>
                    <a:pt x="314" y="271"/>
                  </a:lnTo>
                  <a:lnTo>
                    <a:pt x="325" y="255"/>
                  </a:lnTo>
                  <a:lnTo>
                    <a:pt x="338" y="236"/>
                  </a:lnTo>
                  <a:lnTo>
                    <a:pt x="351" y="220"/>
                  </a:lnTo>
                  <a:lnTo>
                    <a:pt x="351" y="220"/>
                  </a:lnTo>
                  <a:lnTo>
                    <a:pt x="384" y="190"/>
                  </a:lnTo>
                  <a:lnTo>
                    <a:pt x="421" y="164"/>
                  </a:lnTo>
                  <a:lnTo>
                    <a:pt x="421" y="164"/>
                  </a:lnTo>
                  <a:lnTo>
                    <a:pt x="459" y="139"/>
                  </a:lnTo>
                  <a:lnTo>
                    <a:pt x="502" y="120"/>
                  </a:lnTo>
                  <a:lnTo>
                    <a:pt x="502" y="120"/>
                  </a:lnTo>
                  <a:lnTo>
                    <a:pt x="544" y="105"/>
                  </a:lnTo>
                  <a:lnTo>
                    <a:pt x="587" y="91"/>
                  </a:lnTo>
                  <a:lnTo>
                    <a:pt x="633" y="80"/>
                  </a:lnTo>
                  <a:lnTo>
                    <a:pt x="678" y="72"/>
                  </a:lnTo>
                  <a:lnTo>
                    <a:pt x="678" y="72"/>
                  </a:lnTo>
                  <a:lnTo>
                    <a:pt x="724" y="67"/>
                  </a:lnTo>
                  <a:lnTo>
                    <a:pt x="772" y="64"/>
                  </a:lnTo>
                  <a:lnTo>
                    <a:pt x="794" y="64"/>
                  </a:lnTo>
                  <a:lnTo>
                    <a:pt x="818" y="64"/>
                  </a:lnTo>
                  <a:lnTo>
                    <a:pt x="842" y="64"/>
                  </a:lnTo>
                  <a:lnTo>
                    <a:pt x="842" y="64"/>
                  </a:lnTo>
                  <a:lnTo>
                    <a:pt x="866" y="67"/>
                  </a:lnTo>
                  <a:lnTo>
                    <a:pt x="866" y="67"/>
                  </a:lnTo>
                  <a:lnTo>
                    <a:pt x="912" y="72"/>
                  </a:lnTo>
                  <a:lnTo>
                    <a:pt x="912" y="72"/>
                  </a:lnTo>
                  <a:lnTo>
                    <a:pt x="957" y="77"/>
                  </a:lnTo>
                  <a:lnTo>
                    <a:pt x="982" y="83"/>
                  </a:lnTo>
                  <a:lnTo>
                    <a:pt x="1006" y="88"/>
                  </a:lnTo>
                  <a:lnTo>
                    <a:pt x="1006" y="88"/>
                  </a:lnTo>
                  <a:lnTo>
                    <a:pt x="1051" y="99"/>
                  </a:lnTo>
                  <a:lnTo>
                    <a:pt x="1051" y="99"/>
                  </a:lnTo>
                  <a:lnTo>
                    <a:pt x="1097" y="110"/>
                  </a:lnTo>
                  <a:lnTo>
                    <a:pt x="1140" y="126"/>
                  </a:lnTo>
                  <a:lnTo>
                    <a:pt x="1140" y="126"/>
                  </a:lnTo>
                  <a:lnTo>
                    <a:pt x="1185" y="142"/>
                  </a:lnTo>
                  <a:lnTo>
                    <a:pt x="1185" y="142"/>
                  </a:lnTo>
                  <a:lnTo>
                    <a:pt x="1228" y="161"/>
                  </a:lnTo>
                  <a:lnTo>
                    <a:pt x="1271" y="180"/>
                  </a:lnTo>
                  <a:lnTo>
                    <a:pt x="1271" y="180"/>
                  </a:lnTo>
                  <a:lnTo>
                    <a:pt x="1311" y="201"/>
                  </a:lnTo>
                  <a:lnTo>
                    <a:pt x="1311" y="201"/>
                  </a:lnTo>
                  <a:lnTo>
                    <a:pt x="1352" y="225"/>
                  </a:lnTo>
                  <a:lnTo>
                    <a:pt x="1352" y="225"/>
                  </a:lnTo>
                  <a:lnTo>
                    <a:pt x="1392" y="252"/>
                  </a:lnTo>
                  <a:lnTo>
                    <a:pt x="1392" y="252"/>
                  </a:lnTo>
                  <a:lnTo>
                    <a:pt x="1429" y="279"/>
                  </a:lnTo>
                  <a:lnTo>
                    <a:pt x="1464" y="308"/>
                  </a:lnTo>
                  <a:lnTo>
                    <a:pt x="1464" y="308"/>
                  </a:lnTo>
                  <a:lnTo>
                    <a:pt x="1483" y="324"/>
                  </a:lnTo>
                  <a:lnTo>
                    <a:pt x="1499" y="340"/>
                  </a:lnTo>
                  <a:lnTo>
                    <a:pt x="1507" y="348"/>
                  </a:lnTo>
                  <a:lnTo>
                    <a:pt x="1512" y="357"/>
                  </a:lnTo>
                  <a:lnTo>
                    <a:pt x="1529" y="375"/>
                  </a:lnTo>
                  <a:lnTo>
                    <a:pt x="1539" y="389"/>
                  </a:lnTo>
                  <a:lnTo>
                    <a:pt x="1558" y="386"/>
                  </a:lnTo>
                  <a:lnTo>
                    <a:pt x="1558" y="386"/>
                  </a:lnTo>
                  <a:lnTo>
                    <a:pt x="1644" y="375"/>
                  </a:lnTo>
                  <a:lnTo>
                    <a:pt x="1644" y="375"/>
                  </a:lnTo>
                  <a:lnTo>
                    <a:pt x="1684" y="373"/>
                  </a:lnTo>
                  <a:lnTo>
                    <a:pt x="1684" y="373"/>
                  </a:lnTo>
                  <a:lnTo>
                    <a:pt x="1727" y="373"/>
                  </a:lnTo>
                  <a:lnTo>
                    <a:pt x="1727" y="373"/>
                  </a:lnTo>
                  <a:lnTo>
                    <a:pt x="1770" y="373"/>
                  </a:lnTo>
                  <a:lnTo>
                    <a:pt x="1813" y="375"/>
                  </a:lnTo>
                  <a:lnTo>
                    <a:pt x="1813" y="375"/>
                  </a:lnTo>
                  <a:lnTo>
                    <a:pt x="1856" y="378"/>
                  </a:lnTo>
                  <a:lnTo>
                    <a:pt x="1898" y="383"/>
                  </a:lnTo>
                  <a:lnTo>
                    <a:pt x="1898" y="383"/>
                  </a:lnTo>
                  <a:lnTo>
                    <a:pt x="1939" y="391"/>
                  </a:lnTo>
                  <a:lnTo>
                    <a:pt x="1960" y="397"/>
                  </a:lnTo>
                  <a:lnTo>
                    <a:pt x="1960" y="397"/>
                  </a:lnTo>
                  <a:lnTo>
                    <a:pt x="1982" y="399"/>
                  </a:lnTo>
                  <a:lnTo>
                    <a:pt x="2003" y="405"/>
                  </a:lnTo>
                  <a:lnTo>
                    <a:pt x="2003" y="405"/>
                  </a:lnTo>
                  <a:lnTo>
                    <a:pt x="2022" y="410"/>
                  </a:lnTo>
                  <a:lnTo>
                    <a:pt x="2062" y="423"/>
                  </a:lnTo>
                  <a:lnTo>
                    <a:pt x="2062" y="423"/>
                  </a:lnTo>
                  <a:lnTo>
                    <a:pt x="2102" y="437"/>
                  </a:lnTo>
                  <a:lnTo>
                    <a:pt x="2102" y="437"/>
                  </a:lnTo>
                  <a:lnTo>
                    <a:pt x="2124" y="445"/>
                  </a:lnTo>
                  <a:lnTo>
                    <a:pt x="2143" y="453"/>
                  </a:lnTo>
                  <a:lnTo>
                    <a:pt x="2161" y="461"/>
                  </a:lnTo>
                  <a:lnTo>
                    <a:pt x="2161" y="461"/>
                  </a:lnTo>
                  <a:lnTo>
                    <a:pt x="2183" y="472"/>
                  </a:lnTo>
                  <a:lnTo>
                    <a:pt x="2220" y="491"/>
                  </a:lnTo>
                  <a:lnTo>
                    <a:pt x="2231" y="493"/>
                  </a:lnTo>
                  <a:lnTo>
                    <a:pt x="2239" y="499"/>
                  </a:lnTo>
                  <a:lnTo>
                    <a:pt x="2258" y="509"/>
                  </a:lnTo>
                  <a:lnTo>
                    <a:pt x="2258" y="509"/>
                  </a:lnTo>
                  <a:lnTo>
                    <a:pt x="2296" y="531"/>
                  </a:lnTo>
                  <a:lnTo>
                    <a:pt x="2333" y="552"/>
                  </a:lnTo>
                  <a:lnTo>
                    <a:pt x="2333" y="552"/>
                  </a:lnTo>
                  <a:lnTo>
                    <a:pt x="2371" y="576"/>
                  </a:lnTo>
                  <a:lnTo>
                    <a:pt x="2371" y="576"/>
                  </a:lnTo>
                  <a:lnTo>
                    <a:pt x="2405" y="600"/>
                  </a:lnTo>
                  <a:lnTo>
                    <a:pt x="2421" y="611"/>
                  </a:lnTo>
                  <a:lnTo>
                    <a:pt x="2440" y="625"/>
                  </a:lnTo>
                  <a:lnTo>
                    <a:pt x="2440" y="625"/>
                  </a:lnTo>
                  <a:lnTo>
                    <a:pt x="2472" y="651"/>
                  </a:lnTo>
                  <a:lnTo>
                    <a:pt x="2472" y="651"/>
                  </a:lnTo>
                  <a:lnTo>
                    <a:pt x="2505" y="681"/>
                  </a:lnTo>
                  <a:lnTo>
                    <a:pt x="2505" y="681"/>
                  </a:lnTo>
                  <a:lnTo>
                    <a:pt x="2534" y="710"/>
                  </a:lnTo>
                  <a:lnTo>
                    <a:pt x="2534" y="710"/>
                  </a:lnTo>
                  <a:lnTo>
                    <a:pt x="2561" y="743"/>
                  </a:lnTo>
                  <a:lnTo>
                    <a:pt x="2574" y="759"/>
                  </a:lnTo>
                  <a:lnTo>
                    <a:pt x="2574" y="759"/>
                  </a:lnTo>
                  <a:lnTo>
                    <a:pt x="2585" y="778"/>
                  </a:lnTo>
                  <a:lnTo>
                    <a:pt x="2585" y="778"/>
                  </a:lnTo>
                  <a:lnTo>
                    <a:pt x="2596" y="794"/>
                  </a:lnTo>
                  <a:lnTo>
                    <a:pt x="2607" y="812"/>
                  </a:lnTo>
                  <a:lnTo>
                    <a:pt x="2607" y="812"/>
                  </a:lnTo>
                  <a:lnTo>
                    <a:pt x="2612" y="820"/>
                  </a:lnTo>
                  <a:lnTo>
                    <a:pt x="2617" y="831"/>
                  </a:lnTo>
                  <a:lnTo>
                    <a:pt x="2625" y="850"/>
                  </a:lnTo>
                  <a:lnTo>
                    <a:pt x="2633" y="869"/>
                  </a:lnTo>
                  <a:lnTo>
                    <a:pt x="2639" y="879"/>
                  </a:lnTo>
                  <a:lnTo>
                    <a:pt x="2639" y="879"/>
                  </a:lnTo>
                  <a:lnTo>
                    <a:pt x="2641" y="887"/>
                  </a:lnTo>
                  <a:lnTo>
                    <a:pt x="2647" y="909"/>
                  </a:lnTo>
                  <a:lnTo>
                    <a:pt x="2647" y="909"/>
                  </a:lnTo>
                  <a:lnTo>
                    <a:pt x="2652" y="928"/>
                  </a:lnTo>
                  <a:lnTo>
                    <a:pt x="2655" y="938"/>
                  </a:lnTo>
                  <a:lnTo>
                    <a:pt x="2657" y="949"/>
                  </a:lnTo>
                  <a:lnTo>
                    <a:pt x="2660" y="968"/>
                  </a:lnTo>
                  <a:lnTo>
                    <a:pt x="2666" y="987"/>
                  </a:lnTo>
                  <a:lnTo>
                    <a:pt x="2679" y="990"/>
                  </a:lnTo>
                  <a:lnTo>
                    <a:pt x="2679" y="990"/>
                  </a:lnTo>
                  <a:lnTo>
                    <a:pt x="2722" y="997"/>
                  </a:lnTo>
                  <a:lnTo>
                    <a:pt x="2762" y="1005"/>
                  </a:lnTo>
                  <a:lnTo>
                    <a:pt x="2762" y="1005"/>
                  </a:lnTo>
                  <a:lnTo>
                    <a:pt x="2802" y="1019"/>
                  </a:lnTo>
                  <a:lnTo>
                    <a:pt x="2840" y="1032"/>
                  </a:lnTo>
                  <a:lnTo>
                    <a:pt x="2840" y="1032"/>
                  </a:lnTo>
                  <a:lnTo>
                    <a:pt x="2880" y="1046"/>
                  </a:lnTo>
                  <a:lnTo>
                    <a:pt x="2918" y="1065"/>
                  </a:lnTo>
                  <a:lnTo>
                    <a:pt x="2918" y="1065"/>
                  </a:lnTo>
                  <a:lnTo>
                    <a:pt x="2953" y="1083"/>
                  </a:lnTo>
                  <a:lnTo>
                    <a:pt x="2990" y="1102"/>
                  </a:lnTo>
                  <a:lnTo>
                    <a:pt x="2990" y="1102"/>
                  </a:lnTo>
                  <a:lnTo>
                    <a:pt x="3022" y="1126"/>
                  </a:lnTo>
                  <a:lnTo>
                    <a:pt x="3057" y="1150"/>
                  </a:lnTo>
                  <a:lnTo>
                    <a:pt x="3087" y="1180"/>
                  </a:lnTo>
                  <a:lnTo>
                    <a:pt x="3113" y="1209"/>
                  </a:lnTo>
                  <a:lnTo>
                    <a:pt x="3113" y="1209"/>
                  </a:lnTo>
                  <a:lnTo>
                    <a:pt x="3137" y="1242"/>
                  </a:lnTo>
                  <a:lnTo>
                    <a:pt x="3159" y="1276"/>
                  </a:lnTo>
                  <a:lnTo>
                    <a:pt x="3159" y="1276"/>
                  </a:lnTo>
                  <a:lnTo>
                    <a:pt x="3175" y="1311"/>
                  </a:lnTo>
                  <a:lnTo>
                    <a:pt x="3175" y="1311"/>
                  </a:lnTo>
                  <a:lnTo>
                    <a:pt x="3180" y="1333"/>
                  </a:lnTo>
                  <a:lnTo>
                    <a:pt x="3180" y="1333"/>
                  </a:lnTo>
                  <a:lnTo>
                    <a:pt x="3180" y="1341"/>
                  </a:lnTo>
                  <a:lnTo>
                    <a:pt x="3183" y="1349"/>
                  </a:lnTo>
                  <a:lnTo>
                    <a:pt x="3183" y="1349"/>
                  </a:lnTo>
                  <a:lnTo>
                    <a:pt x="3183" y="1359"/>
                  </a:lnTo>
                  <a:lnTo>
                    <a:pt x="3183" y="1365"/>
                  </a:lnTo>
                  <a:lnTo>
                    <a:pt x="3183" y="1370"/>
                  </a:lnTo>
                  <a:lnTo>
                    <a:pt x="3183" y="1392"/>
                  </a:lnTo>
                  <a:lnTo>
                    <a:pt x="3186" y="1435"/>
                  </a:lnTo>
                  <a:lnTo>
                    <a:pt x="3186" y="1435"/>
                  </a:lnTo>
                  <a:lnTo>
                    <a:pt x="3186" y="1456"/>
                  </a:lnTo>
                  <a:lnTo>
                    <a:pt x="3183" y="1475"/>
                  </a:lnTo>
                  <a:lnTo>
                    <a:pt x="3183" y="1475"/>
                  </a:lnTo>
                  <a:lnTo>
                    <a:pt x="3180" y="1494"/>
                  </a:lnTo>
                  <a:lnTo>
                    <a:pt x="3175" y="1512"/>
                  </a:lnTo>
                  <a:lnTo>
                    <a:pt x="3175" y="1512"/>
                  </a:lnTo>
                  <a:lnTo>
                    <a:pt x="3167" y="1531"/>
                  </a:lnTo>
                  <a:lnTo>
                    <a:pt x="3159" y="1550"/>
                  </a:lnTo>
                  <a:lnTo>
                    <a:pt x="3159" y="1550"/>
                  </a:lnTo>
                  <a:lnTo>
                    <a:pt x="3137" y="1585"/>
                  </a:lnTo>
                  <a:lnTo>
                    <a:pt x="3137" y="1585"/>
                  </a:lnTo>
                  <a:lnTo>
                    <a:pt x="3111" y="1617"/>
                  </a:lnTo>
                  <a:lnTo>
                    <a:pt x="3081" y="1644"/>
                  </a:lnTo>
                  <a:lnTo>
                    <a:pt x="3081" y="1644"/>
                  </a:lnTo>
                  <a:lnTo>
                    <a:pt x="3049" y="1670"/>
                  </a:lnTo>
                  <a:lnTo>
                    <a:pt x="3014" y="1692"/>
                  </a:lnTo>
                  <a:lnTo>
                    <a:pt x="3014" y="1692"/>
                  </a:lnTo>
                  <a:lnTo>
                    <a:pt x="2979" y="1711"/>
                  </a:lnTo>
                  <a:lnTo>
                    <a:pt x="2939" y="1729"/>
                  </a:lnTo>
                  <a:lnTo>
                    <a:pt x="2939" y="1729"/>
                  </a:lnTo>
                  <a:lnTo>
                    <a:pt x="2901" y="1743"/>
                  </a:lnTo>
                  <a:lnTo>
                    <a:pt x="2861" y="1754"/>
                  </a:lnTo>
                  <a:lnTo>
                    <a:pt x="2818" y="1762"/>
                  </a:lnTo>
                  <a:lnTo>
                    <a:pt x="2778" y="1767"/>
                  </a:lnTo>
                  <a:lnTo>
                    <a:pt x="2770" y="1767"/>
                  </a:lnTo>
                  <a:lnTo>
                    <a:pt x="2770" y="1775"/>
                  </a:lnTo>
                  <a:lnTo>
                    <a:pt x="2770" y="1829"/>
                  </a:lnTo>
                  <a:lnTo>
                    <a:pt x="2770" y="1829"/>
                  </a:lnTo>
                  <a:lnTo>
                    <a:pt x="2770" y="1856"/>
                  </a:lnTo>
                  <a:lnTo>
                    <a:pt x="2770" y="1869"/>
                  </a:lnTo>
                  <a:lnTo>
                    <a:pt x="2770" y="1874"/>
                  </a:lnTo>
                  <a:lnTo>
                    <a:pt x="2770" y="1880"/>
                  </a:lnTo>
                  <a:lnTo>
                    <a:pt x="2767" y="1893"/>
                  </a:lnTo>
                  <a:lnTo>
                    <a:pt x="2767" y="1893"/>
                  </a:lnTo>
                  <a:lnTo>
                    <a:pt x="2765" y="1906"/>
                  </a:lnTo>
                  <a:lnTo>
                    <a:pt x="2765" y="1906"/>
                  </a:lnTo>
                  <a:lnTo>
                    <a:pt x="2757" y="1931"/>
                  </a:lnTo>
                  <a:lnTo>
                    <a:pt x="2757" y="1931"/>
                  </a:lnTo>
                  <a:lnTo>
                    <a:pt x="2751" y="1944"/>
                  </a:lnTo>
                  <a:lnTo>
                    <a:pt x="2751" y="1944"/>
                  </a:lnTo>
                  <a:lnTo>
                    <a:pt x="2746" y="1955"/>
                  </a:lnTo>
                  <a:lnTo>
                    <a:pt x="2746" y="1955"/>
                  </a:lnTo>
                  <a:lnTo>
                    <a:pt x="2735" y="1979"/>
                  </a:lnTo>
                  <a:lnTo>
                    <a:pt x="2735" y="1979"/>
                  </a:lnTo>
                  <a:lnTo>
                    <a:pt x="2727" y="1990"/>
                  </a:lnTo>
                  <a:lnTo>
                    <a:pt x="2719" y="2000"/>
                  </a:lnTo>
                  <a:lnTo>
                    <a:pt x="2714" y="2006"/>
                  </a:lnTo>
                  <a:lnTo>
                    <a:pt x="2711" y="2009"/>
                  </a:lnTo>
                  <a:lnTo>
                    <a:pt x="2700" y="2019"/>
                  </a:lnTo>
                  <a:lnTo>
                    <a:pt x="2700" y="2019"/>
                  </a:lnTo>
                  <a:lnTo>
                    <a:pt x="2682" y="2038"/>
                  </a:lnTo>
                  <a:lnTo>
                    <a:pt x="2682" y="2038"/>
                  </a:lnTo>
                  <a:lnTo>
                    <a:pt x="2660" y="2054"/>
                  </a:lnTo>
                  <a:lnTo>
                    <a:pt x="2649" y="2062"/>
                  </a:lnTo>
                  <a:lnTo>
                    <a:pt x="2639" y="2070"/>
                  </a:lnTo>
                  <a:lnTo>
                    <a:pt x="2639" y="2070"/>
                  </a:lnTo>
                  <a:lnTo>
                    <a:pt x="2617" y="2084"/>
                  </a:lnTo>
                  <a:lnTo>
                    <a:pt x="2617" y="2084"/>
                  </a:lnTo>
                  <a:lnTo>
                    <a:pt x="2593" y="2097"/>
                  </a:lnTo>
                  <a:lnTo>
                    <a:pt x="2593" y="2097"/>
                  </a:lnTo>
                  <a:lnTo>
                    <a:pt x="2569" y="2108"/>
                  </a:lnTo>
                  <a:lnTo>
                    <a:pt x="2569" y="2108"/>
                  </a:lnTo>
                  <a:lnTo>
                    <a:pt x="2593" y="2097"/>
                  </a:lnTo>
                  <a:lnTo>
                    <a:pt x="2593" y="2097"/>
                  </a:lnTo>
                  <a:lnTo>
                    <a:pt x="2617" y="2086"/>
                  </a:lnTo>
                  <a:lnTo>
                    <a:pt x="2617" y="2086"/>
                  </a:lnTo>
                  <a:lnTo>
                    <a:pt x="2641" y="2073"/>
                  </a:lnTo>
                  <a:lnTo>
                    <a:pt x="2652" y="2065"/>
                  </a:lnTo>
                  <a:lnTo>
                    <a:pt x="2663" y="2057"/>
                  </a:lnTo>
                  <a:lnTo>
                    <a:pt x="2663" y="2057"/>
                  </a:lnTo>
                  <a:lnTo>
                    <a:pt x="2684" y="2040"/>
                  </a:lnTo>
                  <a:lnTo>
                    <a:pt x="2684" y="2040"/>
                  </a:lnTo>
                  <a:lnTo>
                    <a:pt x="2706" y="2025"/>
                  </a:lnTo>
                  <a:lnTo>
                    <a:pt x="2714" y="2014"/>
                  </a:lnTo>
                  <a:lnTo>
                    <a:pt x="2719" y="2009"/>
                  </a:lnTo>
                  <a:lnTo>
                    <a:pt x="2724" y="2003"/>
                  </a:lnTo>
                  <a:lnTo>
                    <a:pt x="2732" y="1992"/>
                  </a:lnTo>
                  <a:lnTo>
                    <a:pt x="2732" y="1992"/>
                  </a:lnTo>
                  <a:lnTo>
                    <a:pt x="2741" y="1981"/>
                  </a:lnTo>
                  <a:lnTo>
                    <a:pt x="2741" y="1981"/>
                  </a:lnTo>
                  <a:lnTo>
                    <a:pt x="2754" y="1960"/>
                  </a:lnTo>
                  <a:lnTo>
                    <a:pt x="2754" y="1960"/>
                  </a:lnTo>
                  <a:lnTo>
                    <a:pt x="2762" y="1947"/>
                  </a:lnTo>
                  <a:lnTo>
                    <a:pt x="2762" y="1947"/>
                  </a:lnTo>
                  <a:lnTo>
                    <a:pt x="2767" y="1936"/>
                  </a:lnTo>
                  <a:lnTo>
                    <a:pt x="2767" y="1936"/>
                  </a:lnTo>
                  <a:lnTo>
                    <a:pt x="2776" y="1909"/>
                  </a:lnTo>
                  <a:lnTo>
                    <a:pt x="2776" y="1909"/>
                  </a:lnTo>
                  <a:lnTo>
                    <a:pt x="2778" y="1896"/>
                  </a:lnTo>
                  <a:lnTo>
                    <a:pt x="2781" y="1882"/>
                  </a:lnTo>
                  <a:lnTo>
                    <a:pt x="2781" y="1874"/>
                  </a:lnTo>
                  <a:lnTo>
                    <a:pt x="2783" y="1869"/>
                  </a:lnTo>
                  <a:lnTo>
                    <a:pt x="2783" y="1856"/>
                  </a:lnTo>
                  <a:lnTo>
                    <a:pt x="2783" y="1856"/>
                  </a:lnTo>
                  <a:lnTo>
                    <a:pt x="2783" y="1829"/>
                  </a:lnTo>
                  <a:lnTo>
                    <a:pt x="2786" y="1783"/>
                  </a:lnTo>
                  <a:lnTo>
                    <a:pt x="2786" y="1783"/>
                  </a:lnTo>
                  <a:lnTo>
                    <a:pt x="2826" y="1778"/>
                  </a:lnTo>
                  <a:lnTo>
                    <a:pt x="2866" y="1770"/>
                  </a:lnTo>
                  <a:lnTo>
                    <a:pt x="2907" y="1759"/>
                  </a:lnTo>
                  <a:lnTo>
                    <a:pt x="2947" y="1748"/>
                  </a:lnTo>
                  <a:lnTo>
                    <a:pt x="2947" y="1748"/>
                  </a:lnTo>
                  <a:lnTo>
                    <a:pt x="2987" y="1732"/>
                  </a:lnTo>
                  <a:lnTo>
                    <a:pt x="3028" y="1713"/>
                  </a:lnTo>
                  <a:lnTo>
                    <a:pt x="3028" y="1713"/>
                  </a:lnTo>
                  <a:lnTo>
                    <a:pt x="3062" y="1689"/>
                  </a:lnTo>
                  <a:lnTo>
                    <a:pt x="3097" y="1663"/>
                  </a:lnTo>
                  <a:lnTo>
                    <a:pt x="3097" y="1663"/>
                  </a:lnTo>
                  <a:lnTo>
                    <a:pt x="3132" y="1633"/>
                  </a:lnTo>
                  <a:lnTo>
                    <a:pt x="3159" y="1601"/>
                  </a:lnTo>
                  <a:lnTo>
                    <a:pt x="3159" y="1601"/>
                  </a:lnTo>
                  <a:lnTo>
                    <a:pt x="3172" y="1582"/>
                  </a:lnTo>
                  <a:lnTo>
                    <a:pt x="3183" y="1563"/>
                  </a:lnTo>
                  <a:lnTo>
                    <a:pt x="3183" y="1563"/>
                  </a:lnTo>
                  <a:lnTo>
                    <a:pt x="3194" y="1545"/>
                  </a:lnTo>
                  <a:lnTo>
                    <a:pt x="3202" y="1523"/>
                  </a:lnTo>
                  <a:lnTo>
                    <a:pt x="3202" y="1523"/>
                  </a:lnTo>
                  <a:lnTo>
                    <a:pt x="3210" y="1501"/>
                  </a:lnTo>
                  <a:lnTo>
                    <a:pt x="3212" y="1477"/>
                  </a:lnTo>
                  <a:lnTo>
                    <a:pt x="3212" y="1477"/>
                  </a:lnTo>
                  <a:lnTo>
                    <a:pt x="3215" y="1456"/>
                  </a:lnTo>
                  <a:lnTo>
                    <a:pt x="3215" y="1435"/>
                  </a:lnTo>
                  <a:lnTo>
                    <a:pt x="3218" y="1392"/>
                  </a:lnTo>
                  <a:lnTo>
                    <a:pt x="3218" y="1370"/>
                  </a:lnTo>
                  <a:lnTo>
                    <a:pt x="3218" y="1365"/>
                  </a:lnTo>
                  <a:lnTo>
                    <a:pt x="3218" y="1359"/>
                  </a:lnTo>
                </a:path>
              </a:pathLst>
            </a:custGeom>
            <a:solidFill>
              <a:schemeClr val="tx1">
                <a:lumMod val="65000"/>
                <a:lumOff val="35000"/>
              </a:schemeClr>
            </a:solidFill>
            <a:ln>
              <a:noFill/>
            </a:ln>
            <a:effectLst/>
          </p:spPr>
          <p:txBody>
            <a:bodyPr wrap="none" anchor="ctr"/>
            <a:lstStyle/>
            <a:p>
              <a:endParaRPr lang="en-US" dirty="0"/>
            </a:p>
          </p:txBody>
        </p:sp>
        <p:sp>
          <p:nvSpPr>
            <p:cNvPr id="89" name="Freeform 34"/>
            <p:cNvSpPr>
              <a:spLocks noChangeArrowheads="1"/>
            </p:cNvSpPr>
            <p:nvPr/>
          </p:nvSpPr>
          <p:spPr bwMode="gray">
            <a:xfrm>
              <a:off x="773899" y="5055910"/>
              <a:ext cx="429814" cy="294393"/>
            </a:xfrm>
            <a:custGeom>
              <a:avLst/>
              <a:gdLst>
                <a:gd name="T0" fmla="*/ 3143 w 3219"/>
                <a:gd name="T1" fmla="*/ 1185 h 2205"/>
                <a:gd name="T2" fmla="*/ 2773 w 3219"/>
                <a:gd name="T3" fmla="*/ 962 h 2205"/>
                <a:gd name="T4" fmla="*/ 2657 w 3219"/>
                <a:gd name="T5" fmla="*/ 799 h 2205"/>
                <a:gd name="T6" fmla="*/ 2539 w 3219"/>
                <a:gd name="T7" fmla="*/ 644 h 2205"/>
                <a:gd name="T8" fmla="*/ 2266 w 3219"/>
                <a:gd name="T9" fmla="*/ 450 h 2205"/>
                <a:gd name="T10" fmla="*/ 2016 w 3219"/>
                <a:gd name="T11" fmla="*/ 348 h 2205"/>
                <a:gd name="T12" fmla="*/ 1681 w 3219"/>
                <a:gd name="T13" fmla="*/ 311 h 2205"/>
                <a:gd name="T14" fmla="*/ 1427 w 3219"/>
                <a:gd name="T15" fmla="*/ 198 h 2205"/>
                <a:gd name="T16" fmla="*/ 1067 w 3219"/>
                <a:gd name="T17" fmla="*/ 35 h 2205"/>
                <a:gd name="T18" fmla="*/ 770 w 3219"/>
                <a:gd name="T19" fmla="*/ 0 h 2205"/>
                <a:gd name="T20" fmla="*/ 306 w 3219"/>
                <a:gd name="T21" fmla="*/ 177 h 2205"/>
                <a:gd name="T22" fmla="*/ 225 w 3219"/>
                <a:gd name="T23" fmla="*/ 456 h 2205"/>
                <a:gd name="T24" fmla="*/ 91 w 3219"/>
                <a:gd name="T25" fmla="*/ 574 h 2205"/>
                <a:gd name="T26" fmla="*/ 8 w 3219"/>
                <a:gd name="T27" fmla="*/ 713 h 2205"/>
                <a:gd name="T28" fmla="*/ 5 w 3219"/>
                <a:gd name="T29" fmla="*/ 858 h 2205"/>
                <a:gd name="T30" fmla="*/ 62 w 3219"/>
                <a:gd name="T31" fmla="*/ 992 h 2205"/>
                <a:gd name="T32" fmla="*/ 274 w 3219"/>
                <a:gd name="T33" fmla="*/ 1169 h 2205"/>
                <a:gd name="T34" fmla="*/ 303 w 3219"/>
                <a:gd name="T35" fmla="*/ 1322 h 2205"/>
                <a:gd name="T36" fmla="*/ 335 w 3219"/>
                <a:gd name="T37" fmla="*/ 1416 h 2205"/>
                <a:gd name="T38" fmla="*/ 499 w 3219"/>
                <a:gd name="T39" fmla="*/ 1585 h 2205"/>
                <a:gd name="T40" fmla="*/ 721 w 3219"/>
                <a:gd name="T41" fmla="*/ 1697 h 2205"/>
                <a:gd name="T42" fmla="*/ 1032 w 3219"/>
                <a:gd name="T43" fmla="*/ 1756 h 2205"/>
                <a:gd name="T44" fmla="*/ 1271 w 3219"/>
                <a:gd name="T45" fmla="*/ 1915 h 2205"/>
                <a:gd name="T46" fmla="*/ 1507 w 3219"/>
                <a:gd name="T47" fmla="*/ 2078 h 2205"/>
                <a:gd name="T48" fmla="*/ 1979 w 3219"/>
                <a:gd name="T49" fmla="*/ 2199 h 2205"/>
                <a:gd name="T50" fmla="*/ 2060 w 3219"/>
                <a:gd name="T51" fmla="*/ 2193 h 2205"/>
                <a:gd name="T52" fmla="*/ 1593 w 3219"/>
                <a:gd name="T53" fmla="*/ 2089 h 2205"/>
                <a:gd name="T54" fmla="*/ 1295 w 3219"/>
                <a:gd name="T55" fmla="*/ 1891 h 2205"/>
                <a:gd name="T56" fmla="*/ 1070 w 3219"/>
                <a:gd name="T57" fmla="*/ 1719 h 2205"/>
                <a:gd name="T58" fmla="*/ 802 w 3219"/>
                <a:gd name="T59" fmla="*/ 1673 h 2205"/>
                <a:gd name="T60" fmla="*/ 542 w 3219"/>
                <a:gd name="T61" fmla="*/ 1555 h 2205"/>
                <a:gd name="T62" fmla="*/ 389 w 3219"/>
                <a:gd name="T63" fmla="*/ 1402 h 2205"/>
                <a:gd name="T64" fmla="*/ 373 w 3219"/>
                <a:gd name="T65" fmla="*/ 1231 h 2205"/>
                <a:gd name="T66" fmla="*/ 279 w 3219"/>
                <a:gd name="T67" fmla="*/ 1105 h 2205"/>
                <a:gd name="T68" fmla="*/ 97 w 3219"/>
                <a:gd name="T69" fmla="*/ 936 h 2205"/>
                <a:gd name="T70" fmla="*/ 64 w 3219"/>
                <a:gd name="T71" fmla="*/ 834 h 2205"/>
                <a:gd name="T72" fmla="*/ 91 w 3219"/>
                <a:gd name="T73" fmla="*/ 668 h 2205"/>
                <a:gd name="T74" fmla="*/ 198 w 3219"/>
                <a:gd name="T75" fmla="*/ 576 h 2205"/>
                <a:gd name="T76" fmla="*/ 290 w 3219"/>
                <a:gd name="T77" fmla="*/ 461 h 2205"/>
                <a:gd name="T78" fmla="*/ 303 w 3219"/>
                <a:gd name="T79" fmla="*/ 289 h 2205"/>
                <a:gd name="T80" fmla="*/ 633 w 3219"/>
                <a:gd name="T81" fmla="*/ 80 h 2205"/>
                <a:gd name="T82" fmla="*/ 982 w 3219"/>
                <a:gd name="T83" fmla="*/ 83 h 2205"/>
                <a:gd name="T84" fmla="*/ 1311 w 3219"/>
                <a:gd name="T85" fmla="*/ 201 h 2205"/>
                <a:gd name="T86" fmla="*/ 1558 w 3219"/>
                <a:gd name="T87" fmla="*/ 386 h 2205"/>
                <a:gd name="T88" fmla="*/ 1939 w 3219"/>
                <a:gd name="T89" fmla="*/ 391 h 2205"/>
                <a:gd name="T90" fmla="*/ 2161 w 3219"/>
                <a:gd name="T91" fmla="*/ 461 h 2205"/>
                <a:gd name="T92" fmla="*/ 2440 w 3219"/>
                <a:gd name="T93" fmla="*/ 625 h 2205"/>
                <a:gd name="T94" fmla="*/ 2607 w 3219"/>
                <a:gd name="T95" fmla="*/ 812 h 2205"/>
                <a:gd name="T96" fmla="*/ 2660 w 3219"/>
                <a:gd name="T97" fmla="*/ 968 h 2205"/>
                <a:gd name="T98" fmla="*/ 2990 w 3219"/>
                <a:gd name="T99" fmla="*/ 1102 h 2205"/>
                <a:gd name="T100" fmla="*/ 3180 w 3219"/>
                <a:gd name="T101" fmla="*/ 1341 h 2205"/>
                <a:gd name="T102" fmla="*/ 3175 w 3219"/>
                <a:gd name="T103" fmla="*/ 1512 h 2205"/>
                <a:gd name="T104" fmla="*/ 2939 w 3219"/>
                <a:gd name="T105" fmla="*/ 1729 h 2205"/>
                <a:gd name="T106" fmla="*/ 2767 w 3219"/>
                <a:gd name="T107" fmla="*/ 1893 h 2205"/>
                <a:gd name="T108" fmla="*/ 2711 w 3219"/>
                <a:gd name="T109" fmla="*/ 2009 h 2205"/>
                <a:gd name="T110" fmla="*/ 2569 w 3219"/>
                <a:gd name="T111" fmla="*/ 2108 h 2205"/>
                <a:gd name="T112" fmla="*/ 2724 w 3219"/>
                <a:gd name="T113" fmla="*/ 2003 h 2205"/>
                <a:gd name="T114" fmla="*/ 2781 w 3219"/>
                <a:gd name="T115" fmla="*/ 1882 h 2205"/>
                <a:gd name="T116" fmla="*/ 3028 w 3219"/>
                <a:gd name="T117" fmla="*/ 1713 h 2205"/>
                <a:gd name="T118" fmla="*/ 3210 w 3219"/>
                <a:gd name="T119" fmla="*/ 1501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19" h="2205">
                  <a:moveTo>
                    <a:pt x="3218" y="1359"/>
                  </a:moveTo>
                  <a:lnTo>
                    <a:pt x="3218" y="1359"/>
                  </a:lnTo>
                  <a:lnTo>
                    <a:pt x="3215" y="1349"/>
                  </a:lnTo>
                  <a:lnTo>
                    <a:pt x="3215" y="1335"/>
                  </a:lnTo>
                  <a:lnTo>
                    <a:pt x="3215" y="1335"/>
                  </a:lnTo>
                  <a:lnTo>
                    <a:pt x="3212" y="1325"/>
                  </a:lnTo>
                  <a:lnTo>
                    <a:pt x="3212" y="1325"/>
                  </a:lnTo>
                  <a:lnTo>
                    <a:pt x="3207" y="1303"/>
                  </a:lnTo>
                  <a:lnTo>
                    <a:pt x="3207" y="1303"/>
                  </a:lnTo>
                  <a:lnTo>
                    <a:pt x="3199" y="1282"/>
                  </a:lnTo>
                  <a:lnTo>
                    <a:pt x="3191" y="1260"/>
                  </a:lnTo>
                  <a:lnTo>
                    <a:pt x="3191" y="1260"/>
                  </a:lnTo>
                  <a:lnTo>
                    <a:pt x="3170" y="1220"/>
                  </a:lnTo>
                  <a:lnTo>
                    <a:pt x="3143" y="1185"/>
                  </a:lnTo>
                  <a:lnTo>
                    <a:pt x="3143" y="1185"/>
                  </a:lnTo>
                  <a:lnTo>
                    <a:pt x="3113" y="1153"/>
                  </a:lnTo>
                  <a:lnTo>
                    <a:pt x="3081" y="1121"/>
                  </a:lnTo>
                  <a:lnTo>
                    <a:pt x="3046" y="1094"/>
                  </a:lnTo>
                  <a:lnTo>
                    <a:pt x="3011" y="1070"/>
                  </a:lnTo>
                  <a:lnTo>
                    <a:pt x="3011" y="1070"/>
                  </a:lnTo>
                  <a:lnTo>
                    <a:pt x="2974" y="1046"/>
                  </a:lnTo>
                  <a:lnTo>
                    <a:pt x="2936" y="1024"/>
                  </a:lnTo>
                  <a:lnTo>
                    <a:pt x="2936" y="1024"/>
                  </a:lnTo>
                  <a:lnTo>
                    <a:pt x="2896" y="1005"/>
                  </a:lnTo>
                  <a:lnTo>
                    <a:pt x="2856" y="990"/>
                  </a:lnTo>
                  <a:lnTo>
                    <a:pt x="2856" y="990"/>
                  </a:lnTo>
                  <a:lnTo>
                    <a:pt x="2816" y="976"/>
                  </a:lnTo>
                  <a:lnTo>
                    <a:pt x="2773" y="962"/>
                  </a:lnTo>
                  <a:lnTo>
                    <a:pt x="2773" y="962"/>
                  </a:lnTo>
                  <a:lnTo>
                    <a:pt x="2706" y="946"/>
                  </a:lnTo>
                  <a:lnTo>
                    <a:pt x="2703" y="941"/>
                  </a:lnTo>
                  <a:lnTo>
                    <a:pt x="2700" y="928"/>
                  </a:lnTo>
                  <a:lnTo>
                    <a:pt x="2700" y="917"/>
                  </a:lnTo>
                  <a:lnTo>
                    <a:pt x="2700" y="917"/>
                  </a:lnTo>
                  <a:lnTo>
                    <a:pt x="2695" y="896"/>
                  </a:lnTo>
                  <a:lnTo>
                    <a:pt x="2687" y="874"/>
                  </a:lnTo>
                  <a:lnTo>
                    <a:pt x="2687" y="874"/>
                  </a:lnTo>
                  <a:lnTo>
                    <a:pt x="2684" y="863"/>
                  </a:lnTo>
                  <a:lnTo>
                    <a:pt x="2679" y="850"/>
                  </a:lnTo>
                  <a:lnTo>
                    <a:pt x="2671" y="828"/>
                  </a:lnTo>
                  <a:lnTo>
                    <a:pt x="2660" y="810"/>
                  </a:lnTo>
                  <a:lnTo>
                    <a:pt x="2657" y="799"/>
                  </a:lnTo>
                  <a:lnTo>
                    <a:pt x="2657" y="799"/>
                  </a:lnTo>
                  <a:lnTo>
                    <a:pt x="2649" y="788"/>
                  </a:lnTo>
                  <a:lnTo>
                    <a:pt x="2639" y="769"/>
                  </a:lnTo>
                  <a:lnTo>
                    <a:pt x="2639" y="769"/>
                  </a:lnTo>
                  <a:lnTo>
                    <a:pt x="2628" y="748"/>
                  </a:lnTo>
                  <a:lnTo>
                    <a:pt x="2628" y="748"/>
                  </a:lnTo>
                  <a:lnTo>
                    <a:pt x="2614" y="729"/>
                  </a:lnTo>
                  <a:lnTo>
                    <a:pt x="2601" y="710"/>
                  </a:lnTo>
                  <a:lnTo>
                    <a:pt x="2601" y="710"/>
                  </a:lnTo>
                  <a:lnTo>
                    <a:pt x="2572" y="675"/>
                  </a:lnTo>
                  <a:lnTo>
                    <a:pt x="2572" y="675"/>
                  </a:lnTo>
                  <a:lnTo>
                    <a:pt x="2555" y="660"/>
                  </a:lnTo>
                  <a:lnTo>
                    <a:pt x="2539" y="644"/>
                  </a:lnTo>
                  <a:lnTo>
                    <a:pt x="2539" y="644"/>
                  </a:lnTo>
                  <a:lnTo>
                    <a:pt x="2507" y="614"/>
                  </a:lnTo>
                  <a:lnTo>
                    <a:pt x="2507" y="614"/>
                  </a:lnTo>
                  <a:lnTo>
                    <a:pt x="2472" y="585"/>
                  </a:lnTo>
                  <a:lnTo>
                    <a:pt x="2472" y="585"/>
                  </a:lnTo>
                  <a:lnTo>
                    <a:pt x="2456" y="568"/>
                  </a:lnTo>
                  <a:lnTo>
                    <a:pt x="2438" y="558"/>
                  </a:lnTo>
                  <a:lnTo>
                    <a:pt x="2438" y="558"/>
                  </a:lnTo>
                  <a:lnTo>
                    <a:pt x="2400" y="531"/>
                  </a:lnTo>
                  <a:lnTo>
                    <a:pt x="2400" y="531"/>
                  </a:lnTo>
                  <a:lnTo>
                    <a:pt x="2362" y="507"/>
                  </a:lnTo>
                  <a:lnTo>
                    <a:pt x="2325" y="482"/>
                  </a:lnTo>
                  <a:lnTo>
                    <a:pt x="2325" y="482"/>
                  </a:lnTo>
                  <a:lnTo>
                    <a:pt x="2285" y="461"/>
                  </a:lnTo>
                  <a:lnTo>
                    <a:pt x="2266" y="450"/>
                  </a:lnTo>
                  <a:lnTo>
                    <a:pt x="2255" y="445"/>
                  </a:lnTo>
                  <a:lnTo>
                    <a:pt x="2247" y="440"/>
                  </a:lnTo>
                  <a:lnTo>
                    <a:pt x="2207" y="421"/>
                  </a:lnTo>
                  <a:lnTo>
                    <a:pt x="2207" y="421"/>
                  </a:lnTo>
                  <a:lnTo>
                    <a:pt x="2185" y="410"/>
                  </a:lnTo>
                  <a:lnTo>
                    <a:pt x="2167" y="402"/>
                  </a:lnTo>
                  <a:lnTo>
                    <a:pt x="2145" y="391"/>
                  </a:lnTo>
                  <a:lnTo>
                    <a:pt x="2145" y="391"/>
                  </a:lnTo>
                  <a:lnTo>
                    <a:pt x="2124" y="383"/>
                  </a:lnTo>
                  <a:lnTo>
                    <a:pt x="2124" y="383"/>
                  </a:lnTo>
                  <a:lnTo>
                    <a:pt x="2081" y="370"/>
                  </a:lnTo>
                  <a:lnTo>
                    <a:pt x="2038" y="357"/>
                  </a:lnTo>
                  <a:lnTo>
                    <a:pt x="2038" y="357"/>
                  </a:lnTo>
                  <a:lnTo>
                    <a:pt x="2016" y="348"/>
                  </a:lnTo>
                  <a:lnTo>
                    <a:pt x="1995" y="343"/>
                  </a:lnTo>
                  <a:lnTo>
                    <a:pt x="1995" y="343"/>
                  </a:lnTo>
                  <a:lnTo>
                    <a:pt x="1974" y="338"/>
                  </a:lnTo>
                  <a:lnTo>
                    <a:pt x="1952" y="332"/>
                  </a:lnTo>
                  <a:lnTo>
                    <a:pt x="1952" y="332"/>
                  </a:lnTo>
                  <a:lnTo>
                    <a:pt x="1907" y="324"/>
                  </a:lnTo>
                  <a:lnTo>
                    <a:pt x="1907" y="324"/>
                  </a:lnTo>
                  <a:lnTo>
                    <a:pt x="1861" y="319"/>
                  </a:lnTo>
                  <a:lnTo>
                    <a:pt x="1818" y="314"/>
                  </a:lnTo>
                  <a:lnTo>
                    <a:pt x="1818" y="314"/>
                  </a:lnTo>
                  <a:lnTo>
                    <a:pt x="1773" y="311"/>
                  </a:lnTo>
                  <a:lnTo>
                    <a:pt x="1727" y="311"/>
                  </a:lnTo>
                  <a:lnTo>
                    <a:pt x="1727" y="311"/>
                  </a:lnTo>
                  <a:lnTo>
                    <a:pt x="1681" y="311"/>
                  </a:lnTo>
                  <a:lnTo>
                    <a:pt x="1681" y="311"/>
                  </a:lnTo>
                  <a:lnTo>
                    <a:pt x="1639" y="314"/>
                  </a:lnTo>
                  <a:lnTo>
                    <a:pt x="1639" y="314"/>
                  </a:lnTo>
                  <a:lnTo>
                    <a:pt x="1566" y="322"/>
                  </a:lnTo>
                  <a:lnTo>
                    <a:pt x="1561" y="316"/>
                  </a:lnTo>
                  <a:lnTo>
                    <a:pt x="1553" y="305"/>
                  </a:lnTo>
                  <a:lnTo>
                    <a:pt x="1542" y="298"/>
                  </a:lnTo>
                  <a:lnTo>
                    <a:pt x="1526" y="279"/>
                  </a:lnTo>
                  <a:lnTo>
                    <a:pt x="1526" y="279"/>
                  </a:lnTo>
                  <a:lnTo>
                    <a:pt x="1507" y="263"/>
                  </a:lnTo>
                  <a:lnTo>
                    <a:pt x="1507" y="263"/>
                  </a:lnTo>
                  <a:lnTo>
                    <a:pt x="1467" y="230"/>
                  </a:lnTo>
                  <a:lnTo>
                    <a:pt x="1427" y="198"/>
                  </a:lnTo>
                  <a:lnTo>
                    <a:pt x="1427" y="198"/>
                  </a:lnTo>
                  <a:lnTo>
                    <a:pt x="1387" y="171"/>
                  </a:lnTo>
                  <a:lnTo>
                    <a:pt x="1387" y="171"/>
                  </a:lnTo>
                  <a:lnTo>
                    <a:pt x="1344" y="147"/>
                  </a:lnTo>
                  <a:lnTo>
                    <a:pt x="1344" y="147"/>
                  </a:lnTo>
                  <a:lnTo>
                    <a:pt x="1298" y="123"/>
                  </a:lnTo>
                  <a:lnTo>
                    <a:pt x="1298" y="123"/>
                  </a:lnTo>
                  <a:lnTo>
                    <a:pt x="1255" y="102"/>
                  </a:lnTo>
                  <a:lnTo>
                    <a:pt x="1255" y="102"/>
                  </a:lnTo>
                  <a:lnTo>
                    <a:pt x="1210" y="83"/>
                  </a:lnTo>
                  <a:lnTo>
                    <a:pt x="1210" y="83"/>
                  </a:lnTo>
                  <a:lnTo>
                    <a:pt x="1161" y="64"/>
                  </a:lnTo>
                  <a:lnTo>
                    <a:pt x="1161" y="64"/>
                  </a:lnTo>
                  <a:lnTo>
                    <a:pt x="1116" y="48"/>
                  </a:lnTo>
                  <a:lnTo>
                    <a:pt x="1067" y="35"/>
                  </a:lnTo>
                  <a:lnTo>
                    <a:pt x="1067" y="35"/>
                  </a:lnTo>
                  <a:lnTo>
                    <a:pt x="1019" y="24"/>
                  </a:lnTo>
                  <a:lnTo>
                    <a:pt x="995" y="19"/>
                  </a:lnTo>
                  <a:lnTo>
                    <a:pt x="968" y="16"/>
                  </a:lnTo>
                  <a:lnTo>
                    <a:pt x="968" y="16"/>
                  </a:lnTo>
                  <a:lnTo>
                    <a:pt x="920" y="8"/>
                  </a:lnTo>
                  <a:lnTo>
                    <a:pt x="920" y="8"/>
                  </a:lnTo>
                  <a:lnTo>
                    <a:pt x="869" y="2"/>
                  </a:lnTo>
                  <a:lnTo>
                    <a:pt x="869" y="2"/>
                  </a:lnTo>
                  <a:lnTo>
                    <a:pt x="845" y="0"/>
                  </a:lnTo>
                  <a:lnTo>
                    <a:pt x="821" y="0"/>
                  </a:lnTo>
                  <a:lnTo>
                    <a:pt x="794" y="0"/>
                  </a:lnTo>
                  <a:lnTo>
                    <a:pt x="770" y="0"/>
                  </a:lnTo>
                  <a:lnTo>
                    <a:pt x="770" y="0"/>
                  </a:lnTo>
                  <a:lnTo>
                    <a:pt x="719" y="2"/>
                  </a:lnTo>
                  <a:lnTo>
                    <a:pt x="671" y="8"/>
                  </a:lnTo>
                  <a:lnTo>
                    <a:pt x="671" y="8"/>
                  </a:lnTo>
                  <a:lnTo>
                    <a:pt x="619" y="16"/>
                  </a:lnTo>
                  <a:lnTo>
                    <a:pt x="571" y="29"/>
                  </a:lnTo>
                  <a:lnTo>
                    <a:pt x="523" y="43"/>
                  </a:lnTo>
                  <a:lnTo>
                    <a:pt x="475" y="61"/>
                  </a:lnTo>
                  <a:lnTo>
                    <a:pt x="475" y="61"/>
                  </a:lnTo>
                  <a:lnTo>
                    <a:pt x="429" y="83"/>
                  </a:lnTo>
                  <a:lnTo>
                    <a:pt x="386" y="110"/>
                  </a:lnTo>
                  <a:lnTo>
                    <a:pt x="386" y="110"/>
                  </a:lnTo>
                  <a:lnTo>
                    <a:pt x="343" y="139"/>
                  </a:lnTo>
                  <a:lnTo>
                    <a:pt x="325" y="158"/>
                  </a:lnTo>
                  <a:lnTo>
                    <a:pt x="306" y="177"/>
                  </a:lnTo>
                  <a:lnTo>
                    <a:pt x="306" y="177"/>
                  </a:lnTo>
                  <a:lnTo>
                    <a:pt x="287" y="195"/>
                  </a:lnTo>
                  <a:lnTo>
                    <a:pt x="271" y="217"/>
                  </a:lnTo>
                  <a:lnTo>
                    <a:pt x="257" y="241"/>
                  </a:lnTo>
                  <a:lnTo>
                    <a:pt x="244" y="265"/>
                  </a:lnTo>
                  <a:lnTo>
                    <a:pt x="244" y="265"/>
                  </a:lnTo>
                  <a:lnTo>
                    <a:pt x="236" y="292"/>
                  </a:lnTo>
                  <a:lnTo>
                    <a:pt x="231" y="316"/>
                  </a:lnTo>
                  <a:lnTo>
                    <a:pt x="225" y="343"/>
                  </a:lnTo>
                  <a:lnTo>
                    <a:pt x="225" y="373"/>
                  </a:lnTo>
                  <a:lnTo>
                    <a:pt x="225" y="373"/>
                  </a:lnTo>
                  <a:lnTo>
                    <a:pt x="225" y="445"/>
                  </a:lnTo>
                  <a:lnTo>
                    <a:pt x="225" y="456"/>
                  </a:lnTo>
                  <a:lnTo>
                    <a:pt x="225" y="456"/>
                  </a:lnTo>
                  <a:lnTo>
                    <a:pt x="225" y="466"/>
                  </a:lnTo>
                  <a:lnTo>
                    <a:pt x="225" y="466"/>
                  </a:lnTo>
                  <a:lnTo>
                    <a:pt x="228" y="488"/>
                  </a:lnTo>
                  <a:lnTo>
                    <a:pt x="228" y="488"/>
                  </a:lnTo>
                  <a:lnTo>
                    <a:pt x="231" y="496"/>
                  </a:lnTo>
                  <a:lnTo>
                    <a:pt x="231" y="496"/>
                  </a:lnTo>
                  <a:lnTo>
                    <a:pt x="201" y="507"/>
                  </a:lnTo>
                  <a:lnTo>
                    <a:pt x="201" y="507"/>
                  </a:lnTo>
                  <a:lnTo>
                    <a:pt x="172" y="520"/>
                  </a:lnTo>
                  <a:lnTo>
                    <a:pt x="145" y="533"/>
                  </a:lnTo>
                  <a:lnTo>
                    <a:pt x="145" y="533"/>
                  </a:lnTo>
                  <a:lnTo>
                    <a:pt x="115" y="552"/>
                  </a:lnTo>
                  <a:lnTo>
                    <a:pt x="105" y="563"/>
                  </a:lnTo>
                  <a:lnTo>
                    <a:pt x="91" y="574"/>
                  </a:lnTo>
                  <a:lnTo>
                    <a:pt x="91" y="574"/>
                  </a:lnTo>
                  <a:lnTo>
                    <a:pt x="78" y="585"/>
                  </a:lnTo>
                  <a:lnTo>
                    <a:pt x="67" y="595"/>
                  </a:lnTo>
                  <a:lnTo>
                    <a:pt x="62" y="603"/>
                  </a:lnTo>
                  <a:lnTo>
                    <a:pt x="62" y="603"/>
                  </a:lnTo>
                  <a:lnTo>
                    <a:pt x="56" y="609"/>
                  </a:lnTo>
                  <a:lnTo>
                    <a:pt x="46" y="622"/>
                  </a:lnTo>
                  <a:lnTo>
                    <a:pt x="46" y="622"/>
                  </a:lnTo>
                  <a:lnTo>
                    <a:pt x="38" y="635"/>
                  </a:lnTo>
                  <a:lnTo>
                    <a:pt x="30" y="651"/>
                  </a:lnTo>
                  <a:lnTo>
                    <a:pt x="30" y="651"/>
                  </a:lnTo>
                  <a:lnTo>
                    <a:pt x="16" y="681"/>
                  </a:lnTo>
                  <a:lnTo>
                    <a:pt x="16" y="681"/>
                  </a:lnTo>
                  <a:lnTo>
                    <a:pt x="8" y="713"/>
                  </a:lnTo>
                  <a:lnTo>
                    <a:pt x="8" y="713"/>
                  </a:lnTo>
                  <a:lnTo>
                    <a:pt x="3" y="745"/>
                  </a:lnTo>
                  <a:lnTo>
                    <a:pt x="0" y="778"/>
                  </a:lnTo>
                  <a:lnTo>
                    <a:pt x="0" y="778"/>
                  </a:lnTo>
                  <a:lnTo>
                    <a:pt x="0" y="810"/>
                  </a:lnTo>
                  <a:lnTo>
                    <a:pt x="0" y="810"/>
                  </a:lnTo>
                  <a:lnTo>
                    <a:pt x="0" y="818"/>
                  </a:lnTo>
                  <a:lnTo>
                    <a:pt x="3" y="826"/>
                  </a:lnTo>
                  <a:lnTo>
                    <a:pt x="3" y="842"/>
                  </a:lnTo>
                  <a:lnTo>
                    <a:pt x="5" y="850"/>
                  </a:lnTo>
                  <a:lnTo>
                    <a:pt x="5" y="855"/>
                  </a:lnTo>
                  <a:lnTo>
                    <a:pt x="5" y="855"/>
                  </a:lnTo>
                  <a:lnTo>
                    <a:pt x="5" y="858"/>
                  </a:lnTo>
                  <a:lnTo>
                    <a:pt x="5" y="858"/>
                  </a:lnTo>
                  <a:lnTo>
                    <a:pt x="5" y="858"/>
                  </a:lnTo>
                  <a:lnTo>
                    <a:pt x="8" y="874"/>
                  </a:lnTo>
                  <a:lnTo>
                    <a:pt x="11" y="882"/>
                  </a:lnTo>
                  <a:lnTo>
                    <a:pt x="14" y="890"/>
                  </a:lnTo>
                  <a:lnTo>
                    <a:pt x="19" y="906"/>
                  </a:lnTo>
                  <a:lnTo>
                    <a:pt x="19" y="906"/>
                  </a:lnTo>
                  <a:lnTo>
                    <a:pt x="24" y="920"/>
                  </a:lnTo>
                  <a:lnTo>
                    <a:pt x="24" y="920"/>
                  </a:lnTo>
                  <a:lnTo>
                    <a:pt x="30" y="936"/>
                  </a:lnTo>
                  <a:lnTo>
                    <a:pt x="30" y="936"/>
                  </a:lnTo>
                  <a:lnTo>
                    <a:pt x="46" y="965"/>
                  </a:lnTo>
                  <a:lnTo>
                    <a:pt x="54" y="979"/>
                  </a:lnTo>
                  <a:lnTo>
                    <a:pt x="62" y="992"/>
                  </a:lnTo>
                  <a:lnTo>
                    <a:pt x="62" y="992"/>
                  </a:lnTo>
                  <a:lnTo>
                    <a:pt x="80" y="1016"/>
                  </a:lnTo>
                  <a:lnTo>
                    <a:pt x="80" y="1016"/>
                  </a:lnTo>
                  <a:lnTo>
                    <a:pt x="102" y="1040"/>
                  </a:lnTo>
                  <a:lnTo>
                    <a:pt x="102" y="1040"/>
                  </a:lnTo>
                  <a:lnTo>
                    <a:pt x="126" y="1062"/>
                  </a:lnTo>
                  <a:lnTo>
                    <a:pt x="148" y="1083"/>
                  </a:lnTo>
                  <a:lnTo>
                    <a:pt x="148" y="1083"/>
                  </a:lnTo>
                  <a:lnTo>
                    <a:pt x="172" y="1102"/>
                  </a:lnTo>
                  <a:lnTo>
                    <a:pt x="172" y="1102"/>
                  </a:lnTo>
                  <a:lnTo>
                    <a:pt x="196" y="1121"/>
                  </a:lnTo>
                  <a:lnTo>
                    <a:pt x="196" y="1121"/>
                  </a:lnTo>
                  <a:lnTo>
                    <a:pt x="247" y="1153"/>
                  </a:lnTo>
                  <a:lnTo>
                    <a:pt x="274" y="1169"/>
                  </a:lnTo>
                  <a:lnTo>
                    <a:pt x="274" y="1169"/>
                  </a:lnTo>
                  <a:lnTo>
                    <a:pt x="300" y="1185"/>
                  </a:lnTo>
                  <a:lnTo>
                    <a:pt x="300" y="1185"/>
                  </a:lnTo>
                  <a:lnTo>
                    <a:pt x="327" y="1199"/>
                  </a:lnTo>
                  <a:lnTo>
                    <a:pt x="327" y="1199"/>
                  </a:lnTo>
                  <a:lnTo>
                    <a:pt x="325" y="1207"/>
                  </a:lnTo>
                  <a:lnTo>
                    <a:pt x="325" y="1207"/>
                  </a:lnTo>
                  <a:lnTo>
                    <a:pt x="316" y="1225"/>
                  </a:lnTo>
                  <a:lnTo>
                    <a:pt x="311" y="1244"/>
                  </a:lnTo>
                  <a:lnTo>
                    <a:pt x="311" y="1244"/>
                  </a:lnTo>
                  <a:lnTo>
                    <a:pt x="306" y="1263"/>
                  </a:lnTo>
                  <a:lnTo>
                    <a:pt x="303" y="1282"/>
                  </a:lnTo>
                  <a:lnTo>
                    <a:pt x="303" y="1303"/>
                  </a:lnTo>
                  <a:lnTo>
                    <a:pt x="303" y="1322"/>
                  </a:lnTo>
                  <a:lnTo>
                    <a:pt x="303" y="1322"/>
                  </a:lnTo>
                  <a:lnTo>
                    <a:pt x="306" y="1341"/>
                  </a:lnTo>
                  <a:lnTo>
                    <a:pt x="306" y="1341"/>
                  </a:lnTo>
                  <a:lnTo>
                    <a:pt x="311" y="1362"/>
                  </a:lnTo>
                  <a:lnTo>
                    <a:pt x="316" y="1381"/>
                  </a:lnTo>
                  <a:lnTo>
                    <a:pt x="316" y="1381"/>
                  </a:lnTo>
                  <a:lnTo>
                    <a:pt x="325" y="1397"/>
                  </a:lnTo>
                  <a:lnTo>
                    <a:pt x="330" y="1408"/>
                  </a:lnTo>
                  <a:lnTo>
                    <a:pt x="330" y="1408"/>
                  </a:lnTo>
                  <a:lnTo>
                    <a:pt x="330" y="1408"/>
                  </a:lnTo>
                  <a:lnTo>
                    <a:pt x="330" y="1408"/>
                  </a:lnTo>
                  <a:lnTo>
                    <a:pt x="330" y="1411"/>
                  </a:lnTo>
                  <a:lnTo>
                    <a:pt x="333" y="1411"/>
                  </a:lnTo>
                  <a:lnTo>
                    <a:pt x="335" y="1416"/>
                  </a:lnTo>
                  <a:lnTo>
                    <a:pt x="335" y="1416"/>
                  </a:lnTo>
                  <a:lnTo>
                    <a:pt x="343" y="1429"/>
                  </a:lnTo>
                  <a:lnTo>
                    <a:pt x="343" y="1429"/>
                  </a:lnTo>
                  <a:lnTo>
                    <a:pt x="365" y="1461"/>
                  </a:lnTo>
                  <a:lnTo>
                    <a:pt x="378" y="1475"/>
                  </a:lnTo>
                  <a:lnTo>
                    <a:pt x="378" y="1475"/>
                  </a:lnTo>
                  <a:lnTo>
                    <a:pt x="389" y="1488"/>
                  </a:lnTo>
                  <a:lnTo>
                    <a:pt x="389" y="1488"/>
                  </a:lnTo>
                  <a:lnTo>
                    <a:pt x="416" y="1515"/>
                  </a:lnTo>
                  <a:lnTo>
                    <a:pt x="426" y="1529"/>
                  </a:lnTo>
                  <a:lnTo>
                    <a:pt x="426" y="1529"/>
                  </a:lnTo>
                  <a:lnTo>
                    <a:pt x="440" y="1539"/>
                  </a:lnTo>
                  <a:lnTo>
                    <a:pt x="469" y="1563"/>
                  </a:lnTo>
                  <a:lnTo>
                    <a:pt x="469" y="1563"/>
                  </a:lnTo>
                  <a:lnTo>
                    <a:pt x="499" y="1585"/>
                  </a:lnTo>
                  <a:lnTo>
                    <a:pt x="499" y="1585"/>
                  </a:lnTo>
                  <a:lnTo>
                    <a:pt x="512" y="1595"/>
                  </a:lnTo>
                  <a:lnTo>
                    <a:pt x="528" y="1604"/>
                  </a:lnTo>
                  <a:lnTo>
                    <a:pt x="528" y="1604"/>
                  </a:lnTo>
                  <a:lnTo>
                    <a:pt x="558" y="1622"/>
                  </a:lnTo>
                  <a:lnTo>
                    <a:pt x="590" y="1641"/>
                  </a:lnTo>
                  <a:lnTo>
                    <a:pt x="606" y="1649"/>
                  </a:lnTo>
                  <a:lnTo>
                    <a:pt x="606" y="1649"/>
                  </a:lnTo>
                  <a:lnTo>
                    <a:pt x="622" y="1657"/>
                  </a:lnTo>
                  <a:lnTo>
                    <a:pt x="654" y="1670"/>
                  </a:lnTo>
                  <a:lnTo>
                    <a:pt x="654" y="1670"/>
                  </a:lnTo>
                  <a:lnTo>
                    <a:pt x="687" y="1684"/>
                  </a:lnTo>
                  <a:lnTo>
                    <a:pt x="721" y="1697"/>
                  </a:lnTo>
                  <a:lnTo>
                    <a:pt x="721" y="1697"/>
                  </a:lnTo>
                  <a:lnTo>
                    <a:pt x="789" y="1719"/>
                  </a:lnTo>
                  <a:lnTo>
                    <a:pt x="789" y="1719"/>
                  </a:lnTo>
                  <a:lnTo>
                    <a:pt x="807" y="1722"/>
                  </a:lnTo>
                  <a:lnTo>
                    <a:pt x="823" y="1727"/>
                  </a:lnTo>
                  <a:lnTo>
                    <a:pt x="858" y="1732"/>
                  </a:lnTo>
                  <a:lnTo>
                    <a:pt x="858" y="1732"/>
                  </a:lnTo>
                  <a:lnTo>
                    <a:pt x="893" y="1740"/>
                  </a:lnTo>
                  <a:lnTo>
                    <a:pt x="928" y="1746"/>
                  </a:lnTo>
                  <a:lnTo>
                    <a:pt x="947" y="1748"/>
                  </a:lnTo>
                  <a:lnTo>
                    <a:pt x="955" y="1748"/>
                  </a:lnTo>
                  <a:lnTo>
                    <a:pt x="963" y="1751"/>
                  </a:lnTo>
                  <a:lnTo>
                    <a:pt x="998" y="1754"/>
                  </a:lnTo>
                  <a:lnTo>
                    <a:pt x="998" y="1754"/>
                  </a:lnTo>
                  <a:lnTo>
                    <a:pt x="1032" y="1756"/>
                  </a:lnTo>
                  <a:lnTo>
                    <a:pt x="1070" y="1759"/>
                  </a:lnTo>
                  <a:lnTo>
                    <a:pt x="1121" y="1759"/>
                  </a:lnTo>
                  <a:lnTo>
                    <a:pt x="1121" y="1762"/>
                  </a:lnTo>
                  <a:lnTo>
                    <a:pt x="1140" y="1762"/>
                  </a:lnTo>
                  <a:lnTo>
                    <a:pt x="1148" y="1762"/>
                  </a:lnTo>
                  <a:lnTo>
                    <a:pt x="1164" y="1788"/>
                  </a:lnTo>
                  <a:lnTo>
                    <a:pt x="1164" y="1788"/>
                  </a:lnTo>
                  <a:lnTo>
                    <a:pt x="1191" y="1821"/>
                  </a:lnTo>
                  <a:lnTo>
                    <a:pt x="1191" y="1821"/>
                  </a:lnTo>
                  <a:lnTo>
                    <a:pt x="1215" y="1853"/>
                  </a:lnTo>
                  <a:lnTo>
                    <a:pt x="1215" y="1853"/>
                  </a:lnTo>
                  <a:lnTo>
                    <a:pt x="1242" y="1885"/>
                  </a:lnTo>
                  <a:lnTo>
                    <a:pt x="1242" y="1885"/>
                  </a:lnTo>
                  <a:lnTo>
                    <a:pt x="1271" y="1915"/>
                  </a:lnTo>
                  <a:lnTo>
                    <a:pt x="1271" y="1915"/>
                  </a:lnTo>
                  <a:lnTo>
                    <a:pt x="1303" y="1941"/>
                  </a:lnTo>
                  <a:lnTo>
                    <a:pt x="1303" y="1941"/>
                  </a:lnTo>
                  <a:lnTo>
                    <a:pt x="1333" y="1968"/>
                  </a:lnTo>
                  <a:lnTo>
                    <a:pt x="1333" y="1968"/>
                  </a:lnTo>
                  <a:lnTo>
                    <a:pt x="1368" y="1992"/>
                  </a:lnTo>
                  <a:lnTo>
                    <a:pt x="1368" y="1992"/>
                  </a:lnTo>
                  <a:lnTo>
                    <a:pt x="1400" y="2016"/>
                  </a:lnTo>
                  <a:lnTo>
                    <a:pt x="1400" y="2016"/>
                  </a:lnTo>
                  <a:lnTo>
                    <a:pt x="1435" y="2038"/>
                  </a:lnTo>
                  <a:lnTo>
                    <a:pt x="1472" y="2059"/>
                  </a:lnTo>
                  <a:lnTo>
                    <a:pt x="1472" y="2059"/>
                  </a:lnTo>
                  <a:lnTo>
                    <a:pt x="1507" y="2078"/>
                  </a:lnTo>
                  <a:lnTo>
                    <a:pt x="1507" y="2078"/>
                  </a:lnTo>
                  <a:lnTo>
                    <a:pt x="1582" y="2110"/>
                  </a:lnTo>
                  <a:lnTo>
                    <a:pt x="1582" y="2110"/>
                  </a:lnTo>
                  <a:lnTo>
                    <a:pt x="1620" y="2124"/>
                  </a:lnTo>
                  <a:lnTo>
                    <a:pt x="1639" y="2132"/>
                  </a:lnTo>
                  <a:lnTo>
                    <a:pt x="1660" y="2137"/>
                  </a:lnTo>
                  <a:lnTo>
                    <a:pt x="1660" y="2137"/>
                  </a:lnTo>
                  <a:lnTo>
                    <a:pt x="1738" y="2161"/>
                  </a:lnTo>
                  <a:lnTo>
                    <a:pt x="1738" y="2161"/>
                  </a:lnTo>
                  <a:lnTo>
                    <a:pt x="1818" y="2177"/>
                  </a:lnTo>
                  <a:lnTo>
                    <a:pt x="1818" y="2177"/>
                  </a:lnTo>
                  <a:lnTo>
                    <a:pt x="1898" y="2191"/>
                  </a:lnTo>
                  <a:lnTo>
                    <a:pt x="1898" y="2191"/>
                  </a:lnTo>
                  <a:lnTo>
                    <a:pt x="1979" y="2199"/>
                  </a:lnTo>
                  <a:lnTo>
                    <a:pt x="1979" y="2199"/>
                  </a:lnTo>
                  <a:lnTo>
                    <a:pt x="2060" y="2204"/>
                  </a:lnTo>
                  <a:lnTo>
                    <a:pt x="2060" y="2204"/>
                  </a:lnTo>
                  <a:lnTo>
                    <a:pt x="2100" y="2202"/>
                  </a:lnTo>
                  <a:lnTo>
                    <a:pt x="2140" y="2202"/>
                  </a:lnTo>
                  <a:lnTo>
                    <a:pt x="2140" y="2202"/>
                  </a:lnTo>
                  <a:lnTo>
                    <a:pt x="2220" y="2193"/>
                  </a:lnTo>
                  <a:lnTo>
                    <a:pt x="2301" y="2180"/>
                  </a:lnTo>
                  <a:lnTo>
                    <a:pt x="2301" y="2180"/>
                  </a:lnTo>
                  <a:lnTo>
                    <a:pt x="2220" y="2191"/>
                  </a:lnTo>
                  <a:lnTo>
                    <a:pt x="2140" y="2193"/>
                  </a:lnTo>
                  <a:lnTo>
                    <a:pt x="2140" y="2193"/>
                  </a:lnTo>
                  <a:lnTo>
                    <a:pt x="2100" y="2196"/>
                  </a:lnTo>
                  <a:lnTo>
                    <a:pt x="2060" y="2193"/>
                  </a:lnTo>
                  <a:lnTo>
                    <a:pt x="2060" y="2193"/>
                  </a:lnTo>
                  <a:lnTo>
                    <a:pt x="1979" y="2188"/>
                  </a:lnTo>
                  <a:lnTo>
                    <a:pt x="1979" y="2188"/>
                  </a:lnTo>
                  <a:lnTo>
                    <a:pt x="1898" y="2177"/>
                  </a:lnTo>
                  <a:lnTo>
                    <a:pt x="1898" y="2177"/>
                  </a:lnTo>
                  <a:lnTo>
                    <a:pt x="1821" y="2161"/>
                  </a:lnTo>
                  <a:lnTo>
                    <a:pt x="1821" y="2161"/>
                  </a:lnTo>
                  <a:lnTo>
                    <a:pt x="1743" y="2143"/>
                  </a:lnTo>
                  <a:lnTo>
                    <a:pt x="1743" y="2143"/>
                  </a:lnTo>
                  <a:lnTo>
                    <a:pt x="1665" y="2116"/>
                  </a:lnTo>
                  <a:lnTo>
                    <a:pt x="1646" y="2110"/>
                  </a:lnTo>
                  <a:lnTo>
                    <a:pt x="1628" y="2102"/>
                  </a:lnTo>
                  <a:lnTo>
                    <a:pt x="1628" y="2102"/>
                  </a:lnTo>
                  <a:lnTo>
                    <a:pt x="1593" y="2089"/>
                  </a:lnTo>
                  <a:lnTo>
                    <a:pt x="1593" y="2089"/>
                  </a:lnTo>
                  <a:lnTo>
                    <a:pt x="1521" y="2054"/>
                  </a:lnTo>
                  <a:lnTo>
                    <a:pt x="1521" y="2054"/>
                  </a:lnTo>
                  <a:lnTo>
                    <a:pt x="1486" y="2035"/>
                  </a:lnTo>
                  <a:lnTo>
                    <a:pt x="1451" y="2014"/>
                  </a:lnTo>
                  <a:lnTo>
                    <a:pt x="1451" y="2014"/>
                  </a:lnTo>
                  <a:lnTo>
                    <a:pt x="1416" y="1992"/>
                  </a:lnTo>
                  <a:lnTo>
                    <a:pt x="1416" y="1992"/>
                  </a:lnTo>
                  <a:lnTo>
                    <a:pt x="1384" y="1968"/>
                  </a:lnTo>
                  <a:lnTo>
                    <a:pt x="1384" y="1968"/>
                  </a:lnTo>
                  <a:lnTo>
                    <a:pt x="1354" y="1944"/>
                  </a:lnTo>
                  <a:lnTo>
                    <a:pt x="1354" y="1944"/>
                  </a:lnTo>
                  <a:lnTo>
                    <a:pt x="1325" y="1917"/>
                  </a:lnTo>
                  <a:lnTo>
                    <a:pt x="1325" y="1917"/>
                  </a:lnTo>
                  <a:lnTo>
                    <a:pt x="1295" y="1891"/>
                  </a:lnTo>
                  <a:lnTo>
                    <a:pt x="1295" y="1891"/>
                  </a:lnTo>
                  <a:lnTo>
                    <a:pt x="1269" y="1861"/>
                  </a:lnTo>
                  <a:lnTo>
                    <a:pt x="1269" y="1861"/>
                  </a:lnTo>
                  <a:lnTo>
                    <a:pt x="1242" y="1831"/>
                  </a:lnTo>
                  <a:lnTo>
                    <a:pt x="1242" y="1831"/>
                  </a:lnTo>
                  <a:lnTo>
                    <a:pt x="1217" y="1799"/>
                  </a:lnTo>
                  <a:lnTo>
                    <a:pt x="1217" y="1799"/>
                  </a:lnTo>
                  <a:lnTo>
                    <a:pt x="1196" y="1767"/>
                  </a:lnTo>
                  <a:lnTo>
                    <a:pt x="1175" y="1735"/>
                  </a:lnTo>
                  <a:lnTo>
                    <a:pt x="1169" y="1724"/>
                  </a:lnTo>
                  <a:lnTo>
                    <a:pt x="1159" y="1724"/>
                  </a:lnTo>
                  <a:lnTo>
                    <a:pt x="1159" y="1724"/>
                  </a:lnTo>
                  <a:lnTo>
                    <a:pt x="1140" y="1722"/>
                  </a:lnTo>
                  <a:lnTo>
                    <a:pt x="1070" y="1719"/>
                  </a:lnTo>
                  <a:lnTo>
                    <a:pt x="1070" y="1719"/>
                  </a:lnTo>
                  <a:lnTo>
                    <a:pt x="1038" y="1716"/>
                  </a:lnTo>
                  <a:lnTo>
                    <a:pt x="1003" y="1713"/>
                  </a:lnTo>
                  <a:lnTo>
                    <a:pt x="968" y="1708"/>
                  </a:lnTo>
                  <a:lnTo>
                    <a:pt x="960" y="1708"/>
                  </a:lnTo>
                  <a:lnTo>
                    <a:pt x="952" y="1705"/>
                  </a:lnTo>
                  <a:lnTo>
                    <a:pt x="936" y="1703"/>
                  </a:lnTo>
                  <a:lnTo>
                    <a:pt x="901" y="1697"/>
                  </a:lnTo>
                  <a:lnTo>
                    <a:pt x="901" y="1697"/>
                  </a:lnTo>
                  <a:lnTo>
                    <a:pt x="866" y="1692"/>
                  </a:lnTo>
                  <a:lnTo>
                    <a:pt x="834" y="1681"/>
                  </a:lnTo>
                  <a:lnTo>
                    <a:pt x="818" y="1679"/>
                  </a:lnTo>
                  <a:lnTo>
                    <a:pt x="818" y="1679"/>
                  </a:lnTo>
                  <a:lnTo>
                    <a:pt x="802" y="1673"/>
                  </a:lnTo>
                  <a:lnTo>
                    <a:pt x="802" y="1673"/>
                  </a:lnTo>
                  <a:lnTo>
                    <a:pt x="737" y="1654"/>
                  </a:lnTo>
                  <a:lnTo>
                    <a:pt x="705" y="1641"/>
                  </a:lnTo>
                  <a:lnTo>
                    <a:pt x="705" y="1641"/>
                  </a:lnTo>
                  <a:lnTo>
                    <a:pt x="673" y="1628"/>
                  </a:lnTo>
                  <a:lnTo>
                    <a:pt x="644" y="1614"/>
                  </a:lnTo>
                  <a:lnTo>
                    <a:pt x="644" y="1614"/>
                  </a:lnTo>
                  <a:lnTo>
                    <a:pt x="628" y="1606"/>
                  </a:lnTo>
                  <a:lnTo>
                    <a:pt x="612" y="1598"/>
                  </a:lnTo>
                  <a:lnTo>
                    <a:pt x="582" y="1582"/>
                  </a:lnTo>
                  <a:lnTo>
                    <a:pt x="582" y="1582"/>
                  </a:lnTo>
                  <a:lnTo>
                    <a:pt x="555" y="1563"/>
                  </a:lnTo>
                  <a:lnTo>
                    <a:pt x="542" y="1555"/>
                  </a:lnTo>
                  <a:lnTo>
                    <a:pt x="542" y="1555"/>
                  </a:lnTo>
                  <a:lnTo>
                    <a:pt x="526" y="1545"/>
                  </a:lnTo>
                  <a:lnTo>
                    <a:pt x="499" y="1523"/>
                  </a:lnTo>
                  <a:lnTo>
                    <a:pt x="475" y="1501"/>
                  </a:lnTo>
                  <a:lnTo>
                    <a:pt x="475" y="1501"/>
                  </a:lnTo>
                  <a:lnTo>
                    <a:pt x="461" y="1491"/>
                  </a:lnTo>
                  <a:lnTo>
                    <a:pt x="450" y="1480"/>
                  </a:lnTo>
                  <a:lnTo>
                    <a:pt x="450" y="1480"/>
                  </a:lnTo>
                  <a:lnTo>
                    <a:pt x="429" y="1456"/>
                  </a:lnTo>
                  <a:lnTo>
                    <a:pt x="429" y="1456"/>
                  </a:lnTo>
                  <a:lnTo>
                    <a:pt x="419" y="1442"/>
                  </a:lnTo>
                  <a:lnTo>
                    <a:pt x="408" y="1429"/>
                  </a:lnTo>
                  <a:lnTo>
                    <a:pt x="408" y="1429"/>
                  </a:lnTo>
                  <a:lnTo>
                    <a:pt x="389" y="1402"/>
                  </a:lnTo>
                  <a:lnTo>
                    <a:pt x="389" y="1402"/>
                  </a:lnTo>
                  <a:lnTo>
                    <a:pt x="381" y="1389"/>
                  </a:lnTo>
                  <a:lnTo>
                    <a:pt x="375" y="1381"/>
                  </a:lnTo>
                  <a:lnTo>
                    <a:pt x="373" y="1376"/>
                  </a:lnTo>
                  <a:lnTo>
                    <a:pt x="373" y="1376"/>
                  </a:lnTo>
                  <a:lnTo>
                    <a:pt x="367" y="1362"/>
                  </a:lnTo>
                  <a:lnTo>
                    <a:pt x="362" y="1346"/>
                  </a:lnTo>
                  <a:lnTo>
                    <a:pt x="360" y="1333"/>
                  </a:lnTo>
                  <a:lnTo>
                    <a:pt x="360" y="1333"/>
                  </a:lnTo>
                  <a:lnTo>
                    <a:pt x="357" y="1317"/>
                  </a:lnTo>
                  <a:lnTo>
                    <a:pt x="357" y="1317"/>
                  </a:lnTo>
                  <a:lnTo>
                    <a:pt x="357" y="1287"/>
                  </a:lnTo>
                  <a:lnTo>
                    <a:pt x="365" y="1258"/>
                  </a:lnTo>
                  <a:lnTo>
                    <a:pt x="365" y="1258"/>
                  </a:lnTo>
                  <a:lnTo>
                    <a:pt x="373" y="1231"/>
                  </a:lnTo>
                  <a:lnTo>
                    <a:pt x="373" y="1231"/>
                  </a:lnTo>
                  <a:lnTo>
                    <a:pt x="381" y="1217"/>
                  </a:lnTo>
                  <a:lnTo>
                    <a:pt x="381" y="1217"/>
                  </a:lnTo>
                  <a:lnTo>
                    <a:pt x="384" y="1209"/>
                  </a:lnTo>
                  <a:lnTo>
                    <a:pt x="384" y="1209"/>
                  </a:lnTo>
                  <a:lnTo>
                    <a:pt x="389" y="1204"/>
                  </a:lnTo>
                  <a:lnTo>
                    <a:pt x="408" y="1177"/>
                  </a:lnTo>
                  <a:lnTo>
                    <a:pt x="378" y="1164"/>
                  </a:lnTo>
                  <a:lnTo>
                    <a:pt x="378" y="1164"/>
                  </a:lnTo>
                  <a:lnTo>
                    <a:pt x="327" y="1134"/>
                  </a:lnTo>
                  <a:lnTo>
                    <a:pt x="327" y="1134"/>
                  </a:lnTo>
                  <a:lnTo>
                    <a:pt x="303" y="1121"/>
                  </a:lnTo>
                  <a:lnTo>
                    <a:pt x="279" y="1105"/>
                  </a:lnTo>
                  <a:lnTo>
                    <a:pt x="279" y="1105"/>
                  </a:lnTo>
                  <a:lnTo>
                    <a:pt x="231" y="1072"/>
                  </a:lnTo>
                  <a:lnTo>
                    <a:pt x="231" y="1072"/>
                  </a:lnTo>
                  <a:lnTo>
                    <a:pt x="207" y="1056"/>
                  </a:lnTo>
                  <a:lnTo>
                    <a:pt x="207" y="1056"/>
                  </a:lnTo>
                  <a:lnTo>
                    <a:pt x="185" y="1038"/>
                  </a:lnTo>
                  <a:lnTo>
                    <a:pt x="185" y="1038"/>
                  </a:lnTo>
                  <a:lnTo>
                    <a:pt x="145" y="1000"/>
                  </a:lnTo>
                  <a:lnTo>
                    <a:pt x="145" y="1000"/>
                  </a:lnTo>
                  <a:lnTo>
                    <a:pt x="126" y="979"/>
                  </a:lnTo>
                  <a:lnTo>
                    <a:pt x="126" y="979"/>
                  </a:lnTo>
                  <a:lnTo>
                    <a:pt x="110" y="957"/>
                  </a:lnTo>
                  <a:lnTo>
                    <a:pt x="102" y="946"/>
                  </a:lnTo>
                  <a:lnTo>
                    <a:pt x="97" y="936"/>
                  </a:lnTo>
                  <a:lnTo>
                    <a:pt x="97" y="936"/>
                  </a:lnTo>
                  <a:lnTo>
                    <a:pt x="83" y="912"/>
                  </a:lnTo>
                  <a:lnTo>
                    <a:pt x="83" y="912"/>
                  </a:lnTo>
                  <a:lnTo>
                    <a:pt x="80" y="898"/>
                  </a:lnTo>
                  <a:lnTo>
                    <a:pt x="80" y="898"/>
                  </a:lnTo>
                  <a:lnTo>
                    <a:pt x="75" y="887"/>
                  </a:lnTo>
                  <a:lnTo>
                    <a:pt x="70" y="874"/>
                  </a:lnTo>
                  <a:lnTo>
                    <a:pt x="70" y="869"/>
                  </a:lnTo>
                  <a:lnTo>
                    <a:pt x="67" y="861"/>
                  </a:lnTo>
                  <a:lnTo>
                    <a:pt x="64" y="847"/>
                  </a:lnTo>
                  <a:lnTo>
                    <a:pt x="64" y="847"/>
                  </a:lnTo>
                  <a:lnTo>
                    <a:pt x="64" y="847"/>
                  </a:lnTo>
                  <a:lnTo>
                    <a:pt x="64" y="844"/>
                  </a:lnTo>
                  <a:lnTo>
                    <a:pt x="64" y="842"/>
                  </a:lnTo>
                  <a:lnTo>
                    <a:pt x="64" y="834"/>
                  </a:lnTo>
                  <a:lnTo>
                    <a:pt x="62" y="820"/>
                  </a:lnTo>
                  <a:lnTo>
                    <a:pt x="62" y="815"/>
                  </a:lnTo>
                  <a:lnTo>
                    <a:pt x="62" y="815"/>
                  </a:lnTo>
                  <a:lnTo>
                    <a:pt x="62" y="807"/>
                  </a:lnTo>
                  <a:lnTo>
                    <a:pt x="62" y="807"/>
                  </a:lnTo>
                  <a:lnTo>
                    <a:pt x="59" y="780"/>
                  </a:lnTo>
                  <a:lnTo>
                    <a:pt x="62" y="753"/>
                  </a:lnTo>
                  <a:lnTo>
                    <a:pt x="67" y="727"/>
                  </a:lnTo>
                  <a:lnTo>
                    <a:pt x="67" y="727"/>
                  </a:lnTo>
                  <a:lnTo>
                    <a:pt x="75" y="703"/>
                  </a:lnTo>
                  <a:lnTo>
                    <a:pt x="75" y="703"/>
                  </a:lnTo>
                  <a:lnTo>
                    <a:pt x="86" y="678"/>
                  </a:lnTo>
                  <a:lnTo>
                    <a:pt x="91" y="668"/>
                  </a:lnTo>
                  <a:lnTo>
                    <a:pt x="91" y="668"/>
                  </a:lnTo>
                  <a:lnTo>
                    <a:pt x="99" y="657"/>
                  </a:lnTo>
                  <a:lnTo>
                    <a:pt x="105" y="649"/>
                  </a:lnTo>
                  <a:lnTo>
                    <a:pt x="105" y="649"/>
                  </a:lnTo>
                  <a:lnTo>
                    <a:pt x="110" y="644"/>
                  </a:lnTo>
                  <a:lnTo>
                    <a:pt x="115" y="638"/>
                  </a:lnTo>
                  <a:lnTo>
                    <a:pt x="123" y="627"/>
                  </a:lnTo>
                  <a:lnTo>
                    <a:pt x="123" y="627"/>
                  </a:lnTo>
                  <a:lnTo>
                    <a:pt x="132" y="619"/>
                  </a:lnTo>
                  <a:lnTo>
                    <a:pt x="142" y="611"/>
                  </a:lnTo>
                  <a:lnTo>
                    <a:pt x="153" y="603"/>
                  </a:lnTo>
                  <a:lnTo>
                    <a:pt x="153" y="603"/>
                  </a:lnTo>
                  <a:lnTo>
                    <a:pt x="174" y="590"/>
                  </a:lnTo>
                  <a:lnTo>
                    <a:pt x="174" y="590"/>
                  </a:lnTo>
                  <a:lnTo>
                    <a:pt x="198" y="576"/>
                  </a:lnTo>
                  <a:lnTo>
                    <a:pt x="225" y="566"/>
                  </a:lnTo>
                  <a:lnTo>
                    <a:pt x="225" y="566"/>
                  </a:lnTo>
                  <a:lnTo>
                    <a:pt x="250" y="558"/>
                  </a:lnTo>
                  <a:lnTo>
                    <a:pt x="276" y="550"/>
                  </a:lnTo>
                  <a:lnTo>
                    <a:pt x="282" y="547"/>
                  </a:lnTo>
                  <a:lnTo>
                    <a:pt x="284" y="544"/>
                  </a:lnTo>
                  <a:lnTo>
                    <a:pt x="287" y="544"/>
                  </a:lnTo>
                  <a:lnTo>
                    <a:pt x="308" y="531"/>
                  </a:lnTo>
                  <a:lnTo>
                    <a:pt x="300" y="507"/>
                  </a:lnTo>
                  <a:lnTo>
                    <a:pt x="300" y="507"/>
                  </a:lnTo>
                  <a:lnTo>
                    <a:pt x="295" y="491"/>
                  </a:lnTo>
                  <a:lnTo>
                    <a:pt x="290" y="477"/>
                  </a:lnTo>
                  <a:lnTo>
                    <a:pt x="290" y="477"/>
                  </a:lnTo>
                  <a:lnTo>
                    <a:pt x="290" y="461"/>
                  </a:lnTo>
                  <a:lnTo>
                    <a:pt x="290" y="461"/>
                  </a:lnTo>
                  <a:lnTo>
                    <a:pt x="290" y="453"/>
                  </a:lnTo>
                  <a:lnTo>
                    <a:pt x="290" y="445"/>
                  </a:lnTo>
                  <a:lnTo>
                    <a:pt x="290" y="373"/>
                  </a:lnTo>
                  <a:lnTo>
                    <a:pt x="287" y="373"/>
                  </a:lnTo>
                  <a:lnTo>
                    <a:pt x="290" y="373"/>
                  </a:lnTo>
                  <a:lnTo>
                    <a:pt x="290" y="370"/>
                  </a:lnTo>
                  <a:lnTo>
                    <a:pt x="290" y="370"/>
                  </a:lnTo>
                  <a:lnTo>
                    <a:pt x="290" y="370"/>
                  </a:lnTo>
                  <a:lnTo>
                    <a:pt x="290" y="351"/>
                  </a:lnTo>
                  <a:lnTo>
                    <a:pt x="292" y="330"/>
                  </a:lnTo>
                  <a:lnTo>
                    <a:pt x="298" y="311"/>
                  </a:lnTo>
                  <a:lnTo>
                    <a:pt x="303" y="289"/>
                  </a:lnTo>
                  <a:lnTo>
                    <a:pt x="303" y="289"/>
                  </a:lnTo>
                  <a:lnTo>
                    <a:pt x="314" y="271"/>
                  </a:lnTo>
                  <a:lnTo>
                    <a:pt x="325" y="255"/>
                  </a:lnTo>
                  <a:lnTo>
                    <a:pt x="338" y="236"/>
                  </a:lnTo>
                  <a:lnTo>
                    <a:pt x="351" y="220"/>
                  </a:lnTo>
                  <a:lnTo>
                    <a:pt x="351" y="220"/>
                  </a:lnTo>
                  <a:lnTo>
                    <a:pt x="384" y="190"/>
                  </a:lnTo>
                  <a:lnTo>
                    <a:pt x="421" y="164"/>
                  </a:lnTo>
                  <a:lnTo>
                    <a:pt x="421" y="164"/>
                  </a:lnTo>
                  <a:lnTo>
                    <a:pt x="459" y="139"/>
                  </a:lnTo>
                  <a:lnTo>
                    <a:pt x="502" y="120"/>
                  </a:lnTo>
                  <a:lnTo>
                    <a:pt x="502" y="120"/>
                  </a:lnTo>
                  <a:lnTo>
                    <a:pt x="544" y="105"/>
                  </a:lnTo>
                  <a:lnTo>
                    <a:pt x="587" y="91"/>
                  </a:lnTo>
                  <a:lnTo>
                    <a:pt x="633" y="80"/>
                  </a:lnTo>
                  <a:lnTo>
                    <a:pt x="678" y="72"/>
                  </a:lnTo>
                  <a:lnTo>
                    <a:pt x="678" y="72"/>
                  </a:lnTo>
                  <a:lnTo>
                    <a:pt x="724" y="67"/>
                  </a:lnTo>
                  <a:lnTo>
                    <a:pt x="772" y="64"/>
                  </a:lnTo>
                  <a:lnTo>
                    <a:pt x="794" y="64"/>
                  </a:lnTo>
                  <a:lnTo>
                    <a:pt x="818" y="64"/>
                  </a:lnTo>
                  <a:lnTo>
                    <a:pt x="842" y="64"/>
                  </a:lnTo>
                  <a:lnTo>
                    <a:pt x="842" y="64"/>
                  </a:lnTo>
                  <a:lnTo>
                    <a:pt x="866" y="67"/>
                  </a:lnTo>
                  <a:lnTo>
                    <a:pt x="866" y="67"/>
                  </a:lnTo>
                  <a:lnTo>
                    <a:pt x="912" y="72"/>
                  </a:lnTo>
                  <a:lnTo>
                    <a:pt x="912" y="72"/>
                  </a:lnTo>
                  <a:lnTo>
                    <a:pt x="957" y="77"/>
                  </a:lnTo>
                  <a:lnTo>
                    <a:pt x="982" y="83"/>
                  </a:lnTo>
                  <a:lnTo>
                    <a:pt x="1006" y="88"/>
                  </a:lnTo>
                  <a:lnTo>
                    <a:pt x="1006" y="88"/>
                  </a:lnTo>
                  <a:lnTo>
                    <a:pt x="1051" y="99"/>
                  </a:lnTo>
                  <a:lnTo>
                    <a:pt x="1051" y="99"/>
                  </a:lnTo>
                  <a:lnTo>
                    <a:pt x="1097" y="110"/>
                  </a:lnTo>
                  <a:lnTo>
                    <a:pt x="1140" y="126"/>
                  </a:lnTo>
                  <a:lnTo>
                    <a:pt x="1140" y="126"/>
                  </a:lnTo>
                  <a:lnTo>
                    <a:pt x="1185" y="142"/>
                  </a:lnTo>
                  <a:lnTo>
                    <a:pt x="1185" y="142"/>
                  </a:lnTo>
                  <a:lnTo>
                    <a:pt x="1228" y="161"/>
                  </a:lnTo>
                  <a:lnTo>
                    <a:pt x="1271" y="180"/>
                  </a:lnTo>
                  <a:lnTo>
                    <a:pt x="1271" y="180"/>
                  </a:lnTo>
                  <a:lnTo>
                    <a:pt x="1311" y="201"/>
                  </a:lnTo>
                  <a:lnTo>
                    <a:pt x="1311" y="201"/>
                  </a:lnTo>
                  <a:lnTo>
                    <a:pt x="1352" y="225"/>
                  </a:lnTo>
                  <a:lnTo>
                    <a:pt x="1352" y="225"/>
                  </a:lnTo>
                  <a:lnTo>
                    <a:pt x="1392" y="252"/>
                  </a:lnTo>
                  <a:lnTo>
                    <a:pt x="1392" y="252"/>
                  </a:lnTo>
                  <a:lnTo>
                    <a:pt x="1429" y="279"/>
                  </a:lnTo>
                  <a:lnTo>
                    <a:pt x="1464" y="308"/>
                  </a:lnTo>
                  <a:lnTo>
                    <a:pt x="1464" y="308"/>
                  </a:lnTo>
                  <a:lnTo>
                    <a:pt x="1483" y="324"/>
                  </a:lnTo>
                  <a:lnTo>
                    <a:pt x="1499" y="340"/>
                  </a:lnTo>
                  <a:lnTo>
                    <a:pt x="1507" y="348"/>
                  </a:lnTo>
                  <a:lnTo>
                    <a:pt x="1512" y="357"/>
                  </a:lnTo>
                  <a:lnTo>
                    <a:pt x="1529" y="375"/>
                  </a:lnTo>
                  <a:lnTo>
                    <a:pt x="1539" y="389"/>
                  </a:lnTo>
                  <a:lnTo>
                    <a:pt x="1558" y="386"/>
                  </a:lnTo>
                  <a:lnTo>
                    <a:pt x="1558" y="386"/>
                  </a:lnTo>
                  <a:lnTo>
                    <a:pt x="1644" y="375"/>
                  </a:lnTo>
                  <a:lnTo>
                    <a:pt x="1644" y="375"/>
                  </a:lnTo>
                  <a:lnTo>
                    <a:pt x="1684" y="373"/>
                  </a:lnTo>
                  <a:lnTo>
                    <a:pt x="1684" y="373"/>
                  </a:lnTo>
                  <a:lnTo>
                    <a:pt x="1727" y="373"/>
                  </a:lnTo>
                  <a:lnTo>
                    <a:pt x="1727" y="373"/>
                  </a:lnTo>
                  <a:lnTo>
                    <a:pt x="1770" y="373"/>
                  </a:lnTo>
                  <a:lnTo>
                    <a:pt x="1813" y="375"/>
                  </a:lnTo>
                  <a:lnTo>
                    <a:pt x="1813" y="375"/>
                  </a:lnTo>
                  <a:lnTo>
                    <a:pt x="1856" y="378"/>
                  </a:lnTo>
                  <a:lnTo>
                    <a:pt x="1898" y="383"/>
                  </a:lnTo>
                  <a:lnTo>
                    <a:pt x="1898" y="383"/>
                  </a:lnTo>
                  <a:lnTo>
                    <a:pt x="1939" y="391"/>
                  </a:lnTo>
                  <a:lnTo>
                    <a:pt x="1960" y="397"/>
                  </a:lnTo>
                  <a:lnTo>
                    <a:pt x="1960" y="397"/>
                  </a:lnTo>
                  <a:lnTo>
                    <a:pt x="1982" y="399"/>
                  </a:lnTo>
                  <a:lnTo>
                    <a:pt x="2003" y="405"/>
                  </a:lnTo>
                  <a:lnTo>
                    <a:pt x="2003" y="405"/>
                  </a:lnTo>
                  <a:lnTo>
                    <a:pt x="2022" y="410"/>
                  </a:lnTo>
                  <a:lnTo>
                    <a:pt x="2062" y="423"/>
                  </a:lnTo>
                  <a:lnTo>
                    <a:pt x="2062" y="423"/>
                  </a:lnTo>
                  <a:lnTo>
                    <a:pt x="2102" y="437"/>
                  </a:lnTo>
                  <a:lnTo>
                    <a:pt x="2102" y="437"/>
                  </a:lnTo>
                  <a:lnTo>
                    <a:pt x="2124" y="445"/>
                  </a:lnTo>
                  <a:lnTo>
                    <a:pt x="2143" y="453"/>
                  </a:lnTo>
                  <a:lnTo>
                    <a:pt x="2161" y="461"/>
                  </a:lnTo>
                  <a:lnTo>
                    <a:pt x="2161" y="461"/>
                  </a:lnTo>
                  <a:lnTo>
                    <a:pt x="2183" y="472"/>
                  </a:lnTo>
                  <a:lnTo>
                    <a:pt x="2220" y="491"/>
                  </a:lnTo>
                  <a:lnTo>
                    <a:pt x="2231" y="493"/>
                  </a:lnTo>
                  <a:lnTo>
                    <a:pt x="2239" y="499"/>
                  </a:lnTo>
                  <a:lnTo>
                    <a:pt x="2258" y="509"/>
                  </a:lnTo>
                  <a:lnTo>
                    <a:pt x="2258" y="509"/>
                  </a:lnTo>
                  <a:lnTo>
                    <a:pt x="2296" y="531"/>
                  </a:lnTo>
                  <a:lnTo>
                    <a:pt x="2333" y="552"/>
                  </a:lnTo>
                  <a:lnTo>
                    <a:pt x="2333" y="552"/>
                  </a:lnTo>
                  <a:lnTo>
                    <a:pt x="2371" y="576"/>
                  </a:lnTo>
                  <a:lnTo>
                    <a:pt x="2371" y="576"/>
                  </a:lnTo>
                  <a:lnTo>
                    <a:pt x="2405" y="600"/>
                  </a:lnTo>
                  <a:lnTo>
                    <a:pt x="2421" y="611"/>
                  </a:lnTo>
                  <a:lnTo>
                    <a:pt x="2440" y="625"/>
                  </a:lnTo>
                  <a:lnTo>
                    <a:pt x="2440" y="625"/>
                  </a:lnTo>
                  <a:lnTo>
                    <a:pt x="2472" y="651"/>
                  </a:lnTo>
                  <a:lnTo>
                    <a:pt x="2472" y="651"/>
                  </a:lnTo>
                  <a:lnTo>
                    <a:pt x="2505" y="681"/>
                  </a:lnTo>
                  <a:lnTo>
                    <a:pt x="2505" y="681"/>
                  </a:lnTo>
                  <a:lnTo>
                    <a:pt x="2534" y="710"/>
                  </a:lnTo>
                  <a:lnTo>
                    <a:pt x="2534" y="710"/>
                  </a:lnTo>
                  <a:lnTo>
                    <a:pt x="2561" y="743"/>
                  </a:lnTo>
                  <a:lnTo>
                    <a:pt x="2574" y="759"/>
                  </a:lnTo>
                  <a:lnTo>
                    <a:pt x="2574" y="759"/>
                  </a:lnTo>
                  <a:lnTo>
                    <a:pt x="2585" y="778"/>
                  </a:lnTo>
                  <a:lnTo>
                    <a:pt x="2585" y="778"/>
                  </a:lnTo>
                  <a:lnTo>
                    <a:pt x="2596" y="794"/>
                  </a:lnTo>
                  <a:lnTo>
                    <a:pt x="2607" y="812"/>
                  </a:lnTo>
                  <a:lnTo>
                    <a:pt x="2607" y="812"/>
                  </a:lnTo>
                  <a:lnTo>
                    <a:pt x="2612" y="820"/>
                  </a:lnTo>
                  <a:lnTo>
                    <a:pt x="2617" y="831"/>
                  </a:lnTo>
                  <a:lnTo>
                    <a:pt x="2625" y="850"/>
                  </a:lnTo>
                  <a:lnTo>
                    <a:pt x="2633" y="869"/>
                  </a:lnTo>
                  <a:lnTo>
                    <a:pt x="2639" y="879"/>
                  </a:lnTo>
                  <a:lnTo>
                    <a:pt x="2639" y="879"/>
                  </a:lnTo>
                  <a:lnTo>
                    <a:pt x="2641" y="887"/>
                  </a:lnTo>
                  <a:lnTo>
                    <a:pt x="2647" y="909"/>
                  </a:lnTo>
                  <a:lnTo>
                    <a:pt x="2647" y="909"/>
                  </a:lnTo>
                  <a:lnTo>
                    <a:pt x="2652" y="928"/>
                  </a:lnTo>
                  <a:lnTo>
                    <a:pt x="2655" y="938"/>
                  </a:lnTo>
                  <a:lnTo>
                    <a:pt x="2657" y="949"/>
                  </a:lnTo>
                  <a:lnTo>
                    <a:pt x="2660" y="968"/>
                  </a:lnTo>
                  <a:lnTo>
                    <a:pt x="2666" y="987"/>
                  </a:lnTo>
                  <a:lnTo>
                    <a:pt x="2679" y="990"/>
                  </a:lnTo>
                  <a:lnTo>
                    <a:pt x="2679" y="990"/>
                  </a:lnTo>
                  <a:lnTo>
                    <a:pt x="2722" y="997"/>
                  </a:lnTo>
                  <a:lnTo>
                    <a:pt x="2762" y="1005"/>
                  </a:lnTo>
                  <a:lnTo>
                    <a:pt x="2762" y="1005"/>
                  </a:lnTo>
                  <a:lnTo>
                    <a:pt x="2802" y="1019"/>
                  </a:lnTo>
                  <a:lnTo>
                    <a:pt x="2840" y="1032"/>
                  </a:lnTo>
                  <a:lnTo>
                    <a:pt x="2840" y="1032"/>
                  </a:lnTo>
                  <a:lnTo>
                    <a:pt x="2880" y="1046"/>
                  </a:lnTo>
                  <a:lnTo>
                    <a:pt x="2918" y="1065"/>
                  </a:lnTo>
                  <a:lnTo>
                    <a:pt x="2918" y="1065"/>
                  </a:lnTo>
                  <a:lnTo>
                    <a:pt x="2953" y="1083"/>
                  </a:lnTo>
                  <a:lnTo>
                    <a:pt x="2990" y="1102"/>
                  </a:lnTo>
                  <a:lnTo>
                    <a:pt x="2990" y="1102"/>
                  </a:lnTo>
                  <a:lnTo>
                    <a:pt x="3022" y="1126"/>
                  </a:lnTo>
                  <a:lnTo>
                    <a:pt x="3057" y="1150"/>
                  </a:lnTo>
                  <a:lnTo>
                    <a:pt x="3087" y="1180"/>
                  </a:lnTo>
                  <a:lnTo>
                    <a:pt x="3113" y="1209"/>
                  </a:lnTo>
                  <a:lnTo>
                    <a:pt x="3113" y="1209"/>
                  </a:lnTo>
                  <a:lnTo>
                    <a:pt x="3137" y="1242"/>
                  </a:lnTo>
                  <a:lnTo>
                    <a:pt x="3159" y="1276"/>
                  </a:lnTo>
                  <a:lnTo>
                    <a:pt x="3159" y="1276"/>
                  </a:lnTo>
                  <a:lnTo>
                    <a:pt x="3175" y="1311"/>
                  </a:lnTo>
                  <a:lnTo>
                    <a:pt x="3175" y="1311"/>
                  </a:lnTo>
                  <a:lnTo>
                    <a:pt x="3180" y="1333"/>
                  </a:lnTo>
                  <a:lnTo>
                    <a:pt x="3180" y="1333"/>
                  </a:lnTo>
                  <a:lnTo>
                    <a:pt x="3180" y="1341"/>
                  </a:lnTo>
                  <a:lnTo>
                    <a:pt x="3183" y="1349"/>
                  </a:lnTo>
                  <a:lnTo>
                    <a:pt x="3183" y="1349"/>
                  </a:lnTo>
                  <a:lnTo>
                    <a:pt x="3183" y="1359"/>
                  </a:lnTo>
                  <a:lnTo>
                    <a:pt x="3183" y="1365"/>
                  </a:lnTo>
                  <a:lnTo>
                    <a:pt x="3183" y="1370"/>
                  </a:lnTo>
                  <a:lnTo>
                    <a:pt x="3183" y="1392"/>
                  </a:lnTo>
                  <a:lnTo>
                    <a:pt x="3186" y="1435"/>
                  </a:lnTo>
                  <a:lnTo>
                    <a:pt x="3186" y="1435"/>
                  </a:lnTo>
                  <a:lnTo>
                    <a:pt x="3186" y="1456"/>
                  </a:lnTo>
                  <a:lnTo>
                    <a:pt x="3183" y="1475"/>
                  </a:lnTo>
                  <a:lnTo>
                    <a:pt x="3183" y="1475"/>
                  </a:lnTo>
                  <a:lnTo>
                    <a:pt x="3180" y="1494"/>
                  </a:lnTo>
                  <a:lnTo>
                    <a:pt x="3175" y="1512"/>
                  </a:lnTo>
                  <a:lnTo>
                    <a:pt x="3175" y="1512"/>
                  </a:lnTo>
                  <a:lnTo>
                    <a:pt x="3167" y="1531"/>
                  </a:lnTo>
                  <a:lnTo>
                    <a:pt x="3159" y="1550"/>
                  </a:lnTo>
                  <a:lnTo>
                    <a:pt x="3159" y="1550"/>
                  </a:lnTo>
                  <a:lnTo>
                    <a:pt x="3137" y="1585"/>
                  </a:lnTo>
                  <a:lnTo>
                    <a:pt x="3137" y="1585"/>
                  </a:lnTo>
                  <a:lnTo>
                    <a:pt x="3111" y="1617"/>
                  </a:lnTo>
                  <a:lnTo>
                    <a:pt x="3081" y="1644"/>
                  </a:lnTo>
                  <a:lnTo>
                    <a:pt x="3081" y="1644"/>
                  </a:lnTo>
                  <a:lnTo>
                    <a:pt x="3049" y="1670"/>
                  </a:lnTo>
                  <a:lnTo>
                    <a:pt x="3014" y="1692"/>
                  </a:lnTo>
                  <a:lnTo>
                    <a:pt x="3014" y="1692"/>
                  </a:lnTo>
                  <a:lnTo>
                    <a:pt x="2979" y="1711"/>
                  </a:lnTo>
                  <a:lnTo>
                    <a:pt x="2939" y="1729"/>
                  </a:lnTo>
                  <a:lnTo>
                    <a:pt x="2939" y="1729"/>
                  </a:lnTo>
                  <a:lnTo>
                    <a:pt x="2901" y="1743"/>
                  </a:lnTo>
                  <a:lnTo>
                    <a:pt x="2861" y="1754"/>
                  </a:lnTo>
                  <a:lnTo>
                    <a:pt x="2818" y="1762"/>
                  </a:lnTo>
                  <a:lnTo>
                    <a:pt x="2778" y="1767"/>
                  </a:lnTo>
                  <a:lnTo>
                    <a:pt x="2770" y="1767"/>
                  </a:lnTo>
                  <a:lnTo>
                    <a:pt x="2770" y="1775"/>
                  </a:lnTo>
                  <a:lnTo>
                    <a:pt x="2770" y="1829"/>
                  </a:lnTo>
                  <a:lnTo>
                    <a:pt x="2770" y="1829"/>
                  </a:lnTo>
                  <a:lnTo>
                    <a:pt x="2770" y="1856"/>
                  </a:lnTo>
                  <a:lnTo>
                    <a:pt x="2770" y="1869"/>
                  </a:lnTo>
                  <a:lnTo>
                    <a:pt x="2770" y="1874"/>
                  </a:lnTo>
                  <a:lnTo>
                    <a:pt x="2770" y="1880"/>
                  </a:lnTo>
                  <a:lnTo>
                    <a:pt x="2767" y="1893"/>
                  </a:lnTo>
                  <a:lnTo>
                    <a:pt x="2767" y="1893"/>
                  </a:lnTo>
                  <a:lnTo>
                    <a:pt x="2765" y="1906"/>
                  </a:lnTo>
                  <a:lnTo>
                    <a:pt x="2765" y="1906"/>
                  </a:lnTo>
                  <a:lnTo>
                    <a:pt x="2757" y="1931"/>
                  </a:lnTo>
                  <a:lnTo>
                    <a:pt x="2757" y="1931"/>
                  </a:lnTo>
                  <a:lnTo>
                    <a:pt x="2751" y="1944"/>
                  </a:lnTo>
                  <a:lnTo>
                    <a:pt x="2751" y="1944"/>
                  </a:lnTo>
                  <a:lnTo>
                    <a:pt x="2746" y="1955"/>
                  </a:lnTo>
                  <a:lnTo>
                    <a:pt x="2746" y="1955"/>
                  </a:lnTo>
                  <a:lnTo>
                    <a:pt x="2735" y="1979"/>
                  </a:lnTo>
                  <a:lnTo>
                    <a:pt x="2735" y="1979"/>
                  </a:lnTo>
                  <a:lnTo>
                    <a:pt x="2727" y="1990"/>
                  </a:lnTo>
                  <a:lnTo>
                    <a:pt x="2719" y="2000"/>
                  </a:lnTo>
                  <a:lnTo>
                    <a:pt x="2714" y="2006"/>
                  </a:lnTo>
                  <a:lnTo>
                    <a:pt x="2711" y="2009"/>
                  </a:lnTo>
                  <a:lnTo>
                    <a:pt x="2700" y="2019"/>
                  </a:lnTo>
                  <a:lnTo>
                    <a:pt x="2700" y="2019"/>
                  </a:lnTo>
                  <a:lnTo>
                    <a:pt x="2682" y="2038"/>
                  </a:lnTo>
                  <a:lnTo>
                    <a:pt x="2682" y="2038"/>
                  </a:lnTo>
                  <a:lnTo>
                    <a:pt x="2660" y="2054"/>
                  </a:lnTo>
                  <a:lnTo>
                    <a:pt x="2649" y="2062"/>
                  </a:lnTo>
                  <a:lnTo>
                    <a:pt x="2639" y="2070"/>
                  </a:lnTo>
                  <a:lnTo>
                    <a:pt x="2639" y="2070"/>
                  </a:lnTo>
                  <a:lnTo>
                    <a:pt x="2617" y="2084"/>
                  </a:lnTo>
                  <a:lnTo>
                    <a:pt x="2617" y="2084"/>
                  </a:lnTo>
                  <a:lnTo>
                    <a:pt x="2593" y="2097"/>
                  </a:lnTo>
                  <a:lnTo>
                    <a:pt x="2593" y="2097"/>
                  </a:lnTo>
                  <a:lnTo>
                    <a:pt x="2569" y="2108"/>
                  </a:lnTo>
                  <a:lnTo>
                    <a:pt x="2569" y="2108"/>
                  </a:lnTo>
                  <a:lnTo>
                    <a:pt x="2593" y="2097"/>
                  </a:lnTo>
                  <a:lnTo>
                    <a:pt x="2593" y="2097"/>
                  </a:lnTo>
                  <a:lnTo>
                    <a:pt x="2617" y="2086"/>
                  </a:lnTo>
                  <a:lnTo>
                    <a:pt x="2617" y="2086"/>
                  </a:lnTo>
                  <a:lnTo>
                    <a:pt x="2641" y="2073"/>
                  </a:lnTo>
                  <a:lnTo>
                    <a:pt x="2652" y="2065"/>
                  </a:lnTo>
                  <a:lnTo>
                    <a:pt x="2663" y="2057"/>
                  </a:lnTo>
                  <a:lnTo>
                    <a:pt x="2663" y="2057"/>
                  </a:lnTo>
                  <a:lnTo>
                    <a:pt x="2684" y="2040"/>
                  </a:lnTo>
                  <a:lnTo>
                    <a:pt x="2684" y="2040"/>
                  </a:lnTo>
                  <a:lnTo>
                    <a:pt x="2706" y="2025"/>
                  </a:lnTo>
                  <a:lnTo>
                    <a:pt x="2714" y="2014"/>
                  </a:lnTo>
                  <a:lnTo>
                    <a:pt x="2719" y="2009"/>
                  </a:lnTo>
                  <a:lnTo>
                    <a:pt x="2724" y="2003"/>
                  </a:lnTo>
                  <a:lnTo>
                    <a:pt x="2732" y="1992"/>
                  </a:lnTo>
                  <a:lnTo>
                    <a:pt x="2732" y="1992"/>
                  </a:lnTo>
                  <a:lnTo>
                    <a:pt x="2741" y="1981"/>
                  </a:lnTo>
                  <a:lnTo>
                    <a:pt x="2741" y="1981"/>
                  </a:lnTo>
                  <a:lnTo>
                    <a:pt x="2754" y="1960"/>
                  </a:lnTo>
                  <a:lnTo>
                    <a:pt x="2754" y="1960"/>
                  </a:lnTo>
                  <a:lnTo>
                    <a:pt x="2762" y="1947"/>
                  </a:lnTo>
                  <a:lnTo>
                    <a:pt x="2762" y="1947"/>
                  </a:lnTo>
                  <a:lnTo>
                    <a:pt x="2767" y="1936"/>
                  </a:lnTo>
                  <a:lnTo>
                    <a:pt x="2767" y="1936"/>
                  </a:lnTo>
                  <a:lnTo>
                    <a:pt x="2776" y="1909"/>
                  </a:lnTo>
                  <a:lnTo>
                    <a:pt x="2776" y="1909"/>
                  </a:lnTo>
                  <a:lnTo>
                    <a:pt x="2778" y="1896"/>
                  </a:lnTo>
                  <a:lnTo>
                    <a:pt x="2781" y="1882"/>
                  </a:lnTo>
                  <a:lnTo>
                    <a:pt x="2781" y="1874"/>
                  </a:lnTo>
                  <a:lnTo>
                    <a:pt x="2783" y="1869"/>
                  </a:lnTo>
                  <a:lnTo>
                    <a:pt x="2783" y="1856"/>
                  </a:lnTo>
                  <a:lnTo>
                    <a:pt x="2783" y="1856"/>
                  </a:lnTo>
                  <a:lnTo>
                    <a:pt x="2783" y="1829"/>
                  </a:lnTo>
                  <a:lnTo>
                    <a:pt x="2786" y="1783"/>
                  </a:lnTo>
                  <a:lnTo>
                    <a:pt x="2786" y="1783"/>
                  </a:lnTo>
                  <a:lnTo>
                    <a:pt x="2826" y="1778"/>
                  </a:lnTo>
                  <a:lnTo>
                    <a:pt x="2866" y="1770"/>
                  </a:lnTo>
                  <a:lnTo>
                    <a:pt x="2907" y="1759"/>
                  </a:lnTo>
                  <a:lnTo>
                    <a:pt x="2947" y="1748"/>
                  </a:lnTo>
                  <a:lnTo>
                    <a:pt x="2947" y="1748"/>
                  </a:lnTo>
                  <a:lnTo>
                    <a:pt x="2987" y="1732"/>
                  </a:lnTo>
                  <a:lnTo>
                    <a:pt x="3028" y="1713"/>
                  </a:lnTo>
                  <a:lnTo>
                    <a:pt x="3028" y="1713"/>
                  </a:lnTo>
                  <a:lnTo>
                    <a:pt x="3062" y="1689"/>
                  </a:lnTo>
                  <a:lnTo>
                    <a:pt x="3097" y="1663"/>
                  </a:lnTo>
                  <a:lnTo>
                    <a:pt x="3097" y="1663"/>
                  </a:lnTo>
                  <a:lnTo>
                    <a:pt x="3132" y="1633"/>
                  </a:lnTo>
                  <a:lnTo>
                    <a:pt x="3159" y="1601"/>
                  </a:lnTo>
                  <a:lnTo>
                    <a:pt x="3159" y="1601"/>
                  </a:lnTo>
                  <a:lnTo>
                    <a:pt x="3172" y="1582"/>
                  </a:lnTo>
                  <a:lnTo>
                    <a:pt x="3183" y="1563"/>
                  </a:lnTo>
                  <a:lnTo>
                    <a:pt x="3183" y="1563"/>
                  </a:lnTo>
                  <a:lnTo>
                    <a:pt x="3194" y="1545"/>
                  </a:lnTo>
                  <a:lnTo>
                    <a:pt x="3202" y="1523"/>
                  </a:lnTo>
                  <a:lnTo>
                    <a:pt x="3202" y="1523"/>
                  </a:lnTo>
                  <a:lnTo>
                    <a:pt x="3210" y="1501"/>
                  </a:lnTo>
                  <a:lnTo>
                    <a:pt x="3212" y="1477"/>
                  </a:lnTo>
                  <a:lnTo>
                    <a:pt x="3212" y="1477"/>
                  </a:lnTo>
                  <a:lnTo>
                    <a:pt x="3215" y="1456"/>
                  </a:lnTo>
                  <a:lnTo>
                    <a:pt x="3215" y="1435"/>
                  </a:lnTo>
                  <a:lnTo>
                    <a:pt x="3218" y="1392"/>
                  </a:lnTo>
                  <a:lnTo>
                    <a:pt x="3218" y="1370"/>
                  </a:lnTo>
                  <a:lnTo>
                    <a:pt x="3218" y="1365"/>
                  </a:lnTo>
                  <a:lnTo>
                    <a:pt x="3218" y="1359"/>
                  </a:lnTo>
                </a:path>
              </a:pathLst>
            </a:custGeom>
            <a:solidFill>
              <a:schemeClr val="tx1">
                <a:lumMod val="65000"/>
                <a:lumOff val="35000"/>
              </a:schemeClr>
            </a:solidFill>
            <a:ln>
              <a:noFill/>
            </a:ln>
            <a:effectLst/>
          </p:spPr>
          <p:txBody>
            <a:bodyPr wrap="none" anchor="ctr"/>
            <a:lstStyle/>
            <a:p>
              <a:endParaRPr lang="en-US" dirty="0"/>
            </a:p>
          </p:txBody>
        </p:sp>
      </p:grpSp>
    </p:spTree>
    <p:extLst>
      <p:ext uri="{BB962C8B-B14F-4D97-AF65-F5344CB8AC3E}">
        <p14:creationId xmlns:p14="http://schemas.microsoft.com/office/powerpoint/2010/main" val="8074763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8"/>
            <a:ext cx="8229600" cy="1143000"/>
          </a:xfrm>
        </p:spPr>
        <p:txBody>
          <a:bodyPr>
            <a:normAutofit fontScale="90000"/>
          </a:bodyPr>
          <a:lstStyle/>
          <a:p>
            <a:r>
              <a:rPr lang="en-US" sz="4900" dirty="0" smtClean="0"/>
              <a:t>Before We Start</a:t>
            </a:r>
            <a:r>
              <a:rPr lang="en-US" sz="5300" dirty="0" smtClean="0"/>
              <a:t/>
            </a:r>
            <a:br>
              <a:rPr lang="en-US" sz="5300" dirty="0" smtClean="0"/>
            </a:br>
            <a:r>
              <a:rPr lang="en-US" sz="3100" dirty="0" smtClean="0"/>
              <a:t>What is the SOTA in Machine Learning?</a:t>
            </a:r>
            <a:endParaRPr lang="en-US" sz="3100" dirty="0"/>
          </a:p>
        </p:txBody>
      </p:sp>
      <p:sp>
        <p:nvSpPr>
          <p:cNvPr id="3" name="Content Placeholder 2"/>
          <p:cNvSpPr>
            <a:spLocks noGrp="1"/>
          </p:cNvSpPr>
          <p:nvPr>
            <p:ph idx="1"/>
          </p:nvPr>
        </p:nvSpPr>
        <p:spPr>
          <a:xfrm>
            <a:off x="457200" y="1586753"/>
            <a:ext cx="8229600" cy="5257800"/>
          </a:xfrm>
        </p:spPr>
        <p:txBody>
          <a:bodyPr>
            <a:normAutofit fontScale="62500" lnSpcReduction="20000"/>
          </a:bodyPr>
          <a:lstStyle/>
          <a:p>
            <a:r>
              <a:rPr lang="en-US" dirty="0"/>
              <a:t>“Building High-level </a:t>
            </a:r>
            <a:r>
              <a:rPr lang="en-US" dirty="0" smtClean="0"/>
              <a:t>Features Using </a:t>
            </a:r>
            <a:r>
              <a:rPr lang="en-US" dirty="0"/>
              <a:t>Large Scale Unsupervised </a:t>
            </a:r>
            <a:r>
              <a:rPr lang="en-US" dirty="0" smtClean="0"/>
              <a:t>Learning”, Andrew Ng, et. al, 2012</a:t>
            </a:r>
          </a:p>
          <a:p>
            <a:pPr lvl="1"/>
            <a:r>
              <a:rPr lang="en-US" sz="2600" dirty="0" smtClean="0">
                <a:hlinkClick r:id="rId2"/>
              </a:rPr>
              <a:t>http://arxiv.org/pdf/1112.6209.pdf</a:t>
            </a:r>
            <a:endParaRPr lang="en-US" sz="2600" dirty="0" smtClean="0"/>
          </a:p>
          <a:p>
            <a:pPr lvl="1"/>
            <a:r>
              <a:rPr lang="en-US" sz="2600" dirty="0" smtClean="0"/>
              <a:t>Training a </a:t>
            </a:r>
            <a:r>
              <a:rPr lang="en-US" sz="2600" i="1" dirty="0" smtClean="0"/>
              <a:t>deep neural network</a:t>
            </a:r>
            <a:endParaRPr lang="en-US" sz="2600" i="1" dirty="0"/>
          </a:p>
          <a:p>
            <a:pPr lvl="1"/>
            <a:r>
              <a:rPr lang="en-US" sz="2600" dirty="0"/>
              <a:t>S</a:t>
            </a:r>
            <a:r>
              <a:rPr lang="en-US" sz="2600" dirty="0" smtClean="0"/>
              <a:t>howed </a:t>
            </a:r>
            <a:r>
              <a:rPr lang="en-US" sz="2600" dirty="0"/>
              <a:t>that it is possible to train neurons to be selective for high-level concepts using entirely </a:t>
            </a:r>
            <a:r>
              <a:rPr lang="en-US" sz="2600" i="1" dirty="0" smtClean="0"/>
              <a:t>unlabeled</a:t>
            </a:r>
            <a:r>
              <a:rPr lang="en-US" sz="2600" dirty="0" smtClean="0"/>
              <a:t> data</a:t>
            </a:r>
          </a:p>
          <a:p>
            <a:pPr lvl="1"/>
            <a:r>
              <a:rPr lang="en-US" sz="2600" dirty="0" smtClean="0"/>
              <a:t>In particular, they trained a deep neural network that functions </a:t>
            </a:r>
            <a:r>
              <a:rPr lang="en-US" sz="2600" dirty="0"/>
              <a:t>as </a:t>
            </a:r>
            <a:r>
              <a:rPr lang="en-US" sz="2600" dirty="0" smtClean="0"/>
              <a:t>detectors </a:t>
            </a:r>
            <a:r>
              <a:rPr lang="en-US" sz="2600" dirty="0"/>
              <a:t>for faces, human bodies, and cat faces by training on random frames of YouTube </a:t>
            </a:r>
            <a:r>
              <a:rPr lang="en-US" sz="2600" dirty="0" smtClean="0"/>
              <a:t>videos (ImageNet</a:t>
            </a:r>
            <a:r>
              <a:rPr lang="en-US" sz="2600" baseline="30000" dirty="0" smtClean="0"/>
              <a:t>1</a:t>
            </a:r>
            <a:r>
              <a:rPr lang="en-US" sz="2600" dirty="0" smtClean="0"/>
              <a:t>). </a:t>
            </a:r>
            <a:r>
              <a:rPr lang="en-US" sz="2600" dirty="0"/>
              <a:t>These </a:t>
            </a:r>
            <a:r>
              <a:rPr lang="en-US" sz="2600" dirty="0" smtClean="0"/>
              <a:t>neurons </a:t>
            </a:r>
            <a:r>
              <a:rPr lang="en-US" sz="2600" dirty="0"/>
              <a:t>naturally capture complex </a:t>
            </a:r>
            <a:r>
              <a:rPr lang="en-US" sz="2600" dirty="0" smtClean="0"/>
              <a:t>invariances </a:t>
            </a:r>
            <a:r>
              <a:rPr lang="en-US" sz="2600" dirty="0"/>
              <a:t>such as out-of-plane </a:t>
            </a:r>
            <a:r>
              <a:rPr lang="en-US" sz="2600" dirty="0" smtClean="0"/>
              <a:t>rotation, scale invariance, …</a:t>
            </a:r>
            <a:endParaRPr lang="en-US" sz="2600" dirty="0"/>
          </a:p>
          <a:p>
            <a:pPr lvl="1"/>
            <a:endParaRPr lang="en-US" dirty="0" smtClean="0"/>
          </a:p>
          <a:p>
            <a:r>
              <a:rPr lang="en-US" dirty="0" smtClean="0"/>
              <a:t>Details of the Model</a:t>
            </a:r>
          </a:p>
          <a:p>
            <a:pPr lvl="1"/>
            <a:r>
              <a:rPr lang="en-US" sz="2600" dirty="0"/>
              <a:t>S</a:t>
            </a:r>
            <a:r>
              <a:rPr lang="en-US" sz="2600" dirty="0" smtClean="0"/>
              <a:t>parse </a:t>
            </a:r>
            <a:r>
              <a:rPr lang="en-US" sz="2600" dirty="0"/>
              <a:t>d</a:t>
            </a:r>
            <a:r>
              <a:rPr lang="en-US" sz="2600" dirty="0" smtClean="0"/>
              <a:t>eep auto-encoder</a:t>
            </a:r>
            <a:r>
              <a:rPr lang="en-US" sz="2600" dirty="0"/>
              <a:t> </a:t>
            </a:r>
            <a:r>
              <a:rPr lang="en-US" sz="2600" dirty="0" smtClean="0"/>
              <a:t>(catch me later if you are interested what this is/how it works)</a:t>
            </a:r>
          </a:p>
          <a:p>
            <a:pPr lvl="1"/>
            <a:r>
              <a:rPr lang="en-US" sz="2600" dirty="0" smtClean="0"/>
              <a:t>O(10</a:t>
            </a:r>
            <a:r>
              <a:rPr lang="en-US" sz="2600" baseline="30000" dirty="0" smtClean="0"/>
              <a:t>9</a:t>
            </a:r>
            <a:r>
              <a:rPr lang="en-US" sz="2600" dirty="0" smtClean="0"/>
              <a:t>) connections</a:t>
            </a:r>
          </a:p>
          <a:p>
            <a:pPr lvl="1"/>
            <a:r>
              <a:rPr lang="en-US" sz="2600" dirty="0" smtClean="0"/>
              <a:t>O(10</a:t>
            </a:r>
            <a:r>
              <a:rPr lang="en-US" sz="2600" baseline="30000" dirty="0" smtClean="0"/>
              <a:t>7</a:t>
            </a:r>
            <a:r>
              <a:rPr lang="en-US" sz="2600" dirty="0" smtClean="0"/>
              <a:t>) 200x200 pixel images, 10</a:t>
            </a:r>
            <a:r>
              <a:rPr lang="en-US" sz="2600" baseline="30000" dirty="0" smtClean="0"/>
              <a:t>3</a:t>
            </a:r>
            <a:r>
              <a:rPr lang="en-US" sz="2600" dirty="0" smtClean="0"/>
              <a:t> machines, 16K cores</a:t>
            </a:r>
          </a:p>
          <a:p>
            <a:pPr lvl="2"/>
            <a:r>
              <a:rPr lang="en-US" sz="2300" dirty="0" smtClean="0">
                <a:sym typeface="Wingdings"/>
              </a:rPr>
              <a:t> Input data in R</a:t>
            </a:r>
            <a:r>
              <a:rPr lang="en-US" sz="2300" baseline="30000" dirty="0" smtClean="0"/>
              <a:t>40000</a:t>
            </a:r>
            <a:r>
              <a:rPr lang="en-US" sz="2300" dirty="0" smtClean="0"/>
              <a:t> </a:t>
            </a:r>
          </a:p>
          <a:p>
            <a:pPr lvl="2"/>
            <a:r>
              <a:rPr lang="en-US" sz="2300" dirty="0" smtClean="0"/>
              <a:t>Three days to train</a:t>
            </a:r>
          </a:p>
          <a:p>
            <a:pPr lvl="1"/>
            <a:r>
              <a:rPr lang="en-US" sz="2600" dirty="0" smtClean="0"/>
              <a:t>15.8% accuracy categorizing 22K object classes</a:t>
            </a:r>
          </a:p>
          <a:p>
            <a:pPr lvl="2"/>
            <a:r>
              <a:rPr lang="en-US" sz="2300" dirty="0" smtClean="0"/>
              <a:t>70% improvement over current results</a:t>
            </a:r>
          </a:p>
          <a:p>
            <a:pPr lvl="2"/>
            <a:r>
              <a:rPr lang="en-US" sz="2300" dirty="0"/>
              <a:t>R</a:t>
            </a:r>
            <a:r>
              <a:rPr lang="en-US" sz="2300" dirty="0" smtClean="0"/>
              <a:t>andom </a:t>
            </a:r>
            <a:r>
              <a:rPr lang="en-US" sz="2300" dirty="0"/>
              <a:t>guess achieves less than 0.005% accuracy for this </a:t>
            </a:r>
            <a:r>
              <a:rPr lang="en-US" sz="2300" dirty="0" smtClean="0"/>
              <a:t>dataset</a:t>
            </a:r>
            <a:endParaRPr lang="en-US" sz="2300" dirty="0"/>
          </a:p>
          <a:p>
            <a:pPr marL="914400" lvl="2" indent="0">
              <a:buNone/>
            </a:pPr>
            <a:endParaRPr lang="en-US" b="1" dirty="0" smtClean="0"/>
          </a:p>
          <a:p>
            <a:pPr lvl="1"/>
            <a:endParaRPr lang="en-US" dirty="0"/>
          </a:p>
        </p:txBody>
      </p:sp>
      <p:sp>
        <p:nvSpPr>
          <p:cNvPr id="5" name="TextBox 4"/>
          <p:cNvSpPr txBox="1"/>
          <p:nvPr/>
        </p:nvSpPr>
        <p:spPr>
          <a:xfrm>
            <a:off x="0" y="6601930"/>
            <a:ext cx="2031325" cy="276999"/>
          </a:xfrm>
          <a:prstGeom prst="rect">
            <a:avLst/>
          </a:prstGeom>
          <a:noFill/>
        </p:spPr>
        <p:txBody>
          <a:bodyPr wrap="none" rtlCol="0">
            <a:spAutoFit/>
          </a:bodyPr>
          <a:lstStyle/>
          <a:p>
            <a:pPr marL="0" lvl="2"/>
            <a:r>
              <a:rPr lang="en-US" sz="1200" dirty="0" smtClean="0">
                <a:hlinkClick r:id="rId3"/>
              </a:rPr>
              <a:t>1 http</a:t>
            </a:r>
            <a:r>
              <a:rPr lang="en-US" sz="1200" dirty="0">
                <a:hlinkClick r:id="rId3"/>
              </a:rPr>
              <a:t>://www.image-net.org</a:t>
            </a:r>
            <a:r>
              <a:rPr lang="en-US" sz="1200" dirty="0" smtClean="0">
                <a:hlinkClick r:id="rId3"/>
              </a:rPr>
              <a:t>/</a:t>
            </a:r>
            <a:endParaRPr lang="en-US" sz="1200" dirty="0"/>
          </a:p>
        </p:txBody>
      </p:sp>
      <p:grpSp>
        <p:nvGrpSpPr>
          <p:cNvPr id="9" name="Group 8"/>
          <p:cNvGrpSpPr/>
          <p:nvPr/>
        </p:nvGrpSpPr>
        <p:grpSpPr>
          <a:xfrm>
            <a:off x="364722" y="2091147"/>
            <a:ext cx="8779277" cy="4787782"/>
            <a:chOff x="364722" y="2091147"/>
            <a:chExt cx="8779277" cy="4787782"/>
          </a:xfrm>
        </p:grpSpPr>
        <p:sp>
          <p:nvSpPr>
            <p:cNvPr id="4" name="TextBox 3"/>
            <p:cNvSpPr txBox="1"/>
            <p:nvPr/>
          </p:nvSpPr>
          <p:spPr>
            <a:xfrm rot="20259961">
              <a:off x="364722" y="2091147"/>
              <a:ext cx="8617116" cy="255454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4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Andrew Ng and his crew at Baidu have recently beat this record with their</a:t>
              </a:r>
            </a:p>
            <a:p>
              <a:r>
                <a:rPr lang="en-US" sz="4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(GPU based) Deep Speech system. See </a:t>
              </a:r>
              <a:r>
                <a:rPr lang="en-US" sz="4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hlinkClick r:id="rId4"/>
                </a:rPr>
                <a:t>http://arxiv.org/abs/1412.5567</a:t>
              </a:r>
              <a:r>
                <a:rPr lang="en-US" sz="4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endParaRPr lang="en-US" sz="4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8" name="Picture 7" descr="20140317_andrew-ng-coursera_NTU-e1400492197960.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6118" y="4841929"/>
              <a:ext cx="4347881" cy="2037000"/>
            </a:xfrm>
            <a:prstGeom prst="rect">
              <a:avLst/>
            </a:prstGeom>
          </p:spPr>
        </p:pic>
      </p:grpSp>
      <p:sp>
        <p:nvSpPr>
          <p:cNvPr id="6" name="TextBox 5"/>
          <p:cNvSpPr txBox="1"/>
          <p:nvPr/>
        </p:nvSpPr>
        <p:spPr>
          <a:xfrm rot="20296469">
            <a:off x="457200" y="1965957"/>
            <a:ext cx="8229600" cy="286232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3600" b="1" dirty="0"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rPr>
              <a:t>Even newer: Google’s </a:t>
            </a:r>
            <a:r>
              <a:rPr lang="en-US" sz="3600" b="1" dirty="0" err="1"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rPr>
              <a:t>FaceNet</a:t>
            </a:r>
            <a:r>
              <a:rPr lang="en-US" sz="3600" b="1" dirty="0"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rPr>
              <a:t> results</a:t>
            </a:r>
          </a:p>
          <a:p>
            <a:r>
              <a:rPr lang="en-US" sz="3600" b="1" dirty="0"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hlinkClick r:id="rId6"/>
              </a:rPr>
              <a:t>http://arxiv.org/pdf/1503.03832.pdf</a:t>
            </a:r>
            <a:endParaRPr lang="en-US" sz="3600" b="1" dirty="0"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endParaRPr>
          </a:p>
          <a:p>
            <a:r>
              <a:rPr lang="en-US" sz="3600" b="1" dirty="0"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rPr>
              <a:t>New record accuracy (99.63%) on the Labeled Faces in the Wild (LFW) data set, 95.12% on the </a:t>
            </a:r>
            <a:r>
              <a:rPr lang="en-US" sz="3600" b="1" dirty="0" err="1"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rPr>
              <a:t>Youtube</a:t>
            </a:r>
            <a:r>
              <a:rPr lang="en-US" sz="3600" b="1" dirty="0"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rPr>
              <a:t> Faces data set</a:t>
            </a:r>
            <a:endParaRPr lang="en-US" sz="3600" b="1" dirty="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39062925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9"/>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Machine Learning?</a:t>
            </a:r>
            <a:endParaRPr lang="en-US" dirty="0"/>
          </a:p>
        </p:txBody>
      </p:sp>
      <p:sp>
        <p:nvSpPr>
          <p:cNvPr id="5" name="Rectangle 4"/>
          <p:cNvSpPr/>
          <p:nvPr/>
        </p:nvSpPr>
        <p:spPr>
          <a:xfrm>
            <a:off x="395949" y="1786142"/>
            <a:ext cx="8404602" cy="3539431"/>
          </a:xfrm>
          <a:prstGeom prst="rect">
            <a:avLst/>
          </a:prstGeom>
        </p:spPr>
        <p:txBody>
          <a:bodyPr wrap="square">
            <a:spAutoFit/>
          </a:bodyPr>
          <a:lstStyle/>
          <a:p>
            <a:r>
              <a:rPr lang="en-US" sz="2800" i="1" dirty="0"/>
              <a:t>The complexity in traditional </a:t>
            </a:r>
            <a:r>
              <a:rPr lang="en-US" sz="2800" i="1" dirty="0" smtClean="0"/>
              <a:t>computer programming </a:t>
            </a:r>
            <a:r>
              <a:rPr lang="en-US" sz="2800" i="1" dirty="0"/>
              <a:t>is in </a:t>
            </a:r>
            <a:r>
              <a:rPr lang="en-US" sz="2800" i="1" dirty="0" smtClean="0"/>
              <a:t>the </a:t>
            </a:r>
            <a:r>
              <a:rPr lang="en-US" sz="2800" i="1" dirty="0"/>
              <a:t>code (programs that people write). </a:t>
            </a:r>
            <a:r>
              <a:rPr lang="en-US" sz="2800" i="1" dirty="0" smtClean="0"/>
              <a:t>In machine learning</a:t>
            </a:r>
            <a:r>
              <a:rPr lang="en-US" sz="2800" i="1" dirty="0"/>
              <a:t>, </a:t>
            </a:r>
            <a:r>
              <a:rPr lang="en-US" sz="2800" i="1" dirty="0" smtClean="0"/>
              <a:t> algorithms (programs) are in </a:t>
            </a:r>
            <a:r>
              <a:rPr lang="en-US" sz="2800" i="1" dirty="0"/>
              <a:t>principle simple and the </a:t>
            </a:r>
            <a:r>
              <a:rPr lang="en-US" sz="2800" i="1" dirty="0" smtClean="0"/>
              <a:t>complexity (structure) is </a:t>
            </a:r>
            <a:r>
              <a:rPr lang="en-US" sz="2800" i="1" dirty="0"/>
              <a:t>in </a:t>
            </a:r>
            <a:r>
              <a:rPr lang="en-US" sz="2800" i="1" dirty="0" smtClean="0"/>
              <a:t>the data. Is there a way that we can automatically learn that structure? That is what is at the heart of machine learning</a:t>
            </a:r>
            <a:r>
              <a:rPr lang="en-US" sz="2800" dirty="0" smtClean="0"/>
              <a:t>. </a:t>
            </a:r>
          </a:p>
          <a:p>
            <a:endParaRPr lang="en-US" sz="2800" dirty="0"/>
          </a:p>
          <a:p>
            <a:r>
              <a:rPr lang="en-US" sz="2800" dirty="0" smtClean="0"/>
              <a:t>-- Andrew Ng</a:t>
            </a:r>
            <a:endParaRPr lang="en-US" sz="2800" dirty="0"/>
          </a:p>
        </p:txBody>
      </p:sp>
      <p:sp>
        <p:nvSpPr>
          <p:cNvPr id="3" name="TextBox 2"/>
          <p:cNvSpPr txBox="1"/>
          <p:nvPr/>
        </p:nvSpPr>
        <p:spPr>
          <a:xfrm>
            <a:off x="395949" y="5395601"/>
            <a:ext cx="8290851" cy="1569660"/>
          </a:xfrm>
          <a:prstGeom prst="rect">
            <a:avLst/>
          </a:prstGeom>
          <a:noFill/>
        </p:spPr>
        <p:txBody>
          <a:bodyPr wrap="none" rtlCol="0">
            <a:spAutoFit/>
          </a:bodyPr>
          <a:lstStyle/>
          <a:p>
            <a:r>
              <a:rPr lang="en-US" sz="2400" dirty="0" smtClean="0"/>
              <a:t>That is, machine learning is </a:t>
            </a:r>
            <a:r>
              <a:rPr lang="en-US" sz="2400" dirty="0"/>
              <a:t>the </a:t>
            </a:r>
            <a:r>
              <a:rPr lang="en-US" sz="2400" dirty="0" smtClean="0"/>
              <a:t>about the construction </a:t>
            </a:r>
            <a:r>
              <a:rPr lang="en-US" sz="2400" dirty="0"/>
              <a:t>and study </a:t>
            </a:r>
            <a:endParaRPr lang="en-US" sz="2400" dirty="0" smtClean="0"/>
          </a:p>
          <a:p>
            <a:r>
              <a:rPr lang="en-US" sz="2400" dirty="0" smtClean="0"/>
              <a:t>of </a:t>
            </a:r>
            <a:r>
              <a:rPr lang="en-US" sz="2400" dirty="0"/>
              <a:t>systems that can learn from data</a:t>
            </a:r>
            <a:r>
              <a:rPr lang="en-US" sz="2400" dirty="0" smtClean="0"/>
              <a:t>. This is very different than</a:t>
            </a:r>
          </a:p>
          <a:p>
            <a:r>
              <a:rPr lang="en-US" sz="2400" dirty="0"/>
              <a:t>t</a:t>
            </a:r>
            <a:r>
              <a:rPr lang="en-US" sz="2400" dirty="0" smtClean="0"/>
              <a:t>raditional computer programming.</a:t>
            </a:r>
            <a:endParaRPr lang="en-US" sz="2400" dirty="0"/>
          </a:p>
          <a:p>
            <a:r>
              <a:rPr lang="en-US" sz="2400" dirty="0" smtClean="0"/>
              <a:t> </a:t>
            </a:r>
            <a:endParaRPr lang="en-US" dirty="0"/>
          </a:p>
        </p:txBody>
      </p:sp>
    </p:spTree>
    <p:extLst>
      <p:ext uri="{BB962C8B-B14F-4D97-AF65-F5344CB8AC3E}">
        <p14:creationId xmlns:p14="http://schemas.microsoft.com/office/powerpoint/2010/main" val="30950045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19670"/>
          </a:xfrm>
        </p:spPr>
        <p:txBody>
          <a:bodyPr/>
          <a:lstStyle/>
          <a:p>
            <a:r>
              <a:rPr lang="en-US" dirty="0" smtClean="0"/>
              <a:t>Agenda</a:t>
            </a:r>
            <a:endParaRPr lang="en-US" dirty="0"/>
          </a:p>
        </p:txBody>
      </p:sp>
      <p:sp>
        <p:nvSpPr>
          <p:cNvPr id="3" name="Content Placeholder 2"/>
          <p:cNvSpPr>
            <a:spLocks noGrp="1"/>
          </p:cNvSpPr>
          <p:nvPr>
            <p:ph idx="1"/>
          </p:nvPr>
        </p:nvSpPr>
        <p:spPr>
          <a:xfrm>
            <a:off x="457200" y="1524227"/>
            <a:ext cx="8229600" cy="5174320"/>
          </a:xfrm>
        </p:spPr>
        <p:txBody>
          <a:bodyPr>
            <a:normAutofit fontScale="70000" lnSpcReduction="20000"/>
          </a:bodyPr>
          <a:lstStyle/>
          <a:p>
            <a:r>
              <a:rPr lang="en-US" dirty="0"/>
              <a:t>Goals for this Talk</a:t>
            </a:r>
          </a:p>
          <a:p>
            <a:endParaRPr lang="en-US" dirty="0" smtClean="0"/>
          </a:p>
          <a:p>
            <a:r>
              <a:rPr lang="en-US" dirty="0" smtClean="0"/>
              <a:t>Context and Framing:  Automation </a:t>
            </a:r>
            <a:r>
              <a:rPr lang="en-US" dirty="0"/>
              <a:t>Continuum</a:t>
            </a:r>
          </a:p>
          <a:p>
            <a:endParaRPr lang="en-US" dirty="0"/>
          </a:p>
          <a:p>
            <a:r>
              <a:rPr lang="en-US" dirty="0"/>
              <a:t>Software Defined Intelligence</a:t>
            </a:r>
          </a:p>
          <a:p>
            <a:pPr lvl="1"/>
            <a:r>
              <a:rPr lang="en-US" dirty="0" smtClean="0"/>
              <a:t>What kind of architecture do we need for this?</a:t>
            </a:r>
            <a:endParaRPr lang="en-US" dirty="0"/>
          </a:p>
          <a:p>
            <a:endParaRPr lang="en-US" dirty="0"/>
          </a:p>
          <a:p>
            <a:r>
              <a:rPr lang="en-US" dirty="0" smtClean="0"/>
              <a:t>Briefly: What </a:t>
            </a:r>
            <a:r>
              <a:rPr lang="en-US" dirty="0"/>
              <a:t>is Machine Learning?</a:t>
            </a:r>
          </a:p>
          <a:p>
            <a:pPr marL="0" indent="0">
              <a:buNone/>
            </a:pPr>
            <a:endParaRPr lang="en-US" dirty="0"/>
          </a:p>
          <a:p>
            <a:r>
              <a:rPr lang="en-US" dirty="0"/>
              <a:t>Mobile Use </a:t>
            </a:r>
            <a:r>
              <a:rPr lang="en-US" dirty="0" smtClean="0"/>
              <a:t>Case</a:t>
            </a:r>
          </a:p>
          <a:p>
            <a:endParaRPr lang="en-US" dirty="0"/>
          </a:p>
          <a:p>
            <a:r>
              <a:rPr lang="en-US" dirty="0" smtClean="0"/>
              <a:t>Summary</a:t>
            </a:r>
            <a:endParaRPr lang="en-US" dirty="0"/>
          </a:p>
          <a:p>
            <a:endParaRPr lang="en-US" dirty="0"/>
          </a:p>
          <a:p>
            <a:r>
              <a:rPr lang="en-US" dirty="0"/>
              <a:t>Appendix: How can machine learning possibly work?</a:t>
            </a:r>
          </a:p>
          <a:p>
            <a:endParaRPr lang="en-US" dirty="0"/>
          </a:p>
        </p:txBody>
      </p:sp>
    </p:spTree>
    <p:extLst>
      <p:ext uri="{BB962C8B-B14F-4D97-AF65-F5344CB8AC3E}">
        <p14:creationId xmlns:p14="http://schemas.microsoft.com/office/powerpoint/2010/main" val="306925945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1" name="Rectangle 19"/>
          <p:cNvSpPr>
            <a:spLocks noChangeArrowheads="1"/>
          </p:cNvSpPr>
          <p:nvPr/>
        </p:nvSpPr>
        <p:spPr bwMode="auto">
          <a:xfrm>
            <a:off x="3511305" y="4876800"/>
            <a:ext cx="2667000" cy="15240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3200" dirty="0"/>
              <a:t>Computer</a:t>
            </a:r>
          </a:p>
        </p:txBody>
      </p:sp>
      <p:grpSp>
        <p:nvGrpSpPr>
          <p:cNvPr id="4" name="Group 3"/>
          <p:cNvGrpSpPr/>
          <p:nvPr/>
        </p:nvGrpSpPr>
        <p:grpSpPr>
          <a:xfrm>
            <a:off x="768105" y="2057400"/>
            <a:ext cx="7912100" cy="4237038"/>
            <a:chOff x="685800" y="1600200"/>
            <a:chExt cx="7912100" cy="4237038"/>
          </a:xfrm>
        </p:grpSpPr>
        <p:sp>
          <p:nvSpPr>
            <p:cNvPr id="3096" name="Text Box 24"/>
            <p:cNvSpPr txBox="1">
              <a:spLocks noChangeArrowheads="1"/>
            </p:cNvSpPr>
            <p:nvPr/>
          </p:nvSpPr>
          <p:spPr bwMode="auto">
            <a:xfrm>
              <a:off x="1066800" y="5257800"/>
              <a:ext cx="14017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3200" dirty="0"/>
                <a:t>Output</a:t>
              </a:r>
            </a:p>
          </p:txBody>
        </p:sp>
        <p:sp>
          <p:nvSpPr>
            <p:cNvPr id="3076" name="Rectangle 4"/>
            <p:cNvSpPr>
              <a:spLocks noChangeArrowheads="1"/>
            </p:cNvSpPr>
            <p:nvPr/>
          </p:nvSpPr>
          <p:spPr bwMode="auto">
            <a:xfrm>
              <a:off x="3352800" y="1600200"/>
              <a:ext cx="2667000" cy="15240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3200" dirty="0"/>
                <a:t>Computer</a:t>
              </a:r>
            </a:p>
          </p:txBody>
        </p:sp>
        <p:sp>
          <p:nvSpPr>
            <p:cNvPr id="3078" name="Line 6"/>
            <p:cNvSpPr>
              <a:spLocks noChangeShapeType="1"/>
            </p:cNvSpPr>
            <p:nvPr/>
          </p:nvSpPr>
          <p:spPr bwMode="auto">
            <a:xfrm>
              <a:off x="2438400" y="2057400"/>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3079" name="Line 7"/>
            <p:cNvSpPr>
              <a:spLocks noChangeShapeType="1"/>
            </p:cNvSpPr>
            <p:nvPr/>
          </p:nvSpPr>
          <p:spPr bwMode="auto">
            <a:xfrm>
              <a:off x="2438400" y="2743200"/>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3080" name="Line 8"/>
            <p:cNvSpPr>
              <a:spLocks noChangeShapeType="1"/>
            </p:cNvSpPr>
            <p:nvPr/>
          </p:nvSpPr>
          <p:spPr bwMode="auto">
            <a:xfrm>
              <a:off x="6019800" y="2286000"/>
              <a:ext cx="7620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3082" name="Text Box 10"/>
            <p:cNvSpPr txBox="1">
              <a:spLocks noChangeArrowheads="1"/>
            </p:cNvSpPr>
            <p:nvPr/>
          </p:nvSpPr>
          <p:spPr bwMode="auto">
            <a:xfrm>
              <a:off x="1355725" y="1692275"/>
              <a:ext cx="1041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3200" dirty="0"/>
                <a:t>Data</a:t>
              </a:r>
            </a:p>
          </p:txBody>
        </p:sp>
        <p:sp>
          <p:nvSpPr>
            <p:cNvPr id="3083" name="Text Box 11"/>
            <p:cNvSpPr txBox="1">
              <a:spLocks noChangeArrowheads="1"/>
            </p:cNvSpPr>
            <p:nvPr/>
          </p:nvSpPr>
          <p:spPr bwMode="auto">
            <a:xfrm>
              <a:off x="685800" y="2362200"/>
              <a:ext cx="17399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3200" dirty="0" smtClean="0"/>
                <a:t>Program</a:t>
              </a:r>
              <a:endParaRPr lang="en-US" sz="3200" dirty="0"/>
            </a:p>
          </p:txBody>
        </p:sp>
        <p:sp>
          <p:nvSpPr>
            <p:cNvPr id="3084" name="Text Box 12"/>
            <p:cNvSpPr txBox="1">
              <a:spLocks noChangeArrowheads="1"/>
            </p:cNvSpPr>
            <p:nvPr/>
          </p:nvSpPr>
          <p:spPr bwMode="auto">
            <a:xfrm>
              <a:off x="6781800" y="1981200"/>
              <a:ext cx="14017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3200" dirty="0"/>
                <a:t>Output</a:t>
              </a:r>
            </a:p>
          </p:txBody>
        </p:sp>
        <p:sp>
          <p:nvSpPr>
            <p:cNvPr id="3092" name="Line 20"/>
            <p:cNvSpPr>
              <a:spLocks noChangeShapeType="1"/>
            </p:cNvSpPr>
            <p:nvPr/>
          </p:nvSpPr>
          <p:spPr bwMode="auto">
            <a:xfrm>
              <a:off x="2514600" y="4876800"/>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3093" name="Line 21"/>
            <p:cNvSpPr>
              <a:spLocks noChangeShapeType="1"/>
            </p:cNvSpPr>
            <p:nvPr/>
          </p:nvSpPr>
          <p:spPr bwMode="auto">
            <a:xfrm>
              <a:off x="2514600" y="5562600"/>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3094" name="Line 22"/>
            <p:cNvSpPr>
              <a:spLocks noChangeShapeType="1"/>
            </p:cNvSpPr>
            <p:nvPr/>
          </p:nvSpPr>
          <p:spPr bwMode="auto">
            <a:xfrm>
              <a:off x="6096000" y="5105400"/>
              <a:ext cx="7620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3095" name="Text Box 23"/>
            <p:cNvSpPr txBox="1">
              <a:spLocks noChangeArrowheads="1"/>
            </p:cNvSpPr>
            <p:nvPr/>
          </p:nvSpPr>
          <p:spPr bwMode="auto">
            <a:xfrm>
              <a:off x="1431925" y="4511675"/>
              <a:ext cx="1041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3200" dirty="0"/>
                <a:t>Data</a:t>
              </a:r>
            </a:p>
          </p:txBody>
        </p:sp>
        <p:sp>
          <p:nvSpPr>
            <p:cNvPr id="3097" name="Text Box 25"/>
            <p:cNvSpPr txBox="1">
              <a:spLocks noChangeArrowheads="1"/>
            </p:cNvSpPr>
            <p:nvPr/>
          </p:nvSpPr>
          <p:spPr bwMode="auto">
            <a:xfrm>
              <a:off x="6858000" y="4800600"/>
              <a:ext cx="17399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3200" dirty="0"/>
                <a:t>Program</a:t>
              </a:r>
            </a:p>
          </p:txBody>
        </p:sp>
      </p:grpSp>
      <p:sp>
        <p:nvSpPr>
          <p:cNvPr id="2" name="TextBox 1"/>
          <p:cNvSpPr txBox="1"/>
          <p:nvPr/>
        </p:nvSpPr>
        <p:spPr>
          <a:xfrm>
            <a:off x="191810" y="136159"/>
            <a:ext cx="8760381" cy="769441"/>
          </a:xfrm>
          <a:prstGeom prst="rect">
            <a:avLst/>
          </a:prstGeom>
          <a:noFill/>
        </p:spPr>
        <p:txBody>
          <a:bodyPr wrap="none" rtlCol="0">
            <a:spAutoFit/>
          </a:bodyPr>
          <a:lstStyle/>
          <a:p>
            <a:r>
              <a:rPr lang="en-US" sz="4400" dirty="0" smtClean="0"/>
              <a:t>The Same Thing Said in Cartoon Form</a:t>
            </a:r>
            <a:endParaRPr lang="en-US" sz="4400" dirty="0"/>
          </a:p>
        </p:txBody>
      </p:sp>
      <p:sp>
        <p:nvSpPr>
          <p:cNvPr id="3075" name="Rectangle 3"/>
          <p:cNvSpPr>
            <a:spLocks noGrp="1" noChangeArrowheads="1"/>
          </p:cNvSpPr>
          <p:nvPr>
            <p:ph type="body" idx="1"/>
          </p:nvPr>
        </p:nvSpPr>
        <p:spPr>
          <a:xfrm>
            <a:off x="571255" y="1225995"/>
            <a:ext cx="8305800" cy="5181600"/>
          </a:xfrm>
        </p:spPr>
        <p:txBody>
          <a:bodyPr/>
          <a:lstStyle/>
          <a:p>
            <a:pPr>
              <a:buFontTx/>
              <a:buNone/>
            </a:pPr>
            <a:r>
              <a:rPr lang="en-US" b="1" dirty="0">
                <a:solidFill>
                  <a:schemeClr val="accent2"/>
                </a:solidFill>
              </a:rPr>
              <a:t>  Traditional Programming</a:t>
            </a:r>
          </a:p>
          <a:p>
            <a:endParaRPr lang="en-US" dirty="0"/>
          </a:p>
          <a:p>
            <a:endParaRPr lang="en-US" dirty="0"/>
          </a:p>
          <a:p>
            <a:endParaRPr lang="en-US" dirty="0"/>
          </a:p>
          <a:p>
            <a:endParaRPr lang="en-US" b="1" dirty="0">
              <a:solidFill>
                <a:schemeClr val="accent2"/>
              </a:solidFill>
            </a:endParaRPr>
          </a:p>
          <a:p>
            <a:pPr>
              <a:buFontTx/>
              <a:buNone/>
            </a:pPr>
            <a:r>
              <a:rPr lang="en-US" b="1" dirty="0">
                <a:solidFill>
                  <a:schemeClr val="accent2"/>
                </a:solidFill>
              </a:rPr>
              <a:t>  Machine Learning</a:t>
            </a:r>
          </a:p>
        </p:txBody>
      </p:sp>
    </p:spTree>
    <p:extLst>
      <p:ext uri="{BB962C8B-B14F-4D97-AF65-F5344CB8AC3E}">
        <p14:creationId xmlns:p14="http://schemas.microsoft.com/office/powerpoint/2010/main" val="415878096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When Would We Use Machine Learning? </a:t>
            </a:r>
            <a:endParaRPr lang="en-US" sz="3600" dirty="0"/>
          </a:p>
        </p:txBody>
      </p:sp>
      <p:sp>
        <p:nvSpPr>
          <p:cNvPr id="3" name="Content Placeholder 2"/>
          <p:cNvSpPr>
            <a:spLocks noGrp="1"/>
          </p:cNvSpPr>
          <p:nvPr>
            <p:ph idx="1"/>
          </p:nvPr>
        </p:nvSpPr>
        <p:spPr>
          <a:xfrm>
            <a:off x="457200" y="1580667"/>
            <a:ext cx="8229600" cy="5052730"/>
          </a:xfrm>
        </p:spPr>
        <p:txBody>
          <a:bodyPr>
            <a:normAutofit fontScale="47500" lnSpcReduction="20000"/>
          </a:bodyPr>
          <a:lstStyle/>
          <a:p>
            <a:r>
              <a:rPr lang="en-US" dirty="0" smtClean="0"/>
              <a:t>When patterns exists in our data</a:t>
            </a:r>
          </a:p>
          <a:p>
            <a:pPr lvl="1"/>
            <a:r>
              <a:rPr lang="en-US" dirty="0" smtClean="0"/>
              <a:t>Even if we don’t know what they are</a:t>
            </a:r>
          </a:p>
          <a:p>
            <a:pPr lvl="2"/>
            <a:r>
              <a:rPr lang="en-US" dirty="0" smtClean="0"/>
              <a:t>Or perhaps especially when we don’t know what they are</a:t>
            </a:r>
          </a:p>
          <a:p>
            <a:endParaRPr lang="en-US" dirty="0" smtClean="0"/>
          </a:p>
          <a:p>
            <a:r>
              <a:rPr lang="en-US" dirty="0" smtClean="0"/>
              <a:t>We can not pin down the functional relationships mathematically </a:t>
            </a:r>
          </a:p>
          <a:p>
            <a:pPr lvl="1"/>
            <a:r>
              <a:rPr lang="en-US" dirty="0" smtClean="0"/>
              <a:t>Else we would just code up the algorithm</a:t>
            </a:r>
          </a:p>
          <a:p>
            <a:endParaRPr lang="en-US" dirty="0" smtClean="0"/>
          </a:p>
          <a:p>
            <a:r>
              <a:rPr lang="en-US" dirty="0" smtClean="0"/>
              <a:t>When we have lots of (unlabeled) data</a:t>
            </a:r>
          </a:p>
          <a:p>
            <a:pPr lvl="1"/>
            <a:r>
              <a:rPr lang="en-US" dirty="0" smtClean="0"/>
              <a:t>Labeled training sets harder to come by</a:t>
            </a:r>
          </a:p>
          <a:p>
            <a:pPr lvl="1"/>
            <a:r>
              <a:rPr lang="en-US" dirty="0" smtClean="0"/>
              <a:t>Data is of high-dimension </a:t>
            </a:r>
          </a:p>
          <a:p>
            <a:pPr lvl="2"/>
            <a:r>
              <a:rPr lang="en-US" dirty="0" smtClean="0"/>
              <a:t>High dimension “features”</a:t>
            </a:r>
          </a:p>
          <a:p>
            <a:pPr lvl="2"/>
            <a:r>
              <a:rPr lang="en-US" dirty="0" smtClean="0"/>
              <a:t>For example, network telemetry and/or sensor data</a:t>
            </a:r>
          </a:p>
          <a:p>
            <a:pPr lvl="1"/>
            <a:r>
              <a:rPr lang="en-US" dirty="0" smtClean="0"/>
              <a:t>Want to “discover” lower-dimension representations</a:t>
            </a:r>
          </a:p>
          <a:p>
            <a:pPr lvl="2"/>
            <a:r>
              <a:rPr lang="en-US" dirty="0" smtClean="0"/>
              <a:t>Dimension reduction</a:t>
            </a:r>
          </a:p>
          <a:p>
            <a:pPr lvl="1"/>
            <a:endParaRPr lang="en-US" dirty="0" smtClean="0"/>
          </a:p>
          <a:p>
            <a:r>
              <a:rPr lang="en-US" dirty="0" smtClean="0"/>
              <a:t>Aside: Machine Learning is heavily focused on implementability</a:t>
            </a:r>
          </a:p>
          <a:p>
            <a:pPr lvl="1"/>
            <a:r>
              <a:rPr lang="en-US" dirty="0" smtClean="0"/>
              <a:t>Frequently using well know numerical optimization techniques</a:t>
            </a:r>
          </a:p>
          <a:p>
            <a:pPr lvl="1"/>
            <a:r>
              <a:rPr lang="en-US" dirty="0" smtClean="0"/>
              <a:t>Lots of open source code available</a:t>
            </a:r>
          </a:p>
          <a:p>
            <a:pPr lvl="2"/>
            <a:r>
              <a:rPr lang="en-US" dirty="0" smtClean="0"/>
              <a:t>See e.g., libsvm</a:t>
            </a:r>
            <a:r>
              <a:rPr lang="en-US" dirty="0"/>
              <a:t> </a:t>
            </a:r>
            <a:r>
              <a:rPr lang="en-US" dirty="0" smtClean="0"/>
              <a:t>(Support Vector Machines): </a:t>
            </a:r>
            <a:r>
              <a:rPr lang="en-US" dirty="0" smtClean="0">
                <a:hlinkClick r:id="rId2"/>
              </a:rPr>
              <a:t>http://www.csie.ntu.edu.tw/~cjlin/libsvm/</a:t>
            </a:r>
            <a:endParaRPr lang="en-US" dirty="0" smtClean="0"/>
          </a:p>
          <a:p>
            <a:pPr lvl="2"/>
            <a:r>
              <a:rPr lang="en-US" dirty="0" smtClean="0"/>
              <a:t>Most of my code in python: </a:t>
            </a:r>
            <a:r>
              <a:rPr lang="en-US" dirty="0" smtClean="0">
                <a:hlinkClick r:id="rId3"/>
              </a:rPr>
              <a:t>http://scikit-learn.org/stable/</a:t>
            </a:r>
            <a:r>
              <a:rPr lang="en-US" dirty="0" smtClean="0"/>
              <a:t>  (many others)</a:t>
            </a:r>
          </a:p>
          <a:p>
            <a:pPr lvl="2"/>
            <a:r>
              <a:rPr lang="en-US" dirty="0" smtClean="0"/>
              <a:t>Languages (e.g., octave: </a:t>
            </a:r>
            <a:r>
              <a:rPr lang="en-US" dirty="0" smtClean="0">
                <a:hlinkClick r:id="rId4"/>
              </a:rPr>
              <a:t>https://www.gnu.org/software/octave/</a:t>
            </a:r>
            <a:r>
              <a:rPr lang="en-US" dirty="0" smtClean="0"/>
              <a:t>)</a:t>
            </a:r>
          </a:p>
          <a:p>
            <a:pPr lvl="2"/>
            <a:r>
              <a:rPr lang="en-US" dirty="0" smtClean="0"/>
              <a:t>Newer: Torch: </a:t>
            </a:r>
            <a:r>
              <a:rPr lang="en-US" dirty="0" smtClean="0">
                <a:hlinkClick r:id="rId5"/>
              </a:rPr>
              <a:t>http://torch.ch/</a:t>
            </a:r>
            <a:r>
              <a:rPr lang="en-US" dirty="0" smtClean="0"/>
              <a:t> (</a:t>
            </a:r>
            <a:r>
              <a:rPr lang="en-US" dirty="0" err="1" smtClean="0"/>
              <a:t>lua</a:t>
            </a:r>
            <a:r>
              <a:rPr lang="en-US" smtClean="0"/>
              <a:t>)</a:t>
            </a:r>
            <a:endParaRPr lang="en-US" dirty="0" smtClean="0"/>
          </a:p>
        </p:txBody>
      </p:sp>
    </p:spTree>
    <p:extLst>
      <p:ext uri="{BB962C8B-B14F-4D97-AF65-F5344CB8AC3E}">
        <p14:creationId xmlns:p14="http://schemas.microsoft.com/office/powerpoint/2010/main" val="19908293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676"/>
            <a:ext cx="8229600" cy="1143000"/>
          </a:xfrm>
        </p:spPr>
        <p:txBody>
          <a:bodyPr/>
          <a:lstStyle/>
          <a:p>
            <a:r>
              <a:rPr lang="en-US" dirty="0" smtClean="0"/>
              <a:t>Why Machine Learning is Hard?</a:t>
            </a:r>
            <a:endParaRPr lang="en-US" dirty="0"/>
          </a:p>
        </p:txBody>
      </p:sp>
      <p:pic>
        <p:nvPicPr>
          <p:cNvPr id="5" name="Picture 4" descr="z_and_p.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273195"/>
            <a:ext cx="3279867" cy="4373156"/>
          </a:xfrm>
          <a:prstGeom prst="rect">
            <a:avLst/>
          </a:prstGeom>
        </p:spPr>
      </p:pic>
      <p:sp>
        <p:nvSpPr>
          <p:cNvPr id="7" name="TextBox 6"/>
          <p:cNvSpPr txBox="1"/>
          <p:nvPr/>
        </p:nvSpPr>
        <p:spPr>
          <a:xfrm>
            <a:off x="1426567" y="1529363"/>
            <a:ext cx="1341132" cy="523220"/>
          </a:xfrm>
          <a:prstGeom prst="rect">
            <a:avLst/>
          </a:prstGeom>
          <a:noFill/>
        </p:spPr>
        <p:txBody>
          <a:bodyPr wrap="none" rtlCol="0">
            <a:spAutoFit/>
          </a:bodyPr>
          <a:lstStyle/>
          <a:p>
            <a:r>
              <a:rPr lang="en-US" sz="2800" dirty="0" smtClean="0"/>
              <a:t>You See</a:t>
            </a:r>
            <a:endParaRPr lang="en-US" sz="2800" dirty="0"/>
          </a:p>
        </p:txBody>
      </p:sp>
      <p:pic>
        <p:nvPicPr>
          <p:cNvPr id="6" name="Picture 5" descr="matrix.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8018" y="2273196"/>
            <a:ext cx="3794767" cy="4373155"/>
          </a:xfrm>
          <a:prstGeom prst="rect">
            <a:avLst/>
          </a:prstGeom>
        </p:spPr>
      </p:pic>
      <p:sp>
        <p:nvSpPr>
          <p:cNvPr id="8" name="TextBox 7"/>
          <p:cNvSpPr txBox="1"/>
          <p:nvPr/>
        </p:nvSpPr>
        <p:spPr>
          <a:xfrm>
            <a:off x="5275920" y="1319089"/>
            <a:ext cx="3678962" cy="954107"/>
          </a:xfrm>
          <a:prstGeom prst="rect">
            <a:avLst/>
          </a:prstGeom>
          <a:noFill/>
        </p:spPr>
        <p:txBody>
          <a:bodyPr wrap="none" rtlCol="0">
            <a:spAutoFit/>
          </a:bodyPr>
          <a:lstStyle/>
          <a:p>
            <a:r>
              <a:rPr lang="en-US" sz="2800" dirty="0" smtClean="0"/>
              <a:t>Your ML Algorithm Sees</a:t>
            </a:r>
          </a:p>
          <a:p>
            <a:r>
              <a:rPr lang="en-US" sz="2800" dirty="0" smtClean="0"/>
              <a:t>A Bunch of Bits</a:t>
            </a:r>
            <a:endParaRPr lang="en-US" sz="2800" dirty="0"/>
          </a:p>
        </p:txBody>
      </p:sp>
    </p:spTree>
    <p:extLst>
      <p:ext uri="{BB962C8B-B14F-4D97-AF65-F5344CB8AC3E}">
        <p14:creationId xmlns:p14="http://schemas.microsoft.com/office/powerpoint/2010/main" val="11176637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allAtOnce"/>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a:xfrm>
            <a:off x="138906" y="188913"/>
            <a:ext cx="8866188" cy="1143000"/>
          </a:xfrm>
        </p:spPr>
        <p:txBody>
          <a:bodyPr>
            <a:noAutofit/>
          </a:bodyPr>
          <a:lstStyle/>
          <a:p>
            <a:r>
              <a:rPr lang="en-US" dirty="0" smtClean="0"/>
              <a:t>Why Machine Learning Is Hard, Redux</a:t>
            </a:r>
            <a:br>
              <a:rPr lang="en-US" dirty="0" smtClean="0"/>
            </a:br>
            <a:r>
              <a:rPr lang="en-US" sz="3600" dirty="0" smtClean="0"/>
              <a:t>What is a “2”?</a:t>
            </a:r>
            <a:endParaRPr lang="en-US" sz="4000" dirty="0">
              <a:solidFill>
                <a:srgbClr val="009900"/>
              </a:solidFill>
            </a:endParaRPr>
          </a:p>
        </p:txBody>
      </p:sp>
      <p:grpSp>
        <p:nvGrpSpPr>
          <p:cNvPr id="2" name="Group 1"/>
          <p:cNvGrpSpPr/>
          <p:nvPr/>
        </p:nvGrpSpPr>
        <p:grpSpPr>
          <a:xfrm>
            <a:off x="664562" y="1740469"/>
            <a:ext cx="7814877" cy="4849243"/>
            <a:chOff x="792163" y="1268413"/>
            <a:chExt cx="7410450" cy="5321300"/>
          </a:xfrm>
        </p:grpSpPr>
        <p:pic>
          <p:nvPicPr>
            <p:cNvPr id="173059" name="Picture 3" descr="close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268413"/>
              <a:ext cx="7302500" cy="5321300"/>
            </a:xfrm>
            <a:prstGeom prst="rect">
              <a:avLst/>
            </a:prstGeom>
            <a:noFill/>
            <a:extLst>
              <a:ext uri="{909E8E84-426E-40dd-AFC4-6F175D3DCCD1}">
                <a14:hiddenFill xmlns:a14="http://schemas.microsoft.com/office/drawing/2010/main">
                  <a:solidFill>
                    <a:srgbClr val="FFFFFF"/>
                  </a:solidFill>
                </a14:hiddenFill>
              </a:ext>
            </a:extLst>
          </p:spPr>
        </p:pic>
        <p:sp>
          <p:nvSpPr>
            <p:cNvPr id="173060" name="Rectangle 4"/>
            <p:cNvSpPr>
              <a:spLocks noChangeArrowheads="1"/>
            </p:cNvSpPr>
            <p:nvPr/>
          </p:nvSpPr>
          <p:spPr bwMode="auto">
            <a:xfrm>
              <a:off x="792163" y="2565400"/>
              <a:ext cx="5219700" cy="827088"/>
            </a:xfrm>
            <a:prstGeom prst="rect">
              <a:avLst/>
            </a:prstGeom>
            <a:solidFill>
              <a:schemeClr val="accent1">
                <a:alpha val="0"/>
              </a:schemeClr>
            </a:solidFill>
            <a:ln w="19050">
              <a:solidFill>
                <a:srgbClr val="0099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73062" name="Rectangle 6"/>
            <p:cNvSpPr>
              <a:spLocks noChangeArrowheads="1"/>
            </p:cNvSpPr>
            <p:nvPr/>
          </p:nvSpPr>
          <p:spPr bwMode="auto">
            <a:xfrm>
              <a:off x="6731000" y="2565400"/>
              <a:ext cx="720725" cy="827088"/>
            </a:xfrm>
            <a:prstGeom prst="rect">
              <a:avLst/>
            </a:prstGeom>
            <a:solidFill>
              <a:schemeClr val="accent1">
                <a:alpha val="0"/>
              </a:schemeClr>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73063" name="Rectangle 7"/>
            <p:cNvSpPr>
              <a:spLocks noChangeArrowheads="1"/>
            </p:cNvSpPr>
            <p:nvPr/>
          </p:nvSpPr>
          <p:spPr bwMode="auto">
            <a:xfrm>
              <a:off x="2339975" y="4762500"/>
              <a:ext cx="1368425" cy="827088"/>
            </a:xfrm>
            <a:prstGeom prst="rect">
              <a:avLst/>
            </a:prstGeom>
            <a:solidFill>
              <a:schemeClr val="accent1">
                <a:alpha val="0"/>
              </a:schemeClr>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73064" name="Rectangle 8"/>
            <p:cNvSpPr>
              <a:spLocks noChangeArrowheads="1"/>
            </p:cNvSpPr>
            <p:nvPr/>
          </p:nvSpPr>
          <p:spPr bwMode="auto">
            <a:xfrm>
              <a:off x="827088" y="3681413"/>
              <a:ext cx="720725" cy="827087"/>
            </a:xfrm>
            <a:prstGeom prst="rect">
              <a:avLst/>
            </a:prstGeom>
            <a:solidFill>
              <a:schemeClr val="accent1">
                <a:alpha val="0"/>
              </a:schemeClr>
            </a:solidFill>
            <a:ln w="19050">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grpSp>
    </p:spTree>
    <p:extLst>
      <p:ext uri="{BB962C8B-B14F-4D97-AF65-F5344CB8AC3E}">
        <p14:creationId xmlns:p14="http://schemas.microsoft.com/office/powerpoint/2010/main" val="318575915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a:xfrm>
            <a:off x="216186" y="168065"/>
            <a:ext cx="8715006" cy="1143000"/>
          </a:xfrm>
        </p:spPr>
        <p:txBody>
          <a:bodyPr>
            <a:noAutofit/>
          </a:bodyPr>
          <a:lstStyle/>
          <a:p>
            <a:r>
              <a:rPr lang="en-US" sz="4000" dirty="0" smtClean="0"/>
              <a:t>Examples of Machine Learning Problems </a:t>
            </a:r>
            <a:endParaRPr lang="en-US" sz="2800" dirty="0"/>
          </a:p>
        </p:txBody>
      </p:sp>
      <p:sp>
        <p:nvSpPr>
          <p:cNvPr id="172035" name="Rectangle 3"/>
          <p:cNvSpPr>
            <a:spLocks noGrp="1" noChangeArrowheads="1"/>
          </p:cNvSpPr>
          <p:nvPr>
            <p:ph type="body" idx="1"/>
          </p:nvPr>
        </p:nvSpPr>
        <p:spPr>
          <a:xfrm>
            <a:off x="457200" y="1462088"/>
            <a:ext cx="8229600" cy="5395912"/>
          </a:xfrm>
        </p:spPr>
        <p:txBody>
          <a:bodyPr>
            <a:normAutofit fontScale="85000" lnSpcReduction="10000"/>
          </a:bodyPr>
          <a:lstStyle/>
          <a:p>
            <a:pPr>
              <a:lnSpc>
                <a:spcPct val="90000"/>
              </a:lnSpc>
            </a:pPr>
            <a:r>
              <a:rPr lang="en-US" sz="2400" dirty="0" smtClean="0"/>
              <a:t>Pattern Recognition</a:t>
            </a:r>
            <a:endParaRPr lang="en-US" sz="2400" dirty="0"/>
          </a:p>
          <a:p>
            <a:pPr lvl="1">
              <a:lnSpc>
                <a:spcPct val="90000"/>
              </a:lnSpc>
            </a:pPr>
            <a:r>
              <a:rPr lang="en-US" sz="1800" dirty="0"/>
              <a:t>Facial identities or facial expressions</a:t>
            </a:r>
          </a:p>
          <a:p>
            <a:pPr lvl="1">
              <a:lnSpc>
                <a:spcPct val="90000"/>
              </a:lnSpc>
            </a:pPr>
            <a:r>
              <a:rPr lang="en-US" sz="1800" dirty="0"/>
              <a:t>Handwritten or spoken </a:t>
            </a:r>
            <a:r>
              <a:rPr lang="en-US" sz="1800" dirty="0" smtClean="0"/>
              <a:t>words (e.g., Siri)</a:t>
            </a:r>
            <a:endParaRPr lang="en-US" sz="1800" dirty="0"/>
          </a:p>
          <a:p>
            <a:pPr lvl="1">
              <a:lnSpc>
                <a:spcPct val="90000"/>
              </a:lnSpc>
            </a:pPr>
            <a:r>
              <a:rPr lang="en-US" sz="1800" dirty="0"/>
              <a:t>Medical </a:t>
            </a:r>
            <a:r>
              <a:rPr lang="en-US" sz="1800" dirty="0" smtClean="0"/>
              <a:t>images</a:t>
            </a:r>
          </a:p>
          <a:p>
            <a:pPr lvl="1">
              <a:lnSpc>
                <a:spcPct val="90000"/>
              </a:lnSpc>
            </a:pPr>
            <a:r>
              <a:rPr lang="en-US" sz="1800" dirty="0" smtClean="0"/>
              <a:t>Sensor Data/IoT</a:t>
            </a:r>
          </a:p>
          <a:p>
            <a:pPr lvl="1">
              <a:lnSpc>
                <a:spcPct val="90000"/>
              </a:lnSpc>
            </a:pPr>
            <a:endParaRPr lang="en-US" sz="1800" dirty="0" smtClean="0"/>
          </a:p>
          <a:p>
            <a:pPr>
              <a:lnSpc>
                <a:spcPct val="90000"/>
              </a:lnSpc>
            </a:pPr>
            <a:r>
              <a:rPr lang="en-US" sz="2400" dirty="0" smtClean="0"/>
              <a:t>Optimization</a:t>
            </a:r>
          </a:p>
          <a:p>
            <a:pPr lvl="1">
              <a:lnSpc>
                <a:spcPct val="90000"/>
              </a:lnSpc>
            </a:pPr>
            <a:r>
              <a:rPr lang="en-US" sz="1800" dirty="0" smtClean="0"/>
              <a:t>Many parameters have “hidden” relationships that can be the basis of optimization</a:t>
            </a:r>
          </a:p>
          <a:p>
            <a:pPr lvl="1">
              <a:lnSpc>
                <a:spcPct val="90000"/>
              </a:lnSpc>
            </a:pPr>
            <a:endParaRPr lang="en-US" sz="1800" dirty="0"/>
          </a:p>
          <a:p>
            <a:pPr>
              <a:lnSpc>
                <a:spcPct val="90000"/>
              </a:lnSpc>
            </a:pPr>
            <a:r>
              <a:rPr lang="en-US" sz="2400" dirty="0" smtClean="0"/>
              <a:t>Pattern Generation </a:t>
            </a:r>
          </a:p>
          <a:p>
            <a:pPr lvl="1">
              <a:lnSpc>
                <a:spcPct val="90000"/>
              </a:lnSpc>
            </a:pPr>
            <a:r>
              <a:rPr lang="en-US" sz="1800" dirty="0" smtClean="0"/>
              <a:t>Generating </a:t>
            </a:r>
            <a:r>
              <a:rPr lang="en-US" sz="1800" dirty="0"/>
              <a:t>images or motion </a:t>
            </a:r>
            <a:r>
              <a:rPr lang="en-US" sz="1800" dirty="0" smtClean="0"/>
              <a:t>sequences</a:t>
            </a:r>
          </a:p>
          <a:p>
            <a:pPr lvl="1">
              <a:lnSpc>
                <a:spcPct val="90000"/>
              </a:lnSpc>
            </a:pPr>
            <a:endParaRPr lang="en-US" sz="1800" dirty="0">
              <a:solidFill>
                <a:srgbClr val="3333CC"/>
              </a:solidFill>
            </a:endParaRPr>
          </a:p>
          <a:p>
            <a:pPr>
              <a:lnSpc>
                <a:spcPct val="90000"/>
              </a:lnSpc>
            </a:pPr>
            <a:r>
              <a:rPr lang="en-US" sz="2400" dirty="0" smtClean="0"/>
              <a:t>Anomaly Detection</a:t>
            </a:r>
          </a:p>
          <a:p>
            <a:pPr lvl="1">
              <a:lnSpc>
                <a:spcPct val="90000"/>
              </a:lnSpc>
            </a:pPr>
            <a:r>
              <a:rPr lang="en-US" sz="1700" dirty="0" smtClean="0"/>
              <a:t>Unusual patterns in the telemetry from physical and/or virtual plants (e.g., data centers)</a:t>
            </a:r>
            <a:endParaRPr lang="en-US" sz="1700" dirty="0"/>
          </a:p>
          <a:p>
            <a:pPr lvl="1">
              <a:lnSpc>
                <a:spcPct val="90000"/>
              </a:lnSpc>
            </a:pPr>
            <a:r>
              <a:rPr lang="en-US" sz="1700" dirty="0"/>
              <a:t>Unusual sequences of credit card transactions </a:t>
            </a:r>
          </a:p>
          <a:p>
            <a:pPr lvl="1">
              <a:lnSpc>
                <a:spcPct val="90000"/>
              </a:lnSpc>
            </a:pPr>
            <a:r>
              <a:rPr lang="en-US" sz="1700" dirty="0"/>
              <a:t>Unusual patterns of sensor </a:t>
            </a:r>
            <a:r>
              <a:rPr lang="en-US" sz="1700" dirty="0" smtClean="0"/>
              <a:t>data from </a:t>
            </a:r>
            <a:r>
              <a:rPr lang="en-US" sz="1700" dirty="0"/>
              <a:t>a nuclear power plant </a:t>
            </a:r>
            <a:endParaRPr lang="en-US" sz="1700" dirty="0" smtClean="0"/>
          </a:p>
          <a:p>
            <a:pPr lvl="2">
              <a:lnSpc>
                <a:spcPct val="90000"/>
              </a:lnSpc>
            </a:pPr>
            <a:r>
              <a:rPr lang="en-US" sz="1400" dirty="0" smtClean="0"/>
              <a:t>or </a:t>
            </a:r>
            <a:r>
              <a:rPr lang="en-US" sz="1400" dirty="0"/>
              <a:t>unusual sound in your car </a:t>
            </a:r>
            <a:r>
              <a:rPr lang="en-US" sz="1400" dirty="0" smtClean="0"/>
              <a:t>engine</a:t>
            </a:r>
            <a:r>
              <a:rPr lang="en-US" sz="1400" dirty="0"/>
              <a:t> </a:t>
            </a:r>
            <a:r>
              <a:rPr lang="en-US" sz="1400" dirty="0" smtClean="0"/>
              <a:t>or …</a:t>
            </a:r>
          </a:p>
          <a:p>
            <a:pPr lvl="1">
              <a:lnSpc>
                <a:spcPct val="90000"/>
              </a:lnSpc>
            </a:pPr>
            <a:endParaRPr lang="en-US" sz="1800" dirty="0"/>
          </a:p>
          <a:p>
            <a:pPr>
              <a:lnSpc>
                <a:spcPct val="90000"/>
              </a:lnSpc>
            </a:pPr>
            <a:r>
              <a:rPr lang="en-US" sz="2400" dirty="0" smtClean="0"/>
              <a:t>Prediction</a:t>
            </a:r>
            <a:endParaRPr lang="en-US" sz="2400" dirty="0"/>
          </a:p>
          <a:p>
            <a:pPr lvl="1">
              <a:lnSpc>
                <a:spcPct val="90000"/>
              </a:lnSpc>
            </a:pPr>
            <a:r>
              <a:rPr lang="en-US" sz="1800" dirty="0"/>
              <a:t>Future stock prices or currency exchange rates </a:t>
            </a:r>
            <a:endParaRPr lang="en-US" sz="1800" dirty="0" smtClean="0"/>
          </a:p>
          <a:p>
            <a:pPr lvl="1">
              <a:lnSpc>
                <a:spcPct val="90000"/>
              </a:lnSpc>
            </a:pPr>
            <a:r>
              <a:rPr lang="en-US" sz="1800" dirty="0" smtClean="0"/>
              <a:t>Network events/hardware failures, …</a:t>
            </a:r>
          </a:p>
          <a:p>
            <a:pPr lvl="1">
              <a:lnSpc>
                <a:spcPct val="90000"/>
              </a:lnSpc>
            </a:pPr>
            <a:r>
              <a:rPr lang="en-US" sz="1800" dirty="0" smtClean="0"/>
              <a:t>…</a:t>
            </a:r>
          </a:p>
        </p:txBody>
      </p:sp>
    </p:spTree>
    <p:extLst>
      <p:ext uri="{BB962C8B-B14F-4D97-AF65-F5344CB8AC3E}">
        <p14:creationId xmlns:p14="http://schemas.microsoft.com/office/powerpoint/2010/main" val="347684978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4"/>
          <p:cNvSpPr>
            <a:spLocks noGrp="1" noChangeArrowheads="1"/>
          </p:cNvSpPr>
          <p:nvPr>
            <p:ph type="title"/>
          </p:nvPr>
        </p:nvSpPr>
        <p:spPr>
          <a:xfrm>
            <a:off x="457200" y="110285"/>
            <a:ext cx="8229600" cy="741362"/>
          </a:xfrm>
        </p:spPr>
        <p:txBody>
          <a:bodyPr>
            <a:normAutofit/>
          </a:bodyPr>
          <a:lstStyle/>
          <a:p>
            <a:r>
              <a:rPr lang="en-US" sz="3600" dirty="0" smtClean="0"/>
              <a:t>Ok, But What Exactly Is Machine Learning?</a:t>
            </a:r>
            <a:endParaRPr lang="en-US" dirty="0"/>
          </a:p>
        </p:txBody>
      </p:sp>
      <p:sp>
        <p:nvSpPr>
          <p:cNvPr id="10245" name="Rectangle 5"/>
          <p:cNvSpPr>
            <a:spLocks noGrp="1" noChangeArrowheads="1"/>
          </p:cNvSpPr>
          <p:nvPr>
            <p:ph type="body" idx="1"/>
          </p:nvPr>
        </p:nvSpPr>
        <p:spPr>
          <a:xfrm>
            <a:off x="120946" y="1069589"/>
            <a:ext cx="8902109" cy="5616221"/>
          </a:xfrm>
        </p:spPr>
        <p:txBody>
          <a:bodyPr>
            <a:normAutofit fontScale="62500" lnSpcReduction="20000"/>
          </a:bodyPr>
          <a:lstStyle/>
          <a:p>
            <a:pPr>
              <a:lnSpc>
                <a:spcPct val="110000"/>
              </a:lnSpc>
            </a:pPr>
            <a:r>
              <a:rPr lang="en-US" sz="2900" dirty="0" smtClean="0"/>
              <a:t>Machine Learning is a procedure that consists of estimating the model parameters so that the learned model (algorithm) can perform a specific task</a:t>
            </a:r>
          </a:p>
          <a:p>
            <a:pPr lvl="1">
              <a:lnSpc>
                <a:spcPct val="110000"/>
              </a:lnSpc>
            </a:pPr>
            <a:r>
              <a:rPr lang="en-US" sz="2500" dirty="0" smtClean="0"/>
              <a:t>Typically try estimate model parameters such that </a:t>
            </a:r>
            <a:r>
              <a:rPr lang="en-US" sz="2500" b="1" i="1" dirty="0" smtClean="0"/>
              <a:t>prediction error is minimized</a:t>
            </a:r>
          </a:p>
          <a:p>
            <a:endParaRPr lang="en-US" sz="2900" dirty="0"/>
          </a:p>
          <a:p>
            <a:r>
              <a:rPr lang="en-US" sz="2900" dirty="0" smtClean="0"/>
              <a:t>2 </a:t>
            </a:r>
            <a:r>
              <a:rPr lang="en-US" sz="2900" dirty="0"/>
              <a:t>types of </a:t>
            </a:r>
            <a:r>
              <a:rPr lang="en-US" sz="2900" dirty="0" smtClean="0"/>
              <a:t>learning considered here</a:t>
            </a:r>
            <a:endParaRPr lang="en-US" sz="2900" dirty="0"/>
          </a:p>
          <a:p>
            <a:pPr lvl="1"/>
            <a:r>
              <a:rPr lang="en-US" sz="2600" dirty="0" smtClean="0"/>
              <a:t>Supervised</a:t>
            </a:r>
            <a:endParaRPr lang="en-US" sz="2600" dirty="0"/>
          </a:p>
          <a:p>
            <a:pPr lvl="1"/>
            <a:r>
              <a:rPr lang="en-US" sz="2600" dirty="0" smtClean="0"/>
              <a:t>Unsupervised</a:t>
            </a:r>
          </a:p>
          <a:p>
            <a:pPr lvl="1"/>
            <a:r>
              <a:rPr lang="en-US" sz="2600" dirty="0">
                <a:solidFill>
                  <a:schemeClr val="bg1">
                    <a:lumMod val="50000"/>
                  </a:schemeClr>
                </a:solidFill>
              </a:rPr>
              <a:t>Semi-supervised </a:t>
            </a:r>
            <a:r>
              <a:rPr lang="en-US" sz="2600" dirty="0" smtClean="0">
                <a:solidFill>
                  <a:schemeClr val="bg1">
                    <a:lumMod val="50000"/>
                  </a:schemeClr>
                </a:solidFill>
              </a:rPr>
              <a:t>learning</a:t>
            </a:r>
            <a:endParaRPr lang="en-US" sz="2600" dirty="0">
              <a:solidFill>
                <a:schemeClr val="bg1">
                  <a:lumMod val="50000"/>
                </a:schemeClr>
              </a:solidFill>
            </a:endParaRPr>
          </a:p>
          <a:p>
            <a:pPr lvl="1"/>
            <a:r>
              <a:rPr lang="en-US" sz="2600" dirty="0">
                <a:solidFill>
                  <a:schemeClr val="bg1">
                    <a:lumMod val="50000"/>
                  </a:schemeClr>
                </a:solidFill>
              </a:rPr>
              <a:t>Reinforcement learning</a:t>
            </a:r>
          </a:p>
          <a:p>
            <a:pPr marL="0" indent="0">
              <a:buNone/>
            </a:pPr>
            <a:endParaRPr lang="en-US" sz="2900" dirty="0"/>
          </a:p>
          <a:p>
            <a:r>
              <a:rPr lang="en-US" sz="2900" dirty="0" smtClean="0"/>
              <a:t>Supervised learning</a:t>
            </a:r>
            <a:endParaRPr lang="en-US" sz="2900" dirty="0"/>
          </a:p>
          <a:p>
            <a:pPr lvl="1"/>
            <a:r>
              <a:rPr lang="en-US" sz="2600" dirty="0"/>
              <a:t>Present the </a:t>
            </a:r>
            <a:r>
              <a:rPr lang="en-US" sz="2600" dirty="0" smtClean="0"/>
              <a:t>algorithm with a set of inputs </a:t>
            </a:r>
            <a:r>
              <a:rPr lang="en-US" sz="2600" dirty="0"/>
              <a:t>and their corresponding </a:t>
            </a:r>
            <a:r>
              <a:rPr lang="en-US" sz="2600" dirty="0" smtClean="0"/>
              <a:t>outputs</a:t>
            </a:r>
          </a:p>
          <a:p>
            <a:pPr lvl="1"/>
            <a:r>
              <a:rPr lang="en-US" sz="2600" dirty="0" smtClean="0"/>
              <a:t>Essentially have a “teacher” that tells you what each training example is</a:t>
            </a:r>
            <a:endParaRPr lang="en-US" sz="2600" dirty="0"/>
          </a:p>
          <a:p>
            <a:pPr lvl="1"/>
            <a:r>
              <a:rPr lang="en-US" sz="2600" dirty="0"/>
              <a:t>See how closely the actual outputs match the desired </a:t>
            </a:r>
            <a:r>
              <a:rPr lang="en-US" sz="2600" dirty="0" smtClean="0"/>
              <a:t>ones</a:t>
            </a:r>
          </a:p>
          <a:p>
            <a:pPr lvl="2"/>
            <a:r>
              <a:rPr lang="en-US" sz="1900" dirty="0" smtClean="0"/>
              <a:t>Note generalization error (bias, variance)</a:t>
            </a:r>
            <a:endParaRPr lang="en-US" sz="1900" dirty="0"/>
          </a:p>
          <a:p>
            <a:pPr lvl="1"/>
            <a:r>
              <a:rPr lang="en-US" sz="2600" dirty="0" smtClean="0"/>
              <a:t>Iteratively modify </a:t>
            </a:r>
            <a:r>
              <a:rPr lang="en-US" sz="2600" dirty="0"/>
              <a:t>the parameters to better approximate the desired </a:t>
            </a:r>
            <a:r>
              <a:rPr lang="en-US" sz="2600" dirty="0" smtClean="0"/>
              <a:t>outputs (gradient descent)</a:t>
            </a:r>
          </a:p>
          <a:p>
            <a:endParaRPr lang="en-US" sz="2900" dirty="0" smtClean="0"/>
          </a:p>
          <a:p>
            <a:r>
              <a:rPr lang="en-US" sz="2900" dirty="0" smtClean="0"/>
              <a:t>Unsupervised</a:t>
            </a:r>
          </a:p>
          <a:p>
            <a:pPr lvl="1"/>
            <a:r>
              <a:rPr lang="en-US" sz="2600" dirty="0" smtClean="0"/>
              <a:t>Algorithm learns internal representations and important features</a:t>
            </a:r>
          </a:p>
          <a:p>
            <a:pPr lvl="1"/>
            <a:endParaRPr lang="en-US" sz="2600" dirty="0" smtClean="0"/>
          </a:p>
          <a:p>
            <a:r>
              <a:rPr lang="en-US" sz="2900" dirty="0" smtClean="0"/>
              <a:t>So let’s take a closer look at these learning types</a:t>
            </a:r>
            <a:endParaRPr lang="en-US" sz="2900" dirty="0"/>
          </a:p>
          <a:p>
            <a:pPr>
              <a:lnSpc>
                <a:spcPct val="80000"/>
              </a:lnSpc>
              <a:buFont typeface="Wingdings" charset="0"/>
              <a:buNone/>
            </a:pPr>
            <a:endParaRPr lang="en-US" sz="2400" dirty="0"/>
          </a:p>
        </p:txBody>
      </p:sp>
    </p:spTree>
    <p:extLst>
      <p:ext uri="{BB962C8B-B14F-4D97-AF65-F5344CB8AC3E}">
        <p14:creationId xmlns:p14="http://schemas.microsoft.com/office/powerpoint/2010/main" val="36744896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4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4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4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45">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245">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245">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245">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245">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245">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245">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245">
                                            <p:txEl>
                                              <p:pRg st="16" end="1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245">
                                            <p:txEl>
                                              <p:pRg st="17" end="1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245">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1026"/>
          <p:cNvSpPr>
            <a:spLocks noGrp="1" noChangeArrowheads="1"/>
          </p:cNvSpPr>
          <p:nvPr>
            <p:ph type="title"/>
          </p:nvPr>
        </p:nvSpPr>
        <p:spPr>
          <a:xfrm>
            <a:off x="457200" y="35579"/>
            <a:ext cx="8229600" cy="1143000"/>
          </a:xfrm>
        </p:spPr>
        <p:txBody>
          <a:bodyPr/>
          <a:lstStyle/>
          <a:p>
            <a:r>
              <a:rPr lang="en-US" dirty="0"/>
              <a:t>Supervised learning</a:t>
            </a:r>
          </a:p>
        </p:txBody>
      </p:sp>
      <p:sp>
        <p:nvSpPr>
          <p:cNvPr id="63491" name="Rectangle 1027"/>
          <p:cNvSpPr>
            <a:spLocks noGrp="1" noChangeArrowheads="1"/>
          </p:cNvSpPr>
          <p:nvPr>
            <p:ph type="body" idx="1"/>
          </p:nvPr>
        </p:nvSpPr>
        <p:spPr>
          <a:xfrm>
            <a:off x="457200" y="1357874"/>
            <a:ext cx="8387976" cy="5305892"/>
          </a:xfrm>
        </p:spPr>
        <p:txBody>
          <a:bodyPr>
            <a:normAutofit fontScale="92500" lnSpcReduction="10000"/>
          </a:bodyPr>
          <a:lstStyle/>
          <a:p>
            <a:r>
              <a:rPr lang="en-US" sz="2800" dirty="0" smtClean="0"/>
              <a:t>You are given training data and “what each item is”</a:t>
            </a:r>
          </a:p>
          <a:p>
            <a:pPr lvl="1"/>
            <a:r>
              <a:rPr lang="en-US" sz="2400" dirty="0"/>
              <a:t>e</a:t>
            </a:r>
            <a:r>
              <a:rPr lang="en-US" sz="2400" dirty="0" smtClean="0"/>
              <a:t>.g., a set of images and corresponding descriptions (labels)</a:t>
            </a:r>
          </a:p>
          <a:p>
            <a:pPr lvl="2"/>
            <a:r>
              <a:rPr lang="en-US" sz="2000" dirty="0" smtClean="0"/>
              <a:t>“this is a cat” or “this is a chair” (cat or chair is a label)</a:t>
            </a:r>
            <a:endParaRPr lang="en-US" sz="2000" dirty="0"/>
          </a:p>
          <a:p>
            <a:pPr lvl="1"/>
            <a:r>
              <a:rPr lang="en-US" sz="2100" dirty="0" smtClean="0"/>
              <a:t>Training set consists of (x</a:t>
            </a:r>
            <a:r>
              <a:rPr lang="en-US" sz="2100" baseline="30000" dirty="0" smtClean="0"/>
              <a:t>(i)</a:t>
            </a:r>
            <a:r>
              <a:rPr lang="en-US" sz="2100" dirty="0" smtClean="0"/>
              <a:t>,y</a:t>
            </a:r>
            <a:r>
              <a:rPr lang="en-US" sz="2100" baseline="30000" dirty="0" smtClean="0"/>
              <a:t>(i)</a:t>
            </a:r>
            <a:r>
              <a:rPr lang="en-US" sz="2100" dirty="0" smtClean="0"/>
              <a:t>) pairs,  x</a:t>
            </a:r>
            <a:r>
              <a:rPr lang="en-US" sz="2100" baseline="30000" dirty="0" smtClean="0"/>
              <a:t>(i)</a:t>
            </a:r>
            <a:r>
              <a:rPr lang="en-US" sz="2100" dirty="0" smtClean="0"/>
              <a:t> is the input example, y</a:t>
            </a:r>
            <a:r>
              <a:rPr lang="en-US" sz="2100" baseline="30000" dirty="0" smtClean="0"/>
              <a:t>(i)</a:t>
            </a:r>
            <a:r>
              <a:rPr lang="en-US" sz="2100" dirty="0" smtClean="0"/>
              <a:t> is the label</a:t>
            </a:r>
          </a:p>
          <a:p>
            <a:pPr lvl="1"/>
            <a:r>
              <a:rPr lang="en-US" sz="2100" dirty="0" smtClean="0"/>
              <a:t>You want to find </a:t>
            </a:r>
            <a:r>
              <a:rPr lang="en-US" sz="2100" i="1" dirty="0" smtClean="0"/>
              <a:t>f</a:t>
            </a:r>
            <a:r>
              <a:rPr lang="en-US" sz="2100" dirty="0" smtClean="0"/>
              <a:t>(x</a:t>
            </a:r>
            <a:r>
              <a:rPr lang="en-US" sz="2100" baseline="30000" dirty="0" smtClean="0"/>
              <a:t>(</a:t>
            </a:r>
            <a:r>
              <a:rPr lang="en-US" sz="2100" baseline="30000" dirty="0" err="1" smtClean="0"/>
              <a:t>i</a:t>
            </a:r>
            <a:r>
              <a:rPr lang="en-US" sz="2100" baseline="30000" dirty="0" smtClean="0"/>
              <a:t>)</a:t>
            </a:r>
            <a:r>
              <a:rPr lang="en-US" sz="2100" dirty="0" smtClean="0"/>
              <a:t>) = y</a:t>
            </a:r>
            <a:r>
              <a:rPr lang="en-US" sz="2100" baseline="30000" dirty="0" smtClean="0"/>
              <a:t>(</a:t>
            </a:r>
            <a:r>
              <a:rPr lang="en-US" sz="2100" baseline="30000" dirty="0" err="1" smtClean="0"/>
              <a:t>i</a:t>
            </a:r>
            <a:r>
              <a:rPr lang="en-US" sz="2100" baseline="30000" dirty="0" smtClean="0"/>
              <a:t>)</a:t>
            </a:r>
            <a:r>
              <a:rPr lang="en-US" sz="2100" dirty="0" smtClean="0"/>
              <a:t>, </a:t>
            </a:r>
            <a:r>
              <a:rPr lang="en-US" sz="2100" i="1" dirty="0" smtClean="0">
                <a:solidFill>
                  <a:srgbClr val="FF0000"/>
                </a:solidFill>
              </a:rPr>
              <a:t>but you don’t know f</a:t>
            </a:r>
            <a:endParaRPr lang="en-US" sz="2100" dirty="0" smtClean="0"/>
          </a:p>
          <a:p>
            <a:pPr lvl="2"/>
            <a:r>
              <a:rPr lang="en-US" sz="1700" dirty="0" smtClean="0"/>
              <a:t>Another way to look at the training set: </a:t>
            </a:r>
            <a:r>
              <a:rPr lang="en-US" sz="1700" i="1" dirty="0" smtClean="0"/>
              <a:t>(x</a:t>
            </a:r>
            <a:r>
              <a:rPr lang="en-US" sz="1700" i="1" baseline="30000" dirty="0" smtClean="0"/>
              <a:t>(</a:t>
            </a:r>
            <a:r>
              <a:rPr lang="en-US" sz="1700" i="1" baseline="30000" dirty="0" err="1" smtClean="0"/>
              <a:t>i</a:t>
            </a:r>
            <a:r>
              <a:rPr lang="en-US" sz="1700" i="1" baseline="30000" dirty="0" smtClean="0"/>
              <a:t>)</a:t>
            </a:r>
            <a:r>
              <a:rPr lang="en-US" sz="1700" i="1" dirty="0" smtClean="0"/>
              <a:t>,y</a:t>
            </a:r>
            <a:r>
              <a:rPr lang="en-US" sz="1700" i="1" baseline="30000" dirty="0" smtClean="0"/>
              <a:t>(</a:t>
            </a:r>
            <a:r>
              <a:rPr lang="en-US" sz="1700" i="1" baseline="30000" dirty="0" err="1" smtClean="0"/>
              <a:t>i</a:t>
            </a:r>
            <a:r>
              <a:rPr lang="en-US" sz="1700" i="1" baseline="30000" dirty="0" smtClean="0"/>
              <a:t>)</a:t>
            </a:r>
            <a:r>
              <a:rPr lang="en-US" sz="1700" i="1" dirty="0" smtClean="0"/>
              <a:t>)  = (x</a:t>
            </a:r>
            <a:r>
              <a:rPr lang="en-US" sz="1700" i="1" baseline="30000" dirty="0" smtClean="0"/>
              <a:t>(</a:t>
            </a:r>
            <a:r>
              <a:rPr lang="en-US" sz="1700" i="1" baseline="30000" dirty="0" err="1" smtClean="0"/>
              <a:t>i</a:t>
            </a:r>
            <a:r>
              <a:rPr lang="en-US" sz="1700" i="1" baseline="30000" dirty="0" smtClean="0"/>
              <a:t>)</a:t>
            </a:r>
            <a:r>
              <a:rPr lang="en-US" sz="1700" i="1" dirty="0" smtClean="0"/>
              <a:t>, </a:t>
            </a:r>
            <a:r>
              <a:rPr lang="en-US" sz="1700" i="1" dirty="0" smtClean="0">
                <a:solidFill>
                  <a:srgbClr val="FF0000"/>
                </a:solidFill>
              </a:rPr>
              <a:t>f</a:t>
            </a:r>
            <a:r>
              <a:rPr lang="en-US" sz="1700" i="1" dirty="0" smtClean="0">
                <a:solidFill>
                  <a:srgbClr val="000000"/>
                </a:solidFill>
              </a:rPr>
              <a:t>(x</a:t>
            </a:r>
            <a:r>
              <a:rPr lang="en-US" sz="1700" i="1" baseline="30000" dirty="0" smtClean="0">
                <a:solidFill>
                  <a:srgbClr val="000000"/>
                </a:solidFill>
              </a:rPr>
              <a:t>(</a:t>
            </a:r>
            <a:r>
              <a:rPr lang="en-US" sz="1700" i="1" baseline="30000" dirty="0" err="1" smtClean="0">
                <a:solidFill>
                  <a:srgbClr val="000000"/>
                </a:solidFill>
              </a:rPr>
              <a:t>i</a:t>
            </a:r>
            <a:r>
              <a:rPr lang="en-US" sz="1700" i="1" baseline="30000" dirty="0" smtClean="0">
                <a:solidFill>
                  <a:srgbClr val="000000"/>
                </a:solidFill>
              </a:rPr>
              <a:t>)</a:t>
            </a:r>
            <a:r>
              <a:rPr lang="en-US" sz="1700" i="1" dirty="0" smtClean="0">
                <a:solidFill>
                  <a:srgbClr val="000000"/>
                </a:solidFill>
              </a:rPr>
              <a:t>))</a:t>
            </a:r>
            <a:endParaRPr lang="en-US" sz="1700" i="1" dirty="0" smtClean="0"/>
          </a:p>
          <a:p>
            <a:pPr lvl="2"/>
            <a:r>
              <a:rPr lang="en-US" sz="1900" dirty="0" smtClean="0"/>
              <a:t>Goal: accurately {</a:t>
            </a:r>
            <a:r>
              <a:rPr lang="en-US" sz="1900" dirty="0" err="1" smtClean="0"/>
              <a:t>predict,classify,compute</a:t>
            </a:r>
            <a:r>
              <a:rPr lang="en-US" sz="1900" dirty="0" smtClean="0"/>
              <a:t>} the label for </a:t>
            </a:r>
            <a:r>
              <a:rPr lang="en-US" sz="1900" dirty="0"/>
              <a:t>previous unseen </a:t>
            </a:r>
            <a:r>
              <a:rPr lang="en-US" sz="1900" i="1" dirty="0" smtClean="0"/>
              <a:t>x</a:t>
            </a:r>
          </a:p>
          <a:p>
            <a:pPr lvl="1"/>
            <a:r>
              <a:rPr lang="en-US" sz="2100" i="1" dirty="0" smtClean="0"/>
              <a:t>Learning comes down to finding a parameter set for your model that </a:t>
            </a:r>
            <a:r>
              <a:rPr lang="en-US" sz="2100" i="1" dirty="0" smtClean="0">
                <a:solidFill>
                  <a:srgbClr val="FF0000"/>
                </a:solidFill>
              </a:rPr>
              <a:t>minimizes prediction error </a:t>
            </a:r>
            <a:r>
              <a:rPr lang="en-US" sz="2100" i="1" dirty="0" smtClean="0">
                <a:solidFill>
                  <a:srgbClr val="FF0000"/>
                </a:solidFill>
                <a:sym typeface="Wingdings"/>
              </a:rPr>
              <a:t> learning is an optimization problem</a:t>
            </a:r>
            <a:r>
              <a:rPr lang="en-US" sz="2100" i="1" dirty="0" smtClean="0">
                <a:solidFill>
                  <a:srgbClr val="FF0000"/>
                </a:solidFill>
              </a:rPr>
              <a:t>  </a:t>
            </a:r>
          </a:p>
          <a:p>
            <a:pPr lvl="1"/>
            <a:endParaRPr lang="en-US" sz="1900" dirty="0" smtClean="0"/>
          </a:p>
          <a:p>
            <a:r>
              <a:rPr lang="en-US" sz="2800" dirty="0" smtClean="0"/>
              <a:t>There are many 10s (if not 10^2s or 10^3s) of supervised learning algorithms</a:t>
            </a:r>
          </a:p>
          <a:p>
            <a:pPr lvl="1"/>
            <a:r>
              <a:rPr lang="en-US" sz="2000" dirty="0" smtClean="0"/>
              <a:t>These include: </a:t>
            </a:r>
            <a:r>
              <a:rPr lang="en-US" sz="2000" dirty="0"/>
              <a:t>Artificial Neural Networks, Decision T</a:t>
            </a:r>
            <a:r>
              <a:rPr lang="en-US" sz="2000" dirty="0" smtClean="0"/>
              <a:t>rees, Ensembles (</a:t>
            </a:r>
            <a:r>
              <a:rPr lang="en-US" sz="2000" dirty="0"/>
              <a:t>Bagging, Boosting, Random </a:t>
            </a:r>
            <a:r>
              <a:rPr lang="en-US" sz="2000" dirty="0" smtClean="0"/>
              <a:t>Forests, …), k</a:t>
            </a:r>
            <a:r>
              <a:rPr lang="en-US" sz="2000" dirty="0"/>
              <a:t>-</a:t>
            </a:r>
            <a:r>
              <a:rPr lang="en-US" sz="2000" dirty="0" smtClean="0"/>
              <a:t>NN, </a:t>
            </a:r>
            <a:r>
              <a:rPr lang="en-US" sz="2000" dirty="0"/>
              <a:t>Linear R</a:t>
            </a:r>
            <a:r>
              <a:rPr lang="en-US" sz="2000" dirty="0" smtClean="0"/>
              <a:t>egression, Naive Bayes, Logistic Regression (and other CRFs), Support </a:t>
            </a:r>
            <a:r>
              <a:rPr lang="en-US" sz="2000" dirty="0"/>
              <a:t>V</a:t>
            </a:r>
            <a:r>
              <a:rPr lang="en-US" sz="2000" dirty="0" smtClean="0"/>
              <a:t>ector </a:t>
            </a:r>
            <a:r>
              <a:rPr lang="en-US" sz="2000" dirty="0"/>
              <a:t>M</a:t>
            </a:r>
            <a:r>
              <a:rPr lang="en-US" sz="2000" dirty="0" smtClean="0"/>
              <a:t>achines (and other Large Margin Classifiers), …</a:t>
            </a:r>
            <a:endParaRPr lang="en-US" sz="1800" dirty="0" smtClean="0"/>
          </a:p>
          <a:p>
            <a:pPr marL="0" indent="0">
              <a:buNone/>
            </a:pPr>
            <a:endParaRPr lang="en-US" sz="2400" dirty="0"/>
          </a:p>
        </p:txBody>
      </p:sp>
    </p:spTree>
    <p:extLst>
      <p:ext uri="{BB962C8B-B14F-4D97-AF65-F5344CB8AC3E}">
        <p14:creationId xmlns:p14="http://schemas.microsoft.com/office/powerpoint/2010/main" val="30246001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4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4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4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4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49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49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349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3491">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349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dirty="0"/>
              <a:t>Unsupervised learning</a:t>
            </a:r>
          </a:p>
        </p:txBody>
      </p:sp>
      <p:sp>
        <p:nvSpPr>
          <p:cNvPr id="64515" name="Rectangle 3"/>
          <p:cNvSpPr>
            <a:spLocks noGrp="1" noChangeArrowheads="1"/>
          </p:cNvSpPr>
          <p:nvPr>
            <p:ph type="body" idx="1"/>
          </p:nvPr>
        </p:nvSpPr>
        <p:spPr>
          <a:xfrm>
            <a:off x="457200" y="1919678"/>
            <a:ext cx="8229600" cy="4938322"/>
          </a:xfrm>
        </p:spPr>
        <p:txBody>
          <a:bodyPr>
            <a:normAutofit fontScale="70000" lnSpcReduction="20000"/>
          </a:bodyPr>
          <a:lstStyle/>
          <a:p>
            <a:pPr>
              <a:lnSpc>
                <a:spcPct val="90000"/>
              </a:lnSpc>
            </a:pPr>
            <a:r>
              <a:rPr lang="en-US" sz="3000" dirty="0" smtClean="0"/>
              <a:t>Basic idea: Discover unknown compositional structure in input data</a:t>
            </a:r>
            <a:endParaRPr lang="en-US" sz="3000" dirty="0"/>
          </a:p>
          <a:p>
            <a:pPr>
              <a:lnSpc>
                <a:spcPct val="90000"/>
              </a:lnSpc>
            </a:pPr>
            <a:endParaRPr lang="en-US" sz="3000" dirty="0" smtClean="0"/>
          </a:p>
          <a:p>
            <a:pPr>
              <a:lnSpc>
                <a:spcPct val="90000"/>
              </a:lnSpc>
            </a:pPr>
            <a:r>
              <a:rPr lang="en-US" sz="3000" dirty="0" smtClean="0"/>
              <a:t>Data clustering and dimension reduction</a:t>
            </a:r>
          </a:p>
          <a:p>
            <a:pPr lvl="1">
              <a:lnSpc>
                <a:spcPct val="90000"/>
              </a:lnSpc>
            </a:pPr>
            <a:r>
              <a:rPr lang="en-US" sz="2600" dirty="0" smtClean="0"/>
              <a:t>More generally: find the relationships/structure in the data set</a:t>
            </a:r>
          </a:p>
          <a:p>
            <a:pPr>
              <a:lnSpc>
                <a:spcPct val="90000"/>
              </a:lnSpc>
            </a:pPr>
            <a:endParaRPr lang="en-US" sz="3000" dirty="0"/>
          </a:p>
          <a:p>
            <a:pPr>
              <a:lnSpc>
                <a:spcPct val="90000"/>
              </a:lnSpc>
            </a:pPr>
            <a:r>
              <a:rPr lang="en-US" sz="3000" dirty="0"/>
              <a:t>No need </a:t>
            </a:r>
            <a:r>
              <a:rPr lang="en-US" sz="3000" dirty="0" smtClean="0"/>
              <a:t>for labeled data</a:t>
            </a:r>
            <a:endParaRPr lang="en-US" sz="3000" dirty="0"/>
          </a:p>
          <a:p>
            <a:pPr lvl="1">
              <a:lnSpc>
                <a:spcPct val="90000"/>
              </a:lnSpc>
            </a:pPr>
            <a:r>
              <a:rPr lang="en-US" sz="2600" dirty="0" smtClean="0"/>
              <a:t>The </a:t>
            </a:r>
            <a:r>
              <a:rPr lang="en-US" sz="2600" dirty="0"/>
              <a:t>network </a:t>
            </a:r>
            <a:r>
              <a:rPr lang="en-US" sz="2600" dirty="0" smtClean="0"/>
              <a:t>itself finds </a:t>
            </a:r>
            <a:r>
              <a:rPr lang="en-US" sz="2600" dirty="0"/>
              <a:t>the correlations </a:t>
            </a:r>
            <a:r>
              <a:rPr lang="en-US" sz="2600" dirty="0" smtClean="0"/>
              <a:t>in the </a:t>
            </a:r>
            <a:r>
              <a:rPr lang="en-US" sz="2600" dirty="0"/>
              <a:t>data</a:t>
            </a:r>
          </a:p>
          <a:p>
            <a:pPr>
              <a:lnSpc>
                <a:spcPct val="90000"/>
              </a:lnSpc>
            </a:pPr>
            <a:endParaRPr lang="en-US" sz="3000" dirty="0" smtClean="0"/>
          </a:p>
          <a:p>
            <a:pPr>
              <a:lnSpc>
                <a:spcPct val="90000"/>
              </a:lnSpc>
            </a:pPr>
            <a:r>
              <a:rPr lang="en-US" sz="3000" dirty="0" smtClean="0"/>
              <a:t>Learning algorithms include (again, many algorithms)</a:t>
            </a:r>
          </a:p>
          <a:p>
            <a:pPr lvl="1">
              <a:lnSpc>
                <a:spcPct val="90000"/>
              </a:lnSpc>
            </a:pPr>
            <a:r>
              <a:rPr lang="en-US" sz="3000" dirty="0" smtClean="0"/>
              <a:t>K-Means Clustering</a:t>
            </a:r>
          </a:p>
          <a:p>
            <a:pPr lvl="1">
              <a:lnSpc>
                <a:spcPct val="90000"/>
              </a:lnSpc>
            </a:pPr>
            <a:r>
              <a:rPr lang="en-US" sz="3000" dirty="0"/>
              <a:t>A</a:t>
            </a:r>
            <a:r>
              <a:rPr lang="en-US" sz="3000" dirty="0" smtClean="0"/>
              <a:t>uto-encoders/deep neural networks</a:t>
            </a:r>
          </a:p>
          <a:p>
            <a:pPr lvl="1">
              <a:lnSpc>
                <a:spcPct val="90000"/>
              </a:lnSpc>
            </a:pPr>
            <a:r>
              <a:rPr lang="en-US" sz="3000" dirty="0" smtClean="0"/>
              <a:t>Restricted Boltzmann Machines</a:t>
            </a:r>
          </a:p>
          <a:p>
            <a:pPr lvl="2">
              <a:lnSpc>
                <a:spcPct val="90000"/>
              </a:lnSpc>
            </a:pPr>
            <a:r>
              <a:rPr lang="en-US" sz="2600" dirty="0" smtClean="0"/>
              <a:t>Hopfield Networks</a:t>
            </a:r>
          </a:p>
          <a:p>
            <a:pPr lvl="1">
              <a:lnSpc>
                <a:spcPct val="90000"/>
              </a:lnSpc>
            </a:pPr>
            <a:r>
              <a:rPr lang="en-US" sz="3000" dirty="0" smtClean="0"/>
              <a:t>Sparse Encoders</a:t>
            </a:r>
          </a:p>
          <a:p>
            <a:pPr lvl="1">
              <a:lnSpc>
                <a:spcPct val="90000"/>
              </a:lnSpc>
            </a:pPr>
            <a:r>
              <a:rPr lang="en-US" sz="3000" dirty="0" smtClean="0"/>
              <a:t>…</a:t>
            </a:r>
            <a:endParaRPr lang="en-US" sz="3000" dirty="0"/>
          </a:p>
          <a:p>
            <a:pPr>
              <a:lnSpc>
                <a:spcPct val="90000"/>
              </a:lnSpc>
              <a:buFont typeface="Wingdings" charset="0"/>
              <a:buNone/>
            </a:pPr>
            <a:r>
              <a:rPr lang="en-US" sz="2800" dirty="0"/>
              <a:t>		</a:t>
            </a:r>
          </a:p>
        </p:txBody>
      </p:sp>
    </p:spTree>
    <p:extLst>
      <p:ext uri="{BB962C8B-B14F-4D97-AF65-F5344CB8AC3E}">
        <p14:creationId xmlns:p14="http://schemas.microsoft.com/office/powerpoint/2010/main" val="61365158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Taxonomy of Learning Techniques</a:t>
            </a:r>
            <a:endParaRPr lang="en-US" dirty="0"/>
          </a:p>
        </p:txBody>
      </p:sp>
      <p:pic>
        <p:nvPicPr>
          <p:cNvPr id="4" name="Picture 3" descr="automated_feature_discover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2988" y="1481605"/>
            <a:ext cx="6299200" cy="5219700"/>
          </a:xfrm>
          <a:prstGeom prst="rect">
            <a:avLst/>
          </a:prstGeom>
        </p:spPr>
      </p:pic>
      <p:sp>
        <p:nvSpPr>
          <p:cNvPr id="5" name="TextBox 4"/>
          <p:cNvSpPr txBox="1"/>
          <p:nvPr/>
        </p:nvSpPr>
        <p:spPr>
          <a:xfrm>
            <a:off x="0" y="6604084"/>
            <a:ext cx="1780308" cy="253916"/>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050" dirty="0"/>
              <a:t>Slide courtesy </a:t>
            </a:r>
            <a:r>
              <a:rPr lang="en-US" sz="1050" dirty="0" smtClean="0"/>
              <a:t>Yoshua Bengio </a:t>
            </a:r>
            <a:endParaRPr lang="en-US" sz="1050" dirty="0"/>
          </a:p>
        </p:txBody>
      </p:sp>
      <p:grpSp>
        <p:nvGrpSpPr>
          <p:cNvPr id="11" name="Group 10"/>
          <p:cNvGrpSpPr/>
          <p:nvPr/>
        </p:nvGrpSpPr>
        <p:grpSpPr>
          <a:xfrm>
            <a:off x="6427844" y="1481605"/>
            <a:ext cx="2690467" cy="5072597"/>
            <a:chOff x="6427844" y="1481605"/>
            <a:chExt cx="2690467" cy="5072597"/>
          </a:xfrm>
        </p:grpSpPr>
        <p:sp>
          <p:nvSpPr>
            <p:cNvPr id="6" name="Rectangle 5"/>
            <p:cNvSpPr/>
            <p:nvPr/>
          </p:nvSpPr>
          <p:spPr>
            <a:xfrm>
              <a:off x="6427844" y="1481605"/>
              <a:ext cx="893627" cy="5072597"/>
            </a:xfrm>
            <a:prstGeom prst="rect">
              <a:avLst/>
            </a:prstGeom>
            <a:solidFill>
              <a:srgbClr val="008000">
                <a:alpha val="3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7744768" y="2775344"/>
              <a:ext cx="1373543" cy="923330"/>
            </a:xfrm>
            <a:prstGeom prst="rect">
              <a:avLst/>
            </a:prstGeom>
            <a:noFill/>
          </p:spPr>
          <p:txBody>
            <a:bodyPr wrap="none" rtlCol="0">
              <a:spAutoFit/>
            </a:bodyPr>
            <a:lstStyle/>
            <a:p>
              <a:r>
                <a:rPr lang="en-US" dirty="0" smtClean="0"/>
                <a:t>Where the</a:t>
              </a:r>
            </a:p>
            <a:p>
              <a:r>
                <a:rPr lang="en-US" dirty="0"/>
                <a:t>e</a:t>
              </a:r>
              <a:r>
                <a:rPr lang="en-US" dirty="0" smtClean="0"/>
                <a:t>xcitement</a:t>
              </a:r>
            </a:p>
            <a:p>
              <a:r>
                <a:rPr lang="en-US" dirty="0"/>
                <a:t>i</a:t>
              </a:r>
              <a:r>
                <a:rPr lang="en-US" dirty="0" smtClean="0"/>
                <a:t>s happening</a:t>
              </a:r>
              <a:endParaRPr lang="en-US" dirty="0"/>
            </a:p>
          </p:txBody>
        </p:sp>
        <p:cxnSp>
          <p:nvCxnSpPr>
            <p:cNvPr id="9" name="Straight Arrow Connector 8"/>
            <p:cNvCxnSpPr/>
            <p:nvPr/>
          </p:nvCxnSpPr>
          <p:spPr>
            <a:xfrm flipH="1">
              <a:off x="7572188" y="3720801"/>
              <a:ext cx="859352" cy="392781"/>
            </a:xfrm>
            <a:prstGeom prst="straightConnector1">
              <a:avLst/>
            </a:prstGeom>
            <a:ln w="15875">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788205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Neural Networks</a:t>
            </a:r>
            <a:endParaRPr lang="en-US" dirty="0"/>
          </a:p>
        </p:txBody>
      </p:sp>
      <p:sp>
        <p:nvSpPr>
          <p:cNvPr id="3" name="Content Placeholder 2"/>
          <p:cNvSpPr>
            <a:spLocks noGrp="1"/>
          </p:cNvSpPr>
          <p:nvPr>
            <p:ph idx="1"/>
          </p:nvPr>
        </p:nvSpPr>
        <p:spPr>
          <a:xfrm>
            <a:off x="457200" y="1600200"/>
            <a:ext cx="8229600" cy="4891282"/>
          </a:xfrm>
        </p:spPr>
        <p:txBody>
          <a:bodyPr>
            <a:normAutofit fontScale="62500" lnSpcReduction="20000"/>
          </a:bodyPr>
          <a:lstStyle/>
          <a:p>
            <a:pPr marL="0" indent="0">
              <a:buNone/>
            </a:pPr>
            <a:endParaRPr lang="en-US" dirty="0" smtClean="0"/>
          </a:p>
          <a:p>
            <a:r>
              <a:rPr lang="en-US" sz="3400" dirty="0" smtClean="0"/>
              <a:t>A Bit of History</a:t>
            </a:r>
          </a:p>
          <a:p>
            <a:endParaRPr lang="en-US" sz="3400" dirty="0" smtClean="0"/>
          </a:p>
          <a:p>
            <a:r>
              <a:rPr lang="en-US" sz="3400" dirty="0" smtClean="0"/>
              <a:t>Biological Inspiration</a:t>
            </a:r>
          </a:p>
          <a:p>
            <a:endParaRPr lang="en-US" sz="3400" dirty="0" smtClean="0"/>
          </a:p>
          <a:p>
            <a:r>
              <a:rPr lang="en-US" sz="3400" dirty="0" smtClean="0"/>
              <a:t>Artificial Neurons (AN)</a:t>
            </a:r>
          </a:p>
          <a:p>
            <a:endParaRPr lang="en-US" sz="3400" dirty="0" smtClean="0"/>
          </a:p>
          <a:p>
            <a:r>
              <a:rPr lang="en-US" sz="3400" dirty="0" smtClean="0"/>
              <a:t>Artificial Neural Networks (ANN)</a:t>
            </a:r>
          </a:p>
          <a:p>
            <a:endParaRPr lang="en-US" sz="3400" dirty="0" smtClean="0"/>
          </a:p>
          <a:p>
            <a:r>
              <a:rPr lang="en-US" sz="3400" strike="sngStrike" dirty="0" smtClean="0"/>
              <a:t>Computational Power of Single AN</a:t>
            </a:r>
          </a:p>
          <a:p>
            <a:endParaRPr lang="en-US" sz="3400" dirty="0" smtClean="0"/>
          </a:p>
          <a:p>
            <a:r>
              <a:rPr lang="en-US" sz="3400" strike="sngStrike" dirty="0" smtClean="0"/>
              <a:t>Computational Power of an ANN</a:t>
            </a:r>
          </a:p>
          <a:p>
            <a:endParaRPr lang="en-US" sz="3400" dirty="0" smtClean="0"/>
          </a:p>
          <a:p>
            <a:r>
              <a:rPr lang="en-US" sz="3400" strike="sngStrike" dirty="0" smtClean="0"/>
              <a:t>Training an ANN -- Learning</a:t>
            </a:r>
            <a:endParaRPr lang="en-US" sz="3400" strike="sngStrike" dirty="0"/>
          </a:p>
        </p:txBody>
      </p:sp>
    </p:spTree>
    <p:extLst>
      <p:ext uri="{BB962C8B-B14F-4D97-AF65-F5344CB8AC3E}">
        <p14:creationId xmlns:p14="http://schemas.microsoft.com/office/powerpoint/2010/main" val="159149302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44000"/>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Goals for this Talks</a:t>
            </a:r>
            <a:endParaRPr lang="en-US" sz="5400" dirty="0"/>
          </a:p>
        </p:txBody>
      </p:sp>
      <p:sp>
        <p:nvSpPr>
          <p:cNvPr id="5" name="TextBox 4"/>
          <p:cNvSpPr txBox="1"/>
          <p:nvPr/>
        </p:nvSpPr>
        <p:spPr>
          <a:xfrm>
            <a:off x="457200" y="1802636"/>
            <a:ext cx="8558152" cy="4832092"/>
          </a:xfrm>
          <a:prstGeom prst="rect">
            <a:avLst/>
          </a:prstGeom>
          <a:noFill/>
        </p:spPr>
        <p:txBody>
          <a:bodyPr wrap="none" rtlCol="0">
            <a:spAutoFit/>
          </a:bodyPr>
          <a:lstStyle/>
          <a:p>
            <a:r>
              <a:rPr lang="en-US" sz="4400" b="1" dirty="0"/>
              <a:t>To give us a basic common </a:t>
            </a:r>
            <a:endParaRPr lang="en-US" sz="4400" b="1" dirty="0" smtClean="0"/>
          </a:p>
          <a:p>
            <a:r>
              <a:rPr lang="en-US" sz="4400" b="1" dirty="0"/>
              <a:t>u</a:t>
            </a:r>
            <a:r>
              <a:rPr lang="en-US" sz="4400" b="1" dirty="0" smtClean="0"/>
              <a:t>nderstanding of the analytics and</a:t>
            </a:r>
          </a:p>
          <a:p>
            <a:r>
              <a:rPr lang="en-US" sz="4400" b="1" dirty="0" smtClean="0"/>
              <a:t>machine learning landscape</a:t>
            </a:r>
          </a:p>
          <a:p>
            <a:r>
              <a:rPr lang="en-US" sz="4400" b="1" dirty="0" smtClean="0"/>
              <a:t>so that we can</a:t>
            </a:r>
            <a:r>
              <a:rPr lang="en-US" sz="4400" b="1" dirty="0"/>
              <a:t> </a:t>
            </a:r>
            <a:r>
              <a:rPr lang="en-US" sz="4400" b="1" dirty="0" smtClean="0"/>
              <a:t>see the (near) future</a:t>
            </a:r>
          </a:p>
          <a:p>
            <a:r>
              <a:rPr lang="en-US" sz="4400" b="1" dirty="0" smtClean="0"/>
              <a:t>and discuss current industry </a:t>
            </a:r>
          </a:p>
          <a:p>
            <a:r>
              <a:rPr lang="en-US" sz="4400" b="1" dirty="0" smtClean="0"/>
              <a:t>transitions in the network </a:t>
            </a:r>
          </a:p>
          <a:p>
            <a:r>
              <a:rPr lang="en-US" sz="4400" b="1" dirty="0"/>
              <a:t>a</a:t>
            </a:r>
            <a:r>
              <a:rPr lang="en-US" sz="4400" b="1" dirty="0" smtClean="0"/>
              <a:t>utomation space.</a:t>
            </a:r>
          </a:p>
        </p:txBody>
      </p:sp>
      <p:sp>
        <p:nvSpPr>
          <p:cNvPr id="4" name="TextBox 3"/>
          <p:cNvSpPr txBox="1"/>
          <p:nvPr/>
        </p:nvSpPr>
        <p:spPr>
          <a:xfrm rot="19648421">
            <a:off x="-253464" y="3057433"/>
            <a:ext cx="9679848" cy="101566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6000" b="1" i="1" dirty="0" smtClean="0">
                <a:solidFill>
                  <a:srgbClr val="FF0000"/>
                </a:solidFill>
              </a:rPr>
              <a:t>While minimizing the math </a:t>
            </a:r>
            <a:r>
              <a:rPr lang="en-US" sz="6000" b="1" i="1" dirty="0" smtClean="0">
                <a:solidFill>
                  <a:srgbClr val="FF0000"/>
                </a:solidFill>
                <a:sym typeface="Wingdings"/>
              </a:rPr>
              <a:t></a:t>
            </a:r>
            <a:endParaRPr lang="en-US" sz="6000" b="1" i="1" dirty="0">
              <a:solidFill>
                <a:srgbClr val="FF0000"/>
              </a:solidFill>
            </a:endParaRPr>
          </a:p>
        </p:txBody>
      </p:sp>
    </p:spTree>
    <p:extLst>
      <p:ext uri="{BB962C8B-B14F-4D97-AF65-F5344CB8AC3E}">
        <p14:creationId xmlns:p14="http://schemas.microsoft.com/office/powerpoint/2010/main" val="26204303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a:xfrm>
            <a:off x="685800" y="235199"/>
            <a:ext cx="7772400" cy="762000"/>
          </a:xfrm>
        </p:spPr>
        <p:txBody>
          <a:bodyPr>
            <a:normAutofit/>
          </a:bodyPr>
          <a:lstStyle/>
          <a:p>
            <a:pPr eaLnBrk="1" hangingPunct="1"/>
            <a:r>
              <a:rPr lang="en-US" dirty="0" smtClean="0">
                <a:effectLst>
                  <a:outerShdw blurRad="38100" dist="38100" dir="2700000" algn="tl">
                    <a:srgbClr val="DDDDDD"/>
                  </a:outerShdw>
                </a:effectLst>
                <a:latin typeface="+mn-lt"/>
              </a:rPr>
              <a:t>Brief History of Neural Networks</a:t>
            </a:r>
            <a:endParaRPr lang="en-US" dirty="0">
              <a:effectLst>
                <a:outerShdw blurRad="38100" dist="38100" dir="2700000" algn="tl">
                  <a:srgbClr val="DDDDDD"/>
                </a:outerShdw>
              </a:effectLst>
              <a:latin typeface="+mn-lt"/>
            </a:endParaRPr>
          </a:p>
        </p:txBody>
      </p:sp>
      <p:sp>
        <p:nvSpPr>
          <p:cNvPr id="256003" name="Rectangle 3"/>
          <p:cNvSpPr>
            <a:spLocks noGrp="1" noChangeArrowheads="1"/>
          </p:cNvSpPr>
          <p:nvPr>
            <p:ph type="body" idx="1"/>
          </p:nvPr>
        </p:nvSpPr>
        <p:spPr>
          <a:xfrm>
            <a:off x="647700" y="1409624"/>
            <a:ext cx="7848600" cy="5257800"/>
          </a:xfrm>
          <a:ln>
            <a:noFill/>
            <a:headEnd/>
            <a:tailEnd/>
          </a:ln>
        </p:spPr>
        <p:style>
          <a:lnRef idx="2">
            <a:schemeClr val="dk1"/>
          </a:lnRef>
          <a:fillRef idx="1">
            <a:schemeClr val="lt1"/>
          </a:fillRef>
          <a:effectRef idx="0">
            <a:schemeClr val="dk1"/>
          </a:effectRef>
          <a:fontRef idx="minor">
            <a:schemeClr val="dk1"/>
          </a:fontRef>
        </p:style>
        <p:txBody>
          <a:bodyPr>
            <a:normAutofit lnSpcReduction="10000"/>
          </a:bodyPr>
          <a:lstStyle/>
          <a:p>
            <a:pPr eaLnBrk="1" hangingPunct="1">
              <a:defRPr/>
            </a:pPr>
            <a:r>
              <a:rPr lang="en-US" sz="2400" dirty="0" smtClean="0">
                <a:solidFill>
                  <a:srgbClr val="FF0000"/>
                </a:solidFill>
                <a:effectLst>
                  <a:outerShdw blurRad="38100" dist="38100" dir="2700000" algn="tl">
                    <a:srgbClr val="000000"/>
                  </a:outerShdw>
                </a:effectLst>
                <a:ea typeface="+mn-ea"/>
              </a:rPr>
              <a:t>1943:</a:t>
            </a:r>
            <a:r>
              <a:rPr lang="en-US" sz="2400" dirty="0" smtClean="0">
                <a:ea typeface="+mn-ea"/>
              </a:rPr>
              <a:t> McCulloch &amp; Pitts show that </a:t>
            </a:r>
            <a:r>
              <a:rPr lang="en-US" sz="2400" dirty="0" smtClean="0">
                <a:solidFill>
                  <a:srgbClr val="000000"/>
                </a:solidFill>
                <a:ea typeface="+mn-ea"/>
              </a:rPr>
              <a:t>neurons </a:t>
            </a:r>
            <a:r>
              <a:rPr lang="en-US" sz="2400" dirty="0" smtClean="0">
                <a:ea typeface="+mn-ea"/>
              </a:rPr>
              <a:t>can be combined to construct a </a:t>
            </a:r>
            <a:r>
              <a:rPr lang="en-US" sz="2400" dirty="0" smtClean="0">
                <a:solidFill>
                  <a:srgbClr val="000000"/>
                </a:solidFill>
                <a:ea typeface="+mn-ea"/>
              </a:rPr>
              <a:t>Turing machine </a:t>
            </a:r>
            <a:r>
              <a:rPr lang="en-US" sz="2400" dirty="0" smtClean="0">
                <a:ea typeface="+mn-ea"/>
              </a:rPr>
              <a:t>(using ANDs, ORs, &amp; NOTs)</a:t>
            </a:r>
          </a:p>
          <a:p>
            <a:pPr eaLnBrk="1" hangingPunct="1">
              <a:defRPr/>
            </a:pPr>
            <a:endParaRPr lang="en-US" sz="2400" dirty="0" smtClean="0">
              <a:ea typeface="+mn-ea"/>
            </a:endParaRPr>
          </a:p>
          <a:p>
            <a:pPr eaLnBrk="1" hangingPunct="1">
              <a:defRPr/>
            </a:pPr>
            <a:r>
              <a:rPr lang="en-US" sz="2400" dirty="0" smtClean="0">
                <a:solidFill>
                  <a:srgbClr val="FF0000"/>
                </a:solidFill>
                <a:effectLst>
                  <a:outerShdw blurRad="38100" dist="38100" dir="2700000" algn="tl">
                    <a:srgbClr val="000000"/>
                  </a:outerShdw>
                </a:effectLst>
                <a:ea typeface="+mn-ea"/>
              </a:rPr>
              <a:t>1958:</a:t>
            </a:r>
            <a:r>
              <a:rPr lang="en-US" sz="2400" dirty="0" smtClean="0">
                <a:ea typeface="+mn-ea"/>
              </a:rPr>
              <a:t> Rosenblatt shows that </a:t>
            </a:r>
            <a:r>
              <a:rPr lang="en-US" sz="2400" dirty="0" smtClean="0">
                <a:solidFill>
                  <a:srgbClr val="000000"/>
                </a:solidFill>
                <a:ea typeface="+mn-ea"/>
              </a:rPr>
              <a:t>perceptrons</a:t>
            </a:r>
            <a:r>
              <a:rPr lang="en-US" sz="2400" b="1" dirty="0" smtClean="0">
                <a:solidFill>
                  <a:srgbClr val="000000"/>
                </a:solidFill>
                <a:ea typeface="+mn-ea"/>
              </a:rPr>
              <a:t> </a:t>
            </a:r>
            <a:r>
              <a:rPr lang="en-US" sz="2400" dirty="0" smtClean="0">
                <a:ea typeface="+mn-ea"/>
              </a:rPr>
              <a:t>will converge if what they are trying to learn can be represented</a:t>
            </a:r>
          </a:p>
          <a:p>
            <a:pPr eaLnBrk="1" hangingPunct="1">
              <a:defRPr/>
            </a:pPr>
            <a:endParaRPr lang="en-US" sz="2400" dirty="0" smtClean="0">
              <a:ea typeface="+mn-ea"/>
            </a:endParaRPr>
          </a:p>
          <a:p>
            <a:pPr eaLnBrk="1" hangingPunct="1">
              <a:defRPr/>
            </a:pPr>
            <a:r>
              <a:rPr lang="en-US" sz="2400" dirty="0" smtClean="0">
                <a:solidFill>
                  <a:srgbClr val="FF0000"/>
                </a:solidFill>
                <a:effectLst>
                  <a:outerShdw blurRad="38100" dist="38100" dir="2700000" algn="tl">
                    <a:srgbClr val="000000"/>
                  </a:outerShdw>
                </a:effectLst>
                <a:ea typeface="+mn-ea"/>
              </a:rPr>
              <a:t>1969:</a:t>
            </a:r>
            <a:r>
              <a:rPr lang="en-US" sz="2400" dirty="0" smtClean="0">
                <a:ea typeface="+mn-ea"/>
              </a:rPr>
              <a:t> Minsky &amp; Papert showed the</a:t>
            </a:r>
            <a:r>
              <a:rPr lang="en-US" sz="2400" b="1" dirty="0" smtClean="0">
                <a:solidFill>
                  <a:schemeClr val="accent2"/>
                </a:solidFill>
                <a:ea typeface="+mn-ea"/>
              </a:rPr>
              <a:t> </a:t>
            </a:r>
            <a:r>
              <a:rPr lang="en-US" sz="2400" dirty="0" smtClean="0">
                <a:solidFill>
                  <a:srgbClr val="000000"/>
                </a:solidFill>
                <a:ea typeface="+mn-ea"/>
              </a:rPr>
              <a:t>limitations </a:t>
            </a:r>
            <a:r>
              <a:rPr lang="en-US" sz="2400" dirty="0" smtClean="0">
                <a:ea typeface="+mn-ea"/>
              </a:rPr>
              <a:t>of perceptrons, killing research for a decade</a:t>
            </a:r>
          </a:p>
          <a:p>
            <a:pPr eaLnBrk="1" hangingPunct="1">
              <a:defRPr/>
            </a:pPr>
            <a:endParaRPr lang="en-US" sz="2400" dirty="0" smtClean="0">
              <a:ea typeface="+mn-ea"/>
            </a:endParaRPr>
          </a:p>
          <a:p>
            <a:pPr eaLnBrk="1" hangingPunct="1">
              <a:defRPr/>
            </a:pPr>
            <a:r>
              <a:rPr lang="en-US" sz="2400" dirty="0" smtClean="0">
                <a:solidFill>
                  <a:srgbClr val="FF0000"/>
                </a:solidFill>
                <a:effectLst>
                  <a:outerShdw blurRad="38100" dist="38100" dir="2700000" algn="tl">
                    <a:srgbClr val="000000"/>
                  </a:outerShdw>
                </a:effectLst>
                <a:ea typeface="+mn-ea"/>
              </a:rPr>
              <a:t>1985:</a:t>
            </a:r>
            <a:r>
              <a:rPr lang="en-US" sz="2400" dirty="0"/>
              <a:t> </a:t>
            </a:r>
            <a:r>
              <a:rPr lang="en-US" sz="2400" dirty="0" smtClean="0"/>
              <a:t>The backpropagation </a:t>
            </a:r>
            <a:r>
              <a:rPr lang="en-US" sz="2400" dirty="0" smtClean="0">
                <a:ea typeface="+mn-ea"/>
              </a:rPr>
              <a:t>algorithm revitalizes the field</a:t>
            </a:r>
          </a:p>
          <a:p>
            <a:pPr lvl="1">
              <a:defRPr/>
            </a:pPr>
            <a:r>
              <a:rPr lang="en-US" sz="2000" dirty="0" smtClean="0"/>
              <a:t>Geoff Hinton et al</a:t>
            </a:r>
          </a:p>
          <a:p>
            <a:pPr lvl="1">
              <a:defRPr/>
            </a:pPr>
            <a:endParaRPr lang="en-US" sz="2000" dirty="0" smtClean="0"/>
          </a:p>
          <a:p>
            <a:pPr>
              <a:defRPr/>
            </a:pPr>
            <a:r>
              <a:rPr lang="en-US" sz="2400" dirty="0" smtClean="0">
                <a:solidFill>
                  <a:srgbClr val="FF0000"/>
                </a:solidFill>
                <a:effectLst>
                  <a:outerShdw blurRad="38100" dist="38100" dir="2700000" algn="tl">
                    <a:srgbClr val="000000"/>
                  </a:outerShdw>
                </a:effectLst>
              </a:rPr>
              <a:t>2006:</a:t>
            </a:r>
            <a:r>
              <a:rPr lang="en-US" sz="2400" dirty="0" smtClean="0"/>
              <a:t> The Hinton lab solves the training problem for DNNs</a:t>
            </a:r>
            <a:endParaRPr lang="en-US" sz="2400" dirty="0"/>
          </a:p>
          <a:p>
            <a:pPr>
              <a:defRPr/>
            </a:pPr>
            <a:endParaRPr lang="en-US" sz="2400" dirty="0" smtClean="0">
              <a:ea typeface="+mn-ea"/>
            </a:endParaRPr>
          </a:p>
        </p:txBody>
      </p:sp>
    </p:spTree>
    <p:extLst>
      <p:ext uri="{BB962C8B-B14F-4D97-AF65-F5344CB8AC3E}">
        <p14:creationId xmlns:p14="http://schemas.microsoft.com/office/powerpoint/2010/main" val="320084813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8" name="Rectangle 1028"/>
          <p:cNvSpPr>
            <a:spLocks noGrp="1" noChangeArrowheads="1"/>
          </p:cNvSpPr>
          <p:nvPr>
            <p:ph type="title"/>
          </p:nvPr>
        </p:nvSpPr>
        <p:spPr>
          <a:xfrm>
            <a:off x="457200" y="39439"/>
            <a:ext cx="8229600" cy="1143000"/>
          </a:xfrm>
        </p:spPr>
        <p:txBody>
          <a:bodyPr>
            <a:normAutofit fontScale="90000"/>
          </a:bodyPr>
          <a:lstStyle/>
          <a:p>
            <a:r>
              <a:rPr lang="en-US" dirty="0"/>
              <a:t>Biological </a:t>
            </a:r>
            <a:r>
              <a:rPr lang="en-US" dirty="0" smtClean="0"/>
              <a:t>Inspiration: Neurons</a:t>
            </a:r>
            <a:br>
              <a:rPr lang="en-US" dirty="0" smtClean="0"/>
            </a:br>
            <a:r>
              <a:rPr lang="en-US" dirty="0" smtClean="0"/>
              <a:t>(but be careful…)</a:t>
            </a:r>
            <a:endParaRPr lang="en-US" dirty="0"/>
          </a:p>
        </p:txBody>
      </p:sp>
      <p:sp>
        <p:nvSpPr>
          <p:cNvPr id="216074" name="Rectangle 1034"/>
          <p:cNvSpPr>
            <a:spLocks noGrp="1" noChangeArrowheads="1"/>
          </p:cNvSpPr>
          <p:nvPr>
            <p:ph type="body" idx="1"/>
          </p:nvPr>
        </p:nvSpPr>
        <p:spPr>
          <a:xfrm>
            <a:off x="457200" y="3849982"/>
            <a:ext cx="8435975" cy="3050421"/>
          </a:xfrm>
        </p:spPr>
        <p:txBody>
          <a:bodyPr>
            <a:normAutofit/>
          </a:bodyPr>
          <a:lstStyle/>
          <a:p>
            <a:pPr>
              <a:lnSpc>
                <a:spcPct val="80000"/>
              </a:lnSpc>
            </a:pPr>
            <a:r>
              <a:rPr lang="en-US" sz="2200" dirty="0"/>
              <a:t>A neuron has</a:t>
            </a:r>
          </a:p>
          <a:p>
            <a:pPr lvl="1">
              <a:lnSpc>
                <a:spcPct val="80000"/>
              </a:lnSpc>
            </a:pPr>
            <a:r>
              <a:rPr lang="en-US" sz="1800" dirty="0" smtClean="0"/>
              <a:t>Branching </a:t>
            </a:r>
            <a:r>
              <a:rPr lang="en-US" sz="1800" dirty="0"/>
              <a:t>input (dendrites)</a:t>
            </a:r>
          </a:p>
          <a:p>
            <a:pPr lvl="1">
              <a:lnSpc>
                <a:spcPct val="80000"/>
              </a:lnSpc>
            </a:pPr>
            <a:r>
              <a:rPr lang="en-US" sz="1800" dirty="0"/>
              <a:t>B</a:t>
            </a:r>
            <a:r>
              <a:rPr lang="en-US" sz="1800" dirty="0" smtClean="0"/>
              <a:t>ranching </a:t>
            </a:r>
            <a:r>
              <a:rPr lang="en-US" sz="1800" dirty="0"/>
              <a:t>output (the axon</a:t>
            </a:r>
            <a:r>
              <a:rPr lang="en-US" sz="1800" dirty="0" smtClean="0"/>
              <a:t>)</a:t>
            </a:r>
          </a:p>
          <a:p>
            <a:pPr lvl="1">
              <a:lnSpc>
                <a:spcPct val="80000"/>
              </a:lnSpc>
            </a:pPr>
            <a:endParaRPr lang="en-US" sz="1800" dirty="0"/>
          </a:p>
          <a:p>
            <a:pPr>
              <a:lnSpc>
                <a:spcPct val="80000"/>
              </a:lnSpc>
            </a:pPr>
            <a:r>
              <a:rPr lang="en-US" sz="2200" dirty="0"/>
              <a:t>I</a:t>
            </a:r>
            <a:r>
              <a:rPr lang="en-US" sz="2200" dirty="0" smtClean="0"/>
              <a:t>nformation moves from </a:t>
            </a:r>
            <a:r>
              <a:rPr lang="en-US" sz="2200" dirty="0"/>
              <a:t>the dendrites to the axon via the cell </a:t>
            </a:r>
            <a:r>
              <a:rPr lang="en-US" sz="2200" dirty="0" smtClean="0"/>
              <a:t>body</a:t>
            </a:r>
          </a:p>
          <a:p>
            <a:pPr>
              <a:lnSpc>
                <a:spcPct val="80000"/>
              </a:lnSpc>
            </a:pPr>
            <a:endParaRPr lang="en-US" sz="2000" dirty="0"/>
          </a:p>
          <a:p>
            <a:pPr>
              <a:lnSpc>
                <a:spcPct val="80000"/>
              </a:lnSpc>
            </a:pPr>
            <a:r>
              <a:rPr lang="en-US" sz="2200" dirty="0"/>
              <a:t>Axon connects to dendrites via synapses</a:t>
            </a:r>
          </a:p>
          <a:p>
            <a:pPr lvl="1">
              <a:lnSpc>
                <a:spcPct val="80000"/>
              </a:lnSpc>
            </a:pPr>
            <a:r>
              <a:rPr lang="en-US" sz="1800" dirty="0"/>
              <a:t>Synapses vary in strength</a:t>
            </a:r>
          </a:p>
          <a:p>
            <a:pPr lvl="1">
              <a:lnSpc>
                <a:spcPct val="80000"/>
              </a:lnSpc>
            </a:pPr>
            <a:r>
              <a:rPr lang="en-US" sz="1800" dirty="0"/>
              <a:t>Synapses may be excitatory or inhibitory </a:t>
            </a:r>
          </a:p>
        </p:txBody>
      </p:sp>
      <p:graphicFrame>
        <p:nvGraphicFramePr>
          <p:cNvPr id="216072" name="Object 1032">
            <a:hlinkClick r:id="" action="ppaction://ole?verb=0"/>
          </p:cNvPr>
          <p:cNvGraphicFramePr>
            <a:graphicFrameLocks noGrp="1"/>
          </p:cNvGraphicFramePr>
          <p:nvPr>
            <p:ph idx="4294967295"/>
            <p:extLst>
              <p:ext uri="{D42A27DB-BD31-4B8C-83A1-F6EECF244321}">
                <p14:modId xmlns:p14="http://schemas.microsoft.com/office/powerpoint/2010/main" val="77584320"/>
              </p:ext>
            </p:extLst>
          </p:nvPr>
        </p:nvGraphicFramePr>
        <p:xfrm>
          <a:off x="609600" y="1515673"/>
          <a:ext cx="5257800" cy="2016125"/>
        </p:xfrm>
        <a:graphic>
          <a:graphicData uri="http://schemas.openxmlformats.org/presentationml/2006/ole">
            <mc:AlternateContent xmlns:mc="http://schemas.openxmlformats.org/markup-compatibility/2006">
              <mc:Choice xmlns:v="urn:schemas-microsoft-com:vml" Requires="v">
                <p:oleObj spid="_x0000_s5337" name="Microsoft Draw" r:id="rId4" imgW="3962400" imgH="1765300" progId="MSDraw">
                  <p:embed/>
                </p:oleObj>
              </mc:Choice>
              <mc:Fallback>
                <p:oleObj name="Microsoft Draw" r:id="rId4" imgW="3962400" imgH="1765300" progId="MSDraw">
                  <p:embed/>
                  <p:pic>
                    <p:nvPicPr>
                      <p:cNvPr id="0" name=""/>
                      <p:cNvPicPr>
                        <a:picLocks noChangeArrowheads="1"/>
                      </p:cNvPicPr>
                      <p:nvPr/>
                    </p:nvPicPr>
                    <p:blipFill>
                      <a:blip r:embed="rId5"/>
                      <a:srcRect t="7539" r="972" b="2263"/>
                      <a:stretch>
                        <a:fillRect/>
                      </a:stretch>
                    </p:blipFill>
                    <p:spPr bwMode="auto">
                      <a:xfrm>
                        <a:off x="609600" y="1515673"/>
                        <a:ext cx="5257800" cy="2016125"/>
                      </a:xfrm>
                      <a:prstGeom prst="rect">
                        <a:avLst/>
                      </a:prstGeom>
                      <a:noFill/>
                      <a:ln w="12700">
                        <a:solidFill>
                          <a:schemeClr val="tx1"/>
                        </a:solidFill>
                        <a:miter lim="800000"/>
                        <a:headEnd/>
                        <a:tailEnd/>
                      </a:ln>
                      <a:effectLst>
                        <a:outerShdw blurRad="63500" dist="107763" dir="2700000" algn="ctr" rotWithShape="0">
                          <a:srgbClr val="114FFB">
                            <a:alpha val="74998"/>
                          </a:srgbClr>
                        </a:outerShdw>
                      </a:effectLst>
                      <a:extLst>
                        <a:ext uri="{909E8E84-426E-40dd-AFC4-6F175D3DCCD1}">
                          <a14:hiddenFill xmlns:a14="http://schemas.microsoft.com/office/drawing/2010/main">
                            <a:solidFill>
                              <a:schemeClr val="accent1"/>
                            </a:solidFill>
                          </a14:hiddenFill>
                        </a:ext>
                      </a:extLst>
                    </p:spPr>
                  </p:pic>
                </p:oleObj>
              </mc:Fallback>
            </mc:AlternateContent>
          </a:graphicData>
        </a:graphic>
      </p:graphicFrame>
    </p:spTree>
    <p:extLst>
      <p:ext uri="{BB962C8B-B14F-4D97-AF65-F5344CB8AC3E}">
        <p14:creationId xmlns:p14="http://schemas.microsoft.com/office/powerpoint/2010/main" val="42143557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53" name="Object 9"/>
          <p:cNvGraphicFramePr>
            <a:graphicFrameLocks noGrp="1" noChangeAspect="1"/>
          </p:cNvGraphicFramePr>
          <p:nvPr>
            <p:ph sz="half" idx="2"/>
            <p:extLst>
              <p:ext uri="{D42A27DB-BD31-4B8C-83A1-F6EECF244321}">
                <p14:modId xmlns:p14="http://schemas.microsoft.com/office/powerpoint/2010/main" val="3016585860"/>
              </p:ext>
            </p:extLst>
          </p:nvPr>
        </p:nvGraphicFramePr>
        <p:xfrm>
          <a:off x="4637088" y="3573463"/>
          <a:ext cx="2830512" cy="1222375"/>
        </p:xfrm>
        <a:graphic>
          <a:graphicData uri="http://schemas.openxmlformats.org/presentationml/2006/ole">
            <mc:AlternateContent xmlns:mc="http://schemas.openxmlformats.org/markup-compatibility/2006">
              <mc:Choice xmlns:v="urn:schemas-microsoft-com:vml" Requires="v">
                <p:oleObj spid="_x0000_s7385" name="Equation" r:id="rId4" imgW="1117600" imgH="482600" progId="Equation.3">
                  <p:embed/>
                </p:oleObj>
              </mc:Choice>
              <mc:Fallback>
                <p:oleObj name="Equation" r:id="rId4" imgW="1117600" imgH="482600" progId="Equation.3">
                  <p:embed/>
                  <p:pic>
                    <p:nvPicPr>
                      <p:cNvPr id="0" name=""/>
                      <p:cNvPicPr>
                        <a:picLocks noChangeAspect="1" noChangeArrowheads="1"/>
                      </p:cNvPicPr>
                      <p:nvPr/>
                    </p:nvPicPr>
                    <p:blipFill>
                      <a:blip r:embed="rId5"/>
                      <a:srcRect/>
                      <a:stretch>
                        <a:fillRect/>
                      </a:stretch>
                    </p:blipFill>
                    <p:spPr bwMode="auto">
                      <a:xfrm>
                        <a:off x="4637088" y="3573463"/>
                        <a:ext cx="2830512" cy="1222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grpSp>
        <p:nvGrpSpPr>
          <p:cNvPr id="10" name="Group 9"/>
          <p:cNvGrpSpPr/>
          <p:nvPr/>
        </p:nvGrpSpPr>
        <p:grpSpPr>
          <a:xfrm>
            <a:off x="487966" y="3379047"/>
            <a:ext cx="2884184" cy="2454275"/>
            <a:chOff x="395288" y="3573463"/>
            <a:chExt cx="2884184" cy="2454275"/>
          </a:xfrm>
        </p:grpSpPr>
        <p:sp>
          <p:nvSpPr>
            <p:cNvPr id="6149" name="Oval 5"/>
            <p:cNvSpPr>
              <a:spLocks noChangeArrowheads="1"/>
            </p:cNvSpPr>
            <p:nvPr/>
          </p:nvSpPr>
          <p:spPr bwMode="auto">
            <a:xfrm>
              <a:off x="1908175" y="4005263"/>
              <a:ext cx="431800" cy="431800"/>
            </a:xfrm>
            <a:prstGeom prst="ellipse">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6150" name="Line 6"/>
            <p:cNvSpPr>
              <a:spLocks noChangeShapeType="1"/>
            </p:cNvSpPr>
            <p:nvPr/>
          </p:nvSpPr>
          <p:spPr bwMode="auto">
            <a:xfrm flipV="1">
              <a:off x="1258888" y="4437063"/>
              <a:ext cx="720725" cy="8636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6151" name="Line 7"/>
            <p:cNvSpPr>
              <a:spLocks noChangeShapeType="1"/>
            </p:cNvSpPr>
            <p:nvPr/>
          </p:nvSpPr>
          <p:spPr bwMode="auto">
            <a:xfrm flipV="1">
              <a:off x="2124075" y="4437063"/>
              <a:ext cx="0" cy="8636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6152" name="Line 8"/>
            <p:cNvSpPr>
              <a:spLocks noChangeShapeType="1"/>
            </p:cNvSpPr>
            <p:nvPr/>
          </p:nvSpPr>
          <p:spPr bwMode="auto">
            <a:xfrm flipH="1" flipV="1">
              <a:off x="2268538" y="4437063"/>
              <a:ext cx="719137" cy="8636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6155" name="Rectangle 11"/>
            <p:cNvSpPr>
              <a:spLocks noChangeArrowheads="1"/>
            </p:cNvSpPr>
            <p:nvPr/>
          </p:nvSpPr>
          <p:spPr bwMode="auto">
            <a:xfrm>
              <a:off x="1116013" y="5300663"/>
              <a:ext cx="287337" cy="287337"/>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6156" name="Rectangle 12"/>
            <p:cNvSpPr>
              <a:spLocks noChangeArrowheads="1"/>
            </p:cNvSpPr>
            <p:nvPr/>
          </p:nvSpPr>
          <p:spPr bwMode="auto">
            <a:xfrm>
              <a:off x="1981200" y="5300663"/>
              <a:ext cx="287338" cy="287337"/>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6157" name="Rectangle 13"/>
            <p:cNvSpPr>
              <a:spLocks noChangeArrowheads="1"/>
            </p:cNvSpPr>
            <p:nvPr/>
          </p:nvSpPr>
          <p:spPr bwMode="auto">
            <a:xfrm>
              <a:off x="2844800" y="5300663"/>
              <a:ext cx="287338" cy="287337"/>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6158" name="Line 14"/>
            <p:cNvSpPr>
              <a:spLocks noChangeShapeType="1"/>
            </p:cNvSpPr>
            <p:nvPr/>
          </p:nvSpPr>
          <p:spPr bwMode="auto">
            <a:xfrm flipV="1">
              <a:off x="827088" y="4365625"/>
              <a:ext cx="1081087" cy="2873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6159" name="Line 15"/>
            <p:cNvSpPr>
              <a:spLocks noChangeShapeType="1"/>
            </p:cNvSpPr>
            <p:nvPr/>
          </p:nvSpPr>
          <p:spPr bwMode="auto">
            <a:xfrm>
              <a:off x="1908175" y="4221163"/>
              <a:ext cx="431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6160" name="Line 16"/>
            <p:cNvSpPr>
              <a:spLocks noChangeShapeType="1"/>
            </p:cNvSpPr>
            <p:nvPr/>
          </p:nvSpPr>
          <p:spPr bwMode="auto">
            <a:xfrm flipV="1">
              <a:off x="2124075" y="3573463"/>
              <a:ext cx="0" cy="431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6161" name="Text Box 17"/>
            <p:cNvSpPr txBox="1">
              <a:spLocks noChangeArrowheads="1"/>
            </p:cNvSpPr>
            <p:nvPr/>
          </p:nvSpPr>
          <p:spPr bwMode="auto">
            <a:xfrm>
              <a:off x="1050925" y="5661025"/>
              <a:ext cx="425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t>x1</a:t>
              </a:r>
            </a:p>
          </p:txBody>
        </p:sp>
        <p:sp>
          <p:nvSpPr>
            <p:cNvPr id="6162" name="Text Box 18"/>
            <p:cNvSpPr txBox="1">
              <a:spLocks noChangeArrowheads="1"/>
            </p:cNvSpPr>
            <p:nvPr/>
          </p:nvSpPr>
          <p:spPr bwMode="auto">
            <a:xfrm>
              <a:off x="1914525" y="5661025"/>
              <a:ext cx="425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t>x2</a:t>
              </a:r>
            </a:p>
          </p:txBody>
        </p:sp>
        <p:sp>
          <p:nvSpPr>
            <p:cNvPr id="6163" name="Text Box 19"/>
            <p:cNvSpPr txBox="1">
              <a:spLocks noChangeArrowheads="1"/>
            </p:cNvSpPr>
            <p:nvPr/>
          </p:nvSpPr>
          <p:spPr bwMode="auto">
            <a:xfrm>
              <a:off x="2851150" y="5661025"/>
              <a:ext cx="425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t>x3</a:t>
              </a:r>
            </a:p>
          </p:txBody>
        </p:sp>
        <p:sp>
          <p:nvSpPr>
            <p:cNvPr id="6164" name="Text Box 20"/>
            <p:cNvSpPr txBox="1">
              <a:spLocks noChangeArrowheads="1"/>
            </p:cNvSpPr>
            <p:nvPr/>
          </p:nvSpPr>
          <p:spPr bwMode="auto">
            <a:xfrm>
              <a:off x="395288" y="4502150"/>
              <a:ext cx="30594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smtClean="0"/>
                <a:t>b</a:t>
              </a:r>
              <a:endParaRPr lang="en-US" dirty="0"/>
            </a:p>
          </p:txBody>
        </p:sp>
        <p:sp>
          <p:nvSpPr>
            <p:cNvPr id="6165" name="Text Box 21"/>
            <p:cNvSpPr txBox="1">
              <a:spLocks noChangeArrowheads="1"/>
            </p:cNvSpPr>
            <p:nvPr/>
          </p:nvSpPr>
          <p:spPr bwMode="auto">
            <a:xfrm>
              <a:off x="2224088" y="35734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t>y</a:t>
              </a:r>
            </a:p>
          </p:txBody>
        </p:sp>
        <p:sp>
          <p:nvSpPr>
            <p:cNvPr id="5" name="TextBox 4"/>
            <p:cNvSpPr txBox="1"/>
            <p:nvPr/>
          </p:nvSpPr>
          <p:spPr>
            <a:xfrm>
              <a:off x="1044727" y="4724400"/>
              <a:ext cx="428322" cy="369332"/>
            </a:xfrm>
            <a:prstGeom prst="rect">
              <a:avLst/>
            </a:prstGeom>
            <a:noFill/>
          </p:spPr>
          <p:txBody>
            <a:bodyPr wrap="none" rtlCol="0">
              <a:spAutoFit/>
            </a:bodyPr>
            <a:lstStyle/>
            <a:p>
              <a:r>
                <a:rPr lang="en-US" dirty="0" smtClean="0"/>
                <a:t>w</a:t>
              </a:r>
              <a:r>
                <a:rPr lang="en-US" baseline="-25000" dirty="0" smtClean="0"/>
                <a:t>1</a:t>
              </a:r>
              <a:endParaRPr lang="en-US" dirty="0"/>
            </a:p>
          </p:txBody>
        </p:sp>
        <p:sp>
          <p:nvSpPr>
            <p:cNvPr id="6" name="TextBox 5"/>
            <p:cNvSpPr txBox="1"/>
            <p:nvPr/>
          </p:nvSpPr>
          <p:spPr>
            <a:xfrm>
              <a:off x="2851150" y="4724400"/>
              <a:ext cx="428322" cy="369332"/>
            </a:xfrm>
            <a:prstGeom prst="rect">
              <a:avLst/>
            </a:prstGeom>
            <a:noFill/>
          </p:spPr>
          <p:txBody>
            <a:bodyPr wrap="none" rtlCol="0">
              <a:spAutoFit/>
            </a:bodyPr>
            <a:lstStyle/>
            <a:p>
              <a:r>
                <a:rPr lang="en-US" dirty="0" smtClean="0"/>
                <a:t>w</a:t>
              </a:r>
              <a:r>
                <a:rPr lang="en-US" baseline="-25000" dirty="0" smtClean="0"/>
                <a:t>3</a:t>
              </a:r>
              <a:endParaRPr lang="en-US" dirty="0"/>
            </a:p>
          </p:txBody>
        </p:sp>
        <p:sp>
          <p:nvSpPr>
            <p:cNvPr id="7" name="TextBox 6"/>
            <p:cNvSpPr txBox="1"/>
            <p:nvPr/>
          </p:nvSpPr>
          <p:spPr>
            <a:xfrm>
              <a:off x="2224088" y="4724400"/>
              <a:ext cx="428322" cy="369332"/>
            </a:xfrm>
            <a:prstGeom prst="rect">
              <a:avLst/>
            </a:prstGeom>
            <a:noFill/>
          </p:spPr>
          <p:txBody>
            <a:bodyPr wrap="none" rtlCol="0">
              <a:spAutoFit/>
            </a:bodyPr>
            <a:lstStyle/>
            <a:p>
              <a:r>
                <a:rPr lang="en-US" dirty="0" smtClean="0"/>
                <a:t>w</a:t>
              </a:r>
              <a:r>
                <a:rPr lang="en-US" baseline="-25000" dirty="0" smtClean="0"/>
                <a:t>2</a:t>
              </a:r>
              <a:endParaRPr lang="en-US" dirty="0"/>
            </a:p>
          </p:txBody>
        </p:sp>
      </p:grpSp>
      <p:sp>
        <p:nvSpPr>
          <p:cNvPr id="6146" name="Rectangle 2"/>
          <p:cNvSpPr>
            <a:spLocks noGrp="1" noChangeArrowheads="1"/>
          </p:cNvSpPr>
          <p:nvPr>
            <p:ph type="title"/>
          </p:nvPr>
        </p:nvSpPr>
        <p:spPr>
          <a:xfrm>
            <a:off x="457200" y="206321"/>
            <a:ext cx="8229600" cy="1371600"/>
          </a:xfrm>
        </p:spPr>
        <p:txBody>
          <a:bodyPr>
            <a:normAutofit fontScale="90000"/>
          </a:bodyPr>
          <a:lstStyle/>
          <a:p>
            <a:r>
              <a:rPr lang="en-US" dirty="0" smtClean="0"/>
              <a:t>What is an Artificial Neuron?</a:t>
            </a:r>
            <a:br>
              <a:rPr lang="en-US" dirty="0" smtClean="0"/>
            </a:br>
            <a:r>
              <a:rPr lang="en-US" dirty="0" smtClean="0"/>
              <a:t>(easy math </a:t>
            </a:r>
            <a:r>
              <a:rPr lang="en-US" dirty="0" smtClean="0">
                <a:sym typeface="Wingdings"/>
              </a:rPr>
              <a:t>)</a:t>
            </a:r>
            <a:endParaRPr lang="en-US" dirty="0"/>
          </a:p>
        </p:txBody>
      </p:sp>
      <p:sp>
        <p:nvSpPr>
          <p:cNvPr id="6147" name="Rectangle 3"/>
          <p:cNvSpPr>
            <a:spLocks noGrp="1" noChangeArrowheads="1"/>
          </p:cNvSpPr>
          <p:nvPr>
            <p:ph type="body" sz="half" idx="1"/>
          </p:nvPr>
        </p:nvSpPr>
        <p:spPr>
          <a:xfrm>
            <a:off x="457200" y="1981200"/>
            <a:ext cx="8002588" cy="1376363"/>
          </a:xfrm>
        </p:spPr>
        <p:txBody>
          <a:bodyPr>
            <a:normAutofit fontScale="92500" lnSpcReduction="10000"/>
          </a:bodyPr>
          <a:lstStyle/>
          <a:p>
            <a:r>
              <a:rPr lang="en-US" dirty="0" smtClean="0"/>
              <a:t>An Artificial Neuron (AN) is a non-linear parameterized </a:t>
            </a:r>
            <a:r>
              <a:rPr lang="en-US" dirty="0"/>
              <a:t>function with restricted output range</a:t>
            </a:r>
          </a:p>
          <a:p>
            <a:pPr>
              <a:buFont typeface="Wingdings" charset="0"/>
              <a:buNone/>
            </a:pPr>
            <a:endParaRPr lang="en-US" sz="2800" dirty="0"/>
          </a:p>
          <a:p>
            <a:pPr>
              <a:buFont typeface="Wingdings" charset="0"/>
              <a:buNone/>
            </a:pPr>
            <a:endParaRPr lang="en-US" sz="2800" dirty="0"/>
          </a:p>
          <a:p>
            <a:endParaRPr lang="en-US" sz="2800" dirty="0"/>
          </a:p>
        </p:txBody>
      </p:sp>
      <p:grpSp>
        <p:nvGrpSpPr>
          <p:cNvPr id="21" name="Group 20"/>
          <p:cNvGrpSpPr/>
          <p:nvPr/>
        </p:nvGrpSpPr>
        <p:grpSpPr>
          <a:xfrm>
            <a:off x="3469736" y="3024656"/>
            <a:ext cx="4652383" cy="3297224"/>
            <a:chOff x="3469736" y="3024656"/>
            <a:chExt cx="4652383" cy="3297224"/>
          </a:xfrm>
        </p:grpSpPr>
        <p:sp>
          <p:nvSpPr>
            <p:cNvPr id="4" name="TextBox 3"/>
            <p:cNvSpPr txBox="1"/>
            <p:nvPr/>
          </p:nvSpPr>
          <p:spPr>
            <a:xfrm>
              <a:off x="4004235" y="5675549"/>
              <a:ext cx="2082271" cy="646331"/>
            </a:xfrm>
            <a:prstGeom prst="rect">
              <a:avLst/>
            </a:prstGeom>
            <a:noFill/>
          </p:spPr>
          <p:txBody>
            <a:bodyPr wrap="none" rtlCol="0">
              <a:spAutoFit/>
            </a:bodyPr>
            <a:lstStyle/>
            <a:p>
              <a:pPr algn="ctr"/>
              <a:r>
                <a:rPr lang="en-US" dirty="0"/>
                <a:t>t</a:t>
              </a:r>
              <a:r>
                <a:rPr lang="en-US" dirty="0" smtClean="0"/>
                <a:t>iny non-linearity</a:t>
              </a:r>
            </a:p>
            <a:p>
              <a:pPr algn="ctr"/>
              <a:r>
                <a:rPr lang="en-US" dirty="0" smtClean="0"/>
                <a:t>(activation function)</a:t>
              </a:r>
              <a:endParaRPr lang="en-US" dirty="0"/>
            </a:p>
          </p:txBody>
        </p:sp>
        <p:sp>
          <p:nvSpPr>
            <p:cNvPr id="9" name="TextBox 8"/>
            <p:cNvSpPr txBox="1"/>
            <p:nvPr/>
          </p:nvSpPr>
          <p:spPr>
            <a:xfrm>
              <a:off x="6170706" y="5675549"/>
              <a:ext cx="1951413" cy="369332"/>
            </a:xfrm>
            <a:prstGeom prst="rect">
              <a:avLst/>
            </a:prstGeom>
            <a:noFill/>
          </p:spPr>
          <p:txBody>
            <a:bodyPr wrap="none" rtlCol="0">
              <a:spAutoFit/>
            </a:bodyPr>
            <a:lstStyle/>
            <a:p>
              <a:r>
                <a:rPr lang="en-US" dirty="0" smtClean="0"/>
                <a:t>linear combination</a:t>
              </a:r>
            </a:p>
          </p:txBody>
        </p:sp>
        <p:cxnSp>
          <p:nvCxnSpPr>
            <p:cNvPr id="14" name="Straight Arrow Connector 13"/>
            <p:cNvCxnSpPr>
              <a:stCxn id="4" idx="0"/>
            </p:cNvCxnSpPr>
            <p:nvPr/>
          </p:nvCxnSpPr>
          <p:spPr>
            <a:xfrm flipV="1">
              <a:off x="5045371" y="4458547"/>
              <a:ext cx="243805" cy="1217002"/>
            </a:xfrm>
            <a:prstGeom prst="straightConnector1">
              <a:avLst/>
            </a:prstGeom>
            <a:ln w="952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9" idx="0"/>
            </p:cNvCxnSpPr>
            <p:nvPr/>
          </p:nvCxnSpPr>
          <p:spPr>
            <a:xfrm flipH="1" flipV="1">
              <a:off x="6663765" y="4529985"/>
              <a:ext cx="482648" cy="1145564"/>
            </a:xfrm>
            <a:prstGeom prst="straightConnector1">
              <a:avLst/>
            </a:prstGeom>
            <a:ln w="9525">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3469736" y="3024656"/>
              <a:ext cx="1068998" cy="369332"/>
            </a:xfrm>
            <a:prstGeom prst="rect">
              <a:avLst/>
            </a:prstGeom>
            <a:noFill/>
          </p:spPr>
          <p:txBody>
            <a:bodyPr wrap="none" rtlCol="0">
              <a:spAutoFit/>
            </a:bodyPr>
            <a:lstStyle/>
            <a:p>
              <a:r>
                <a:rPr lang="en-US" dirty="0"/>
                <a:t>b</a:t>
              </a:r>
              <a:r>
                <a:rPr lang="en-US" dirty="0" smtClean="0"/>
                <a:t>ias term</a:t>
              </a:r>
              <a:endParaRPr lang="en-US" dirty="0"/>
            </a:p>
          </p:txBody>
        </p:sp>
        <p:cxnSp>
          <p:nvCxnSpPr>
            <p:cNvPr id="20" name="Straight Arrow Connector 19"/>
            <p:cNvCxnSpPr/>
            <p:nvPr/>
          </p:nvCxnSpPr>
          <p:spPr>
            <a:xfrm>
              <a:off x="4538734" y="3281686"/>
              <a:ext cx="965853" cy="583553"/>
            </a:xfrm>
            <a:prstGeom prst="straightConnector1">
              <a:avLst/>
            </a:prstGeom>
            <a:ln w="9525">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9689594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0" y="274638"/>
            <a:ext cx="9144000" cy="1143000"/>
          </a:xfrm>
        </p:spPr>
        <p:txBody>
          <a:bodyPr>
            <a:normAutofit/>
          </a:bodyPr>
          <a:lstStyle/>
          <a:p>
            <a:pPr eaLnBrk="1" hangingPunct="1">
              <a:defRPr/>
            </a:pPr>
            <a:r>
              <a:rPr lang="en-US" altLang="ko-KR" dirty="0" smtClean="0"/>
              <a:t>Mapping to Biological Neurons</a:t>
            </a:r>
            <a:endParaRPr lang="en-US" altLang="ko-KR" dirty="0" smtClean="0">
              <a:cs typeface="+mj-cs"/>
            </a:endParaRPr>
          </a:p>
        </p:txBody>
      </p:sp>
      <p:pic>
        <p:nvPicPr>
          <p:cNvPr id="15363" name="Picture 3" descr="D:\temp\nn2.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1600200"/>
            <a:ext cx="4217988"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4" descr="D:\temp\nn.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600200"/>
            <a:ext cx="41148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Text Box 5"/>
          <p:cNvSpPr txBox="1">
            <a:spLocks noChangeArrowheads="1"/>
          </p:cNvSpPr>
          <p:nvPr/>
        </p:nvSpPr>
        <p:spPr bwMode="white">
          <a:xfrm>
            <a:off x="152400" y="4876800"/>
            <a:ext cx="1249363" cy="457200"/>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charset="0"/>
                <a:ea typeface="굴림" charset="0"/>
                <a:cs typeface="굴림" charset="0"/>
              </a:defRPr>
            </a:lvl1pPr>
            <a:lvl2pPr marL="742950" indent="-285750" eaLnBrk="0" hangingPunct="0">
              <a:defRPr kumimoji="1" sz="2400">
                <a:solidFill>
                  <a:schemeClr val="tx1"/>
                </a:solidFill>
                <a:latin typeface="Times New Roman" charset="0"/>
                <a:ea typeface="굴림" charset="0"/>
                <a:cs typeface="굴림" charset="0"/>
              </a:defRPr>
            </a:lvl2pPr>
            <a:lvl3pPr marL="1143000" indent="-228600" eaLnBrk="0" hangingPunct="0">
              <a:defRPr kumimoji="1" sz="2400">
                <a:solidFill>
                  <a:schemeClr val="tx1"/>
                </a:solidFill>
                <a:latin typeface="Times New Roman" charset="0"/>
                <a:ea typeface="굴림" charset="0"/>
                <a:cs typeface="굴림" charset="0"/>
              </a:defRPr>
            </a:lvl3pPr>
            <a:lvl4pPr marL="1600200" indent="-228600" eaLnBrk="0" hangingPunct="0">
              <a:defRPr kumimoji="1" sz="2400">
                <a:solidFill>
                  <a:schemeClr val="tx1"/>
                </a:solidFill>
                <a:latin typeface="Times New Roman" charset="0"/>
                <a:ea typeface="굴림" charset="0"/>
                <a:cs typeface="굴림" charset="0"/>
              </a:defRPr>
            </a:lvl4pPr>
            <a:lvl5pPr marL="2057400" indent="-228600" eaLnBrk="0" hangingPunct="0">
              <a:defRPr kumimoji="1" sz="2400">
                <a:solidFill>
                  <a:schemeClr val="tx1"/>
                </a:solidFill>
                <a:latin typeface="Times New Roman" charset="0"/>
                <a:ea typeface="굴림" charset="0"/>
                <a:cs typeface="굴림" charset="0"/>
              </a:defRPr>
            </a:lvl5pPr>
            <a:lvl6pPr marL="2514600" indent="-228600" algn="ctr" eaLnBrk="0" fontAlgn="base" latinLnBrk="1" hangingPunct="0">
              <a:spcBef>
                <a:spcPct val="0"/>
              </a:spcBef>
              <a:spcAft>
                <a:spcPct val="0"/>
              </a:spcAft>
              <a:defRPr kumimoji="1" sz="2400">
                <a:solidFill>
                  <a:schemeClr val="tx1"/>
                </a:solidFill>
                <a:latin typeface="Times New Roman" charset="0"/>
                <a:ea typeface="굴림" charset="0"/>
                <a:cs typeface="굴림" charset="0"/>
              </a:defRPr>
            </a:lvl6pPr>
            <a:lvl7pPr marL="2971800" indent="-228600" algn="ctr" eaLnBrk="0" fontAlgn="base" latinLnBrk="1" hangingPunct="0">
              <a:spcBef>
                <a:spcPct val="0"/>
              </a:spcBef>
              <a:spcAft>
                <a:spcPct val="0"/>
              </a:spcAft>
              <a:defRPr kumimoji="1" sz="2400">
                <a:solidFill>
                  <a:schemeClr val="tx1"/>
                </a:solidFill>
                <a:latin typeface="Times New Roman" charset="0"/>
                <a:ea typeface="굴림" charset="0"/>
                <a:cs typeface="굴림" charset="0"/>
              </a:defRPr>
            </a:lvl7pPr>
            <a:lvl8pPr marL="3429000" indent="-228600" algn="ctr" eaLnBrk="0" fontAlgn="base" latinLnBrk="1" hangingPunct="0">
              <a:spcBef>
                <a:spcPct val="0"/>
              </a:spcBef>
              <a:spcAft>
                <a:spcPct val="0"/>
              </a:spcAft>
              <a:defRPr kumimoji="1" sz="2400">
                <a:solidFill>
                  <a:schemeClr val="tx1"/>
                </a:solidFill>
                <a:latin typeface="Times New Roman" charset="0"/>
                <a:ea typeface="굴림" charset="0"/>
                <a:cs typeface="굴림" charset="0"/>
              </a:defRPr>
            </a:lvl8pPr>
            <a:lvl9pPr marL="3886200" indent="-228600" algn="ctr" eaLnBrk="0" fontAlgn="base" latinLnBrk="1" hangingPunct="0">
              <a:spcBef>
                <a:spcPct val="0"/>
              </a:spcBef>
              <a:spcAft>
                <a:spcPct val="0"/>
              </a:spcAft>
              <a:defRPr kumimoji="1" sz="2400">
                <a:solidFill>
                  <a:schemeClr val="tx1"/>
                </a:solidFill>
                <a:latin typeface="Times New Roman" charset="0"/>
                <a:ea typeface="굴림" charset="0"/>
                <a:cs typeface="굴림" charset="0"/>
              </a:defRPr>
            </a:lvl9pPr>
          </a:lstStyle>
          <a:p>
            <a:pPr algn="l" eaLnBrk="1" hangingPunct="1"/>
            <a:r>
              <a:rPr lang="en-US" altLang="ko-KR" dirty="0">
                <a:solidFill>
                  <a:srgbClr val="000000"/>
                </a:solidFill>
              </a:rPr>
              <a:t>Dendrite</a:t>
            </a:r>
          </a:p>
        </p:txBody>
      </p:sp>
      <p:sp>
        <p:nvSpPr>
          <p:cNvPr id="15366" name="Text Box 6"/>
          <p:cNvSpPr txBox="1">
            <a:spLocks noChangeArrowheads="1"/>
          </p:cNvSpPr>
          <p:nvPr/>
        </p:nvSpPr>
        <p:spPr bwMode="white">
          <a:xfrm>
            <a:off x="1468438" y="4876800"/>
            <a:ext cx="1441470" cy="461665"/>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a:spAutoFit/>
          </a:bodyPr>
          <a:lstStyle>
            <a:lvl1pPr eaLnBrk="0" hangingPunct="0">
              <a:defRPr kumimoji="1" sz="2400">
                <a:solidFill>
                  <a:schemeClr val="tx1"/>
                </a:solidFill>
                <a:latin typeface="Times New Roman" charset="0"/>
                <a:ea typeface="굴림" charset="0"/>
                <a:cs typeface="굴림" charset="0"/>
              </a:defRPr>
            </a:lvl1pPr>
            <a:lvl2pPr marL="742950" indent="-285750" eaLnBrk="0" hangingPunct="0">
              <a:defRPr kumimoji="1" sz="2400">
                <a:solidFill>
                  <a:schemeClr val="tx1"/>
                </a:solidFill>
                <a:latin typeface="Times New Roman" charset="0"/>
                <a:ea typeface="굴림" charset="0"/>
                <a:cs typeface="굴림" charset="0"/>
              </a:defRPr>
            </a:lvl2pPr>
            <a:lvl3pPr marL="1143000" indent="-228600" eaLnBrk="0" hangingPunct="0">
              <a:defRPr kumimoji="1" sz="2400">
                <a:solidFill>
                  <a:schemeClr val="tx1"/>
                </a:solidFill>
                <a:latin typeface="Times New Roman" charset="0"/>
                <a:ea typeface="굴림" charset="0"/>
                <a:cs typeface="굴림" charset="0"/>
              </a:defRPr>
            </a:lvl3pPr>
            <a:lvl4pPr marL="1600200" indent="-228600" eaLnBrk="0" hangingPunct="0">
              <a:defRPr kumimoji="1" sz="2400">
                <a:solidFill>
                  <a:schemeClr val="tx1"/>
                </a:solidFill>
                <a:latin typeface="Times New Roman" charset="0"/>
                <a:ea typeface="굴림" charset="0"/>
                <a:cs typeface="굴림" charset="0"/>
              </a:defRPr>
            </a:lvl4pPr>
            <a:lvl5pPr marL="2057400" indent="-228600" eaLnBrk="0" hangingPunct="0">
              <a:defRPr kumimoji="1" sz="2400">
                <a:solidFill>
                  <a:schemeClr val="tx1"/>
                </a:solidFill>
                <a:latin typeface="Times New Roman" charset="0"/>
                <a:ea typeface="굴림" charset="0"/>
                <a:cs typeface="굴림" charset="0"/>
              </a:defRPr>
            </a:lvl5pPr>
            <a:lvl6pPr marL="2514600" indent="-228600" algn="ctr" eaLnBrk="0" fontAlgn="base" latinLnBrk="1" hangingPunct="0">
              <a:spcBef>
                <a:spcPct val="0"/>
              </a:spcBef>
              <a:spcAft>
                <a:spcPct val="0"/>
              </a:spcAft>
              <a:defRPr kumimoji="1" sz="2400">
                <a:solidFill>
                  <a:schemeClr val="tx1"/>
                </a:solidFill>
                <a:latin typeface="Times New Roman" charset="0"/>
                <a:ea typeface="굴림" charset="0"/>
                <a:cs typeface="굴림" charset="0"/>
              </a:defRPr>
            </a:lvl6pPr>
            <a:lvl7pPr marL="2971800" indent="-228600" algn="ctr" eaLnBrk="0" fontAlgn="base" latinLnBrk="1" hangingPunct="0">
              <a:spcBef>
                <a:spcPct val="0"/>
              </a:spcBef>
              <a:spcAft>
                <a:spcPct val="0"/>
              </a:spcAft>
              <a:defRPr kumimoji="1" sz="2400">
                <a:solidFill>
                  <a:schemeClr val="tx1"/>
                </a:solidFill>
                <a:latin typeface="Times New Roman" charset="0"/>
                <a:ea typeface="굴림" charset="0"/>
                <a:cs typeface="굴림" charset="0"/>
              </a:defRPr>
            </a:lvl7pPr>
            <a:lvl8pPr marL="3429000" indent="-228600" algn="ctr" eaLnBrk="0" fontAlgn="base" latinLnBrk="1" hangingPunct="0">
              <a:spcBef>
                <a:spcPct val="0"/>
              </a:spcBef>
              <a:spcAft>
                <a:spcPct val="0"/>
              </a:spcAft>
              <a:defRPr kumimoji="1" sz="2400">
                <a:solidFill>
                  <a:schemeClr val="tx1"/>
                </a:solidFill>
                <a:latin typeface="Times New Roman" charset="0"/>
                <a:ea typeface="굴림" charset="0"/>
                <a:cs typeface="굴림" charset="0"/>
              </a:defRPr>
            </a:lvl8pPr>
            <a:lvl9pPr marL="3886200" indent="-228600" algn="ctr" eaLnBrk="0" fontAlgn="base" latinLnBrk="1" hangingPunct="0">
              <a:spcBef>
                <a:spcPct val="0"/>
              </a:spcBef>
              <a:spcAft>
                <a:spcPct val="0"/>
              </a:spcAft>
              <a:defRPr kumimoji="1" sz="2400">
                <a:solidFill>
                  <a:schemeClr val="tx1"/>
                </a:solidFill>
                <a:latin typeface="Times New Roman" charset="0"/>
                <a:ea typeface="굴림" charset="0"/>
                <a:cs typeface="굴림" charset="0"/>
              </a:defRPr>
            </a:lvl9pPr>
          </a:lstStyle>
          <a:p>
            <a:pPr algn="l" eaLnBrk="1" hangingPunct="1"/>
            <a:r>
              <a:rPr lang="en-US" altLang="ko-KR" dirty="0"/>
              <a:t>Cell Body</a:t>
            </a:r>
          </a:p>
        </p:txBody>
      </p:sp>
      <p:sp>
        <p:nvSpPr>
          <p:cNvPr id="15367" name="Text Box 7"/>
          <p:cNvSpPr txBox="1">
            <a:spLocks noChangeArrowheads="1"/>
          </p:cNvSpPr>
          <p:nvPr/>
        </p:nvSpPr>
        <p:spPr bwMode="white">
          <a:xfrm>
            <a:off x="2971800" y="4876800"/>
            <a:ext cx="1295400" cy="457200"/>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eaLnBrk="0" hangingPunct="0">
              <a:defRPr kumimoji="1" sz="2400">
                <a:solidFill>
                  <a:schemeClr val="tx1"/>
                </a:solidFill>
                <a:latin typeface="Times New Roman" charset="0"/>
                <a:ea typeface="굴림" charset="0"/>
                <a:cs typeface="굴림" charset="0"/>
              </a:defRPr>
            </a:lvl1pPr>
            <a:lvl2pPr marL="742950" indent="-285750" eaLnBrk="0" hangingPunct="0">
              <a:defRPr kumimoji="1" sz="2400">
                <a:solidFill>
                  <a:schemeClr val="tx1"/>
                </a:solidFill>
                <a:latin typeface="Times New Roman" charset="0"/>
                <a:ea typeface="굴림" charset="0"/>
                <a:cs typeface="굴림" charset="0"/>
              </a:defRPr>
            </a:lvl2pPr>
            <a:lvl3pPr marL="1143000" indent="-228600" eaLnBrk="0" hangingPunct="0">
              <a:defRPr kumimoji="1" sz="2400">
                <a:solidFill>
                  <a:schemeClr val="tx1"/>
                </a:solidFill>
                <a:latin typeface="Times New Roman" charset="0"/>
                <a:ea typeface="굴림" charset="0"/>
                <a:cs typeface="굴림" charset="0"/>
              </a:defRPr>
            </a:lvl3pPr>
            <a:lvl4pPr marL="1600200" indent="-228600" eaLnBrk="0" hangingPunct="0">
              <a:defRPr kumimoji="1" sz="2400">
                <a:solidFill>
                  <a:schemeClr val="tx1"/>
                </a:solidFill>
                <a:latin typeface="Times New Roman" charset="0"/>
                <a:ea typeface="굴림" charset="0"/>
                <a:cs typeface="굴림" charset="0"/>
              </a:defRPr>
            </a:lvl4pPr>
            <a:lvl5pPr marL="2057400" indent="-228600" eaLnBrk="0" hangingPunct="0">
              <a:defRPr kumimoji="1" sz="2400">
                <a:solidFill>
                  <a:schemeClr val="tx1"/>
                </a:solidFill>
                <a:latin typeface="Times New Roman" charset="0"/>
                <a:ea typeface="굴림" charset="0"/>
                <a:cs typeface="굴림" charset="0"/>
              </a:defRPr>
            </a:lvl5pPr>
            <a:lvl6pPr marL="2514600" indent="-228600" algn="ctr" eaLnBrk="0" fontAlgn="base" latinLnBrk="1" hangingPunct="0">
              <a:spcBef>
                <a:spcPct val="0"/>
              </a:spcBef>
              <a:spcAft>
                <a:spcPct val="0"/>
              </a:spcAft>
              <a:defRPr kumimoji="1" sz="2400">
                <a:solidFill>
                  <a:schemeClr val="tx1"/>
                </a:solidFill>
                <a:latin typeface="Times New Roman" charset="0"/>
                <a:ea typeface="굴림" charset="0"/>
                <a:cs typeface="굴림" charset="0"/>
              </a:defRPr>
            </a:lvl6pPr>
            <a:lvl7pPr marL="2971800" indent="-228600" algn="ctr" eaLnBrk="0" fontAlgn="base" latinLnBrk="1" hangingPunct="0">
              <a:spcBef>
                <a:spcPct val="0"/>
              </a:spcBef>
              <a:spcAft>
                <a:spcPct val="0"/>
              </a:spcAft>
              <a:defRPr kumimoji="1" sz="2400">
                <a:solidFill>
                  <a:schemeClr val="tx1"/>
                </a:solidFill>
                <a:latin typeface="Times New Roman" charset="0"/>
                <a:ea typeface="굴림" charset="0"/>
                <a:cs typeface="굴림" charset="0"/>
              </a:defRPr>
            </a:lvl7pPr>
            <a:lvl8pPr marL="3429000" indent="-228600" algn="ctr" eaLnBrk="0" fontAlgn="base" latinLnBrk="1" hangingPunct="0">
              <a:spcBef>
                <a:spcPct val="0"/>
              </a:spcBef>
              <a:spcAft>
                <a:spcPct val="0"/>
              </a:spcAft>
              <a:defRPr kumimoji="1" sz="2400">
                <a:solidFill>
                  <a:schemeClr val="tx1"/>
                </a:solidFill>
                <a:latin typeface="Times New Roman" charset="0"/>
                <a:ea typeface="굴림" charset="0"/>
                <a:cs typeface="굴림" charset="0"/>
              </a:defRPr>
            </a:lvl8pPr>
            <a:lvl9pPr marL="3886200" indent="-228600" algn="ctr" eaLnBrk="0" fontAlgn="base" latinLnBrk="1" hangingPunct="0">
              <a:spcBef>
                <a:spcPct val="0"/>
              </a:spcBef>
              <a:spcAft>
                <a:spcPct val="0"/>
              </a:spcAft>
              <a:defRPr kumimoji="1" sz="2400">
                <a:solidFill>
                  <a:schemeClr val="tx1"/>
                </a:solidFill>
                <a:latin typeface="Times New Roman" charset="0"/>
                <a:ea typeface="굴림" charset="0"/>
                <a:cs typeface="굴림" charset="0"/>
              </a:defRPr>
            </a:lvl9pPr>
          </a:lstStyle>
          <a:p>
            <a:pPr eaLnBrk="1" hangingPunct="1"/>
            <a:r>
              <a:rPr lang="en-US" altLang="ko-KR" dirty="0">
                <a:solidFill>
                  <a:srgbClr val="000000"/>
                </a:solidFill>
              </a:rPr>
              <a:t>Axon</a:t>
            </a:r>
          </a:p>
        </p:txBody>
      </p:sp>
      <p:sp>
        <p:nvSpPr>
          <p:cNvPr id="15368" name="Line 8"/>
          <p:cNvSpPr>
            <a:spLocks noChangeShapeType="1"/>
          </p:cNvSpPr>
          <p:nvPr/>
        </p:nvSpPr>
        <p:spPr bwMode="white">
          <a:xfrm>
            <a:off x="727075" y="5715000"/>
            <a:ext cx="5172075" cy="0"/>
          </a:xfrm>
          <a:prstGeom prst="line">
            <a:avLst/>
          </a:prstGeom>
          <a:noFill/>
          <a:ln w="762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dirty="0"/>
          </a:p>
        </p:txBody>
      </p:sp>
      <p:grpSp>
        <p:nvGrpSpPr>
          <p:cNvPr id="15369" name="Group 9"/>
          <p:cNvGrpSpPr>
            <a:grpSpLocks/>
          </p:cNvGrpSpPr>
          <p:nvPr/>
        </p:nvGrpSpPr>
        <p:grpSpPr bwMode="auto">
          <a:xfrm>
            <a:off x="762000" y="4876800"/>
            <a:ext cx="5105400" cy="838200"/>
            <a:chOff x="480" y="3072"/>
            <a:chExt cx="3216" cy="528"/>
          </a:xfrm>
        </p:grpSpPr>
        <p:sp>
          <p:nvSpPr>
            <p:cNvPr id="15376" name="Line 10"/>
            <p:cNvSpPr>
              <a:spLocks noChangeShapeType="1"/>
            </p:cNvSpPr>
            <p:nvPr/>
          </p:nvSpPr>
          <p:spPr bwMode="white">
            <a:xfrm>
              <a:off x="480" y="3360"/>
              <a:ext cx="0" cy="240"/>
            </a:xfrm>
            <a:prstGeom prst="line">
              <a:avLst/>
            </a:prstGeom>
            <a:noFill/>
            <a:ln w="762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dirty="0"/>
            </a:p>
          </p:txBody>
        </p:sp>
        <p:sp>
          <p:nvSpPr>
            <p:cNvPr id="15377" name="Line 11"/>
            <p:cNvSpPr>
              <a:spLocks noChangeShapeType="1"/>
            </p:cNvSpPr>
            <p:nvPr/>
          </p:nvSpPr>
          <p:spPr bwMode="white">
            <a:xfrm flipV="1">
              <a:off x="3696" y="3072"/>
              <a:ext cx="0" cy="528"/>
            </a:xfrm>
            <a:prstGeom prst="line">
              <a:avLst/>
            </a:prstGeom>
            <a:noFill/>
            <a:ln w="762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dirty="0"/>
            </a:p>
          </p:txBody>
        </p:sp>
      </p:grpSp>
      <p:sp>
        <p:nvSpPr>
          <p:cNvPr id="15370" name="Line 12"/>
          <p:cNvSpPr>
            <a:spLocks noChangeShapeType="1"/>
          </p:cNvSpPr>
          <p:nvPr/>
        </p:nvSpPr>
        <p:spPr bwMode="white">
          <a:xfrm>
            <a:off x="2209800" y="5334000"/>
            <a:ext cx="0" cy="685800"/>
          </a:xfrm>
          <a:prstGeom prst="line">
            <a:avLst/>
          </a:prstGeom>
          <a:noFill/>
          <a:ln w="76200">
            <a:solidFill>
              <a:srgbClr val="FFCC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dirty="0"/>
          </a:p>
        </p:txBody>
      </p:sp>
      <p:sp>
        <p:nvSpPr>
          <p:cNvPr id="15371" name="Line 13"/>
          <p:cNvSpPr>
            <a:spLocks noChangeShapeType="1"/>
          </p:cNvSpPr>
          <p:nvPr/>
        </p:nvSpPr>
        <p:spPr bwMode="white">
          <a:xfrm flipV="1">
            <a:off x="7315200" y="4876800"/>
            <a:ext cx="0" cy="1143000"/>
          </a:xfrm>
          <a:prstGeom prst="line">
            <a:avLst/>
          </a:prstGeom>
          <a:noFill/>
          <a:ln w="76200">
            <a:solidFill>
              <a:srgbClr val="FFCC66"/>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dirty="0"/>
          </a:p>
        </p:txBody>
      </p:sp>
      <p:sp>
        <p:nvSpPr>
          <p:cNvPr id="15372" name="Line 14"/>
          <p:cNvSpPr>
            <a:spLocks noChangeShapeType="1"/>
          </p:cNvSpPr>
          <p:nvPr/>
        </p:nvSpPr>
        <p:spPr bwMode="white">
          <a:xfrm>
            <a:off x="2178050" y="6019800"/>
            <a:ext cx="5172075" cy="0"/>
          </a:xfrm>
          <a:prstGeom prst="line">
            <a:avLst/>
          </a:prstGeom>
          <a:noFill/>
          <a:ln w="76200">
            <a:solidFill>
              <a:srgbClr val="FFCC66"/>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dirty="0"/>
          </a:p>
        </p:txBody>
      </p:sp>
      <p:sp>
        <p:nvSpPr>
          <p:cNvPr id="15373" name="Line 15"/>
          <p:cNvSpPr>
            <a:spLocks noChangeShapeType="1"/>
          </p:cNvSpPr>
          <p:nvPr/>
        </p:nvSpPr>
        <p:spPr bwMode="white">
          <a:xfrm>
            <a:off x="3549650" y="6400800"/>
            <a:ext cx="4756150" cy="0"/>
          </a:xfrm>
          <a:prstGeom prst="line">
            <a:avLst/>
          </a:prstGeom>
          <a:noFill/>
          <a:ln w="76200">
            <a:solidFill>
              <a:srgbClr val="66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dirty="0"/>
          </a:p>
        </p:txBody>
      </p:sp>
      <p:sp>
        <p:nvSpPr>
          <p:cNvPr id="15374" name="Line 16"/>
          <p:cNvSpPr>
            <a:spLocks noChangeShapeType="1"/>
          </p:cNvSpPr>
          <p:nvPr/>
        </p:nvSpPr>
        <p:spPr bwMode="white">
          <a:xfrm>
            <a:off x="3581400" y="5334000"/>
            <a:ext cx="0" cy="1066800"/>
          </a:xfrm>
          <a:prstGeom prst="line">
            <a:avLst/>
          </a:prstGeom>
          <a:noFill/>
          <a:ln w="76200">
            <a:solidFill>
              <a:srgbClr val="66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dirty="0"/>
          </a:p>
        </p:txBody>
      </p:sp>
      <p:sp>
        <p:nvSpPr>
          <p:cNvPr id="15375" name="Line 17"/>
          <p:cNvSpPr>
            <a:spLocks noChangeShapeType="1"/>
          </p:cNvSpPr>
          <p:nvPr/>
        </p:nvSpPr>
        <p:spPr bwMode="white">
          <a:xfrm flipV="1">
            <a:off x="8261350" y="4876800"/>
            <a:ext cx="0" cy="1524000"/>
          </a:xfrm>
          <a:prstGeom prst="line">
            <a:avLst/>
          </a:prstGeom>
          <a:noFill/>
          <a:ln w="76200">
            <a:solidFill>
              <a:srgbClr val="66FFFF"/>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dirty="0"/>
          </a:p>
        </p:txBody>
      </p:sp>
    </p:spTree>
    <p:extLst>
      <p:ext uri="{BB962C8B-B14F-4D97-AF65-F5344CB8AC3E}">
        <p14:creationId xmlns:p14="http://schemas.microsoft.com/office/powerpoint/2010/main" val="136560290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normAutofit fontScale="90000"/>
          </a:bodyPr>
          <a:lstStyle/>
          <a:p>
            <a:r>
              <a:rPr lang="en-US" dirty="0" smtClean="0"/>
              <a:t>Ok,</a:t>
            </a:r>
            <a:r>
              <a:rPr lang="en-US" dirty="0"/>
              <a:t> </a:t>
            </a:r>
            <a:r>
              <a:rPr lang="en-US" dirty="0" smtClean="0"/>
              <a:t>Then What is an </a:t>
            </a:r>
            <a:br>
              <a:rPr lang="en-US" dirty="0" smtClean="0"/>
            </a:br>
            <a:r>
              <a:rPr lang="en-US" dirty="0" smtClean="0"/>
              <a:t>Artificial Neural Network (ANN)?</a:t>
            </a:r>
            <a:endParaRPr lang="en-US" dirty="0"/>
          </a:p>
        </p:txBody>
      </p:sp>
      <p:sp>
        <p:nvSpPr>
          <p:cNvPr id="9219" name="Rectangle 3"/>
          <p:cNvSpPr>
            <a:spLocks noGrp="1" noChangeArrowheads="1"/>
          </p:cNvSpPr>
          <p:nvPr>
            <p:ph type="body" idx="1"/>
          </p:nvPr>
        </p:nvSpPr>
        <p:spPr>
          <a:xfrm>
            <a:off x="457200" y="1835398"/>
            <a:ext cx="8229600" cy="4716939"/>
          </a:xfrm>
        </p:spPr>
        <p:txBody>
          <a:bodyPr>
            <a:normAutofit/>
          </a:bodyPr>
          <a:lstStyle/>
          <a:p>
            <a:pPr marL="609600" indent="-609600">
              <a:lnSpc>
                <a:spcPct val="90000"/>
              </a:lnSpc>
            </a:pPr>
            <a:r>
              <a:rPr lang="en-US" sz="2400" dirty="0" smtClean="0"/>
              <a:t>An ANN is mathematical </a:t>
            </a:r>
            <a:r>
              <a:rPr lang="en-US" sz="2400" dirty="0"/>
              <a:t>model </a:t>
            </a:r>
            <a:r>
              <a:rPr lang="en-US" sz="2400" dirty="0" smtClean="0"/>
              <a:t>designed to </a:t>
            </a:r>
            <a:r>
              <a:rPr lang="en-US" sz="2400" dirty="0"/>
              <a:t>solve engineering problems</a:t>
            </a:r>
          </a:p>
          <a:p>
            <a:pPr marL="990600" lvl="1" indent="-533400">
              <a:lnSpc>
                <a:spcPct val="90000"/>
              </a:lnSpc>
            </a:pPr>
            <a:r>
              <a:rPr lang="en-US" sz="2000" dirty="0"/>
              <a:t>Group of highly </a:t>
            </a:r>
            <a:r>
              <a:rPr lang="en-US" sz="2000" dirty="0" smtClean="0"/>
              <a:t>connected artificial </a:t>
            </a:r>
            <a:r>
              <a:rPr lang="en-US" sz="2000" dirty="0"/>
              <a:t>neurons to realize compositions of </a:t>
            </a:r>
            <a:r>
              <a:rPr lang="en-US" sz="2000" dirty="0" smtClean="0"/>
              <a:t>non-linear functions (usually one of the ones we just looked at)</a:t>
            </a:r>
          </a:p>
          <a:p>
            <a:pPr marL="990600" lvl="1" indent="-533400">
              <a:lnSpc>
                <a:spcPct val="90000"/>
              </a:lnSpc>
            </a:pPr>
            <a:endParaRPr lang="en-US" sz="2000" dirty="0"/>
          </a:p>
          <a:p>
            <a:pPr marL="609600" indent="-609600">
              <a:lnSpc>
                <a:spcPct val="90000"/>
              </a:lnSpc>
            </a:pPr>
            <a:r>
              <a:rPr lang="en-US" sz="2400" dirty="0"/>
              <a:t>Tasks</a:t>
            </a:r>
          </a:p>
          <a:p>
            <a:pPr marL="990600" lvl="1" indent="-533400">
              <a:lnSpc>
                <a:spcPct val="90000"/>
              </a:lnSpc>
            </a:pPr>
            <a:r>
              <a:rPr lang="en-US" sz="2000" dirty="0"/>
              <a:t>Classification</a:t>
            </a:r>
          </a:p>
          <a:p>
            <a:pPr marL="990600" lvl="1" indent="-533400">
              <a:lnSpc>
                <a:spcPct val="90000"/>
              </a:lnSpc>
            </a:pPr>
            <a:r>
              <a:rPr lang="en-US" sz="2000" dirty="0"/>
              <a:t>Discrimination</a:t>
            </a:r>
          </a:p>
          <a:p>
            <a:pPr marL="990600" lvl="1" indent="-533400">
              <a:lnSpc>
                <a:spcPct val="90000"/>
              </a:lnSpc>
            </a:pPr>
            <a:r>
              <a:rPr lang="en-US" sz="2000" dirty="0"/>
              <a:t>Estimation </a:t>
            </a:r>
            <a:endParaRPr lang="en-US" sz="2000" dirty="0" smtClean="0"/>
          </a:p>
          <a:p>
            <a:pPr marL="990600" lvl="1" indent="-533400">
              <a:lnSpc>
                <a:spcPct val="90000"/>
              </a:lnSpc>
            </a:pPr>
            <a:endParaRPr lang="en-US" sz="2000" dirty="0"/>
          </a:p>
          <a:p>
            <a:pPr marL="609600" indent="-609600">
              <a:lnSpc>
                <a:spcPct val="90000"/>
              </a:lnSpc>
            </a:pPr>
            <a:r>
              <a:rPr lang="en-US" sz="2400" dirty="0"/>
              <a:t>2 </a:t>
            </a:r>
            <a:r>
              <a:rPr lang="en-US" sz="2400" dirty="0" smtClean="0"/>
              <a:t>main types </a:t>
            </a:r>
            <a:r>
              <a:rPr lang="en-US" sz="2400" dirty="0"/>
              <a:t>of networks</a:t>
            </a:r>
          </a:p>
          <a:p>
            <a:pPr marL="990600" lvl="1" indent="-533400">
              <a:lnSpc>
                <a:spcPct val="90000"/>
              </a:lnSpc>
            </a:pPr>
            <a:r>
              <a:rPr lang="en-US" sz="2000" dirty="0"/>
              <a:t>Feed forward Neural Networks</a:t>
            </a:r>
          </a:p>
          <a:p>
            <a:pPr marL="990600" lvl="1" indent="-533400">
              <a:lnSpc>
                <a:spcPct val="90000"/>
              </a:lnSpc>
            </a:pPr>
            <a:r>
              <a:rPr lang="en-US" sz="2000" dirty="0">
                <a:solidFill>
                  <a:schemeClr val="tx1">
                    <a:lumMod val="65000"/>
                    <a:lumOff val="35000"/>
                  </a:schemeClr>
                </a:solidFill>
              </a:rPr>
              <a:t>Recurrent Neural </a:t>
            </a:r>
            <a:r>
              <a:rPr lang="en-US" sz="2000" dirty="0" smtClean="0">
                <a:solidFill>
                  <a:schemeClr val="tx1">
                    <a:lumMod val="65000"/>
                    <a:lumOff val="35000"/>
                  </a:schemeClr>
                </a:solidFill>
              </a:rPr>
              <a:t>Networks</a:t>
            </a:r>
          </a:p>
        </p:txBody>
      </p:sp>
    </p:spTree>
    <p:extLst>
      <p:ext uri="{BB962C8B-B14F-4D97-AF65-F5344CB8AC3E}">
        <p14:creationId xmlns:p14="http://schemas.microsoft.com/office/powerpoint/2010/main" val="25033003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1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21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21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21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21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19">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219">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2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026"/>
          <p:cNvSpPr>
            <a:spLocks noGrp="1" noChangeArrowheads="1"/>
          </p:cNvSpPr>
          <p:nvPr>
            <p:ph type="title"/>
          </p:nvPr>
        </p:nvSpPr>
        <p:spPr>
          <a:xfrm>
            <a:off x="457200" y="133518"/>
            <a:ext cx="8229600" cy="1143000"/>
          </a:xfrm>
        </p:spPr>
        <p:txBody>
          <a:bodyPr/>
          <a:lstStyle/>
          <a:p>
            <a:r>
              <a:rPr lang="en-US" dirty="0"/>
              <a:t>Feed Forward Neural Networks</a:t>
            </a:r>
          </a:p>
        </p:txBody>
      </p:sp>
      <p:sp>
        <p:nvSpPr>
          <p:cNvPr id="205870" name="Rectangle 1070"/>
          <p:cNvSpPr>
            <a:spLocks noGrp="1" noChangeArrowheads="1"/>
          </p:cNvSpPr>
          <p:nvPr>
            <p:ph type="body" sz="half" idx="2"/>
          </p:nvPr>
        </p:nvSpPr>
        <p:spPr>
          <a:xfrm>
            <a:off x="4961753" y="1854903"/>
            <a:ext cx="4038600" cy="4638466"/>
          </a:xfrm>
          <a:noFill/>
          <a:extLst>
            <a:ext uri="{909E8E84-426E-40dd-AFC4-6F175D3DCCD1}">
              <a14:hiddenFill xmlns:a14="http://schemas.microsoft.com/office/drawing/2010/main">
                <a:solidFill>
                  <a:srgbClr val="FF3300"/>
                </a:solidFill>
              </a14:hiddenFill>
            </a:ext>
          </a:extLst>
        </p:spPr>
        <p:txBody>
          <a:bodyPr>
            <a:normAutofit fontScale="77500" lnSpcReduction="20000"/>
          </a:bodyPr>
          <a:lstStyle/>
          <a:p>
            <a:pPr>
              <a:lnSpc>
                <a:spcPct val="90000"/>
              </a:lnSpc>
            </a:pPr>
            <a:r>
              <a:rPr lang="en-US" sz="2400" dirty="0"/>
              <a:t>The information is propagated from the inputs to the </a:t>
            </a:r>
            <a:r>
              <a:rPr lang="en-US" sz="2400" dirty="0" smtClean="0"/>
              <a:t>outputs</a:t>
            </a:r>
          </a:p>
          <a:p>
            <a:pPr lvl="1">
              <a:lnSpc>
                <a:spcPct val="90000"/>
              </a:lnSpc>
            </a:pPr>
            <a:r>
              <a:rPr lang="en-US" sz="2000" dirty="0" smtClean="0"/>
              <a:t>Directed Acyclic Graph (DAG)</a:t>
            </a:r>
          </a:p>
          <a:p>
            <a:pPr marL="0" indent="0">
              <a:lnSpc>
                <a:spcPct val="90000"/>
              </a:lnSpc>
              <a:buNone/>
            </a:pPr>
            <a:endParaRPr lang="en-US" sz="2400" dirty="0"/>
          </a:p>
          <a:p>
            <a:pPr>
              <a:lnSpc>
                <a:spcPct val="90000"/>
              </a:lnSpc>
            </a:pPr>
            <a:r>
              <a:rPr lang="en-US" sz="2400" dirty="0" smtClean="0"/>
              <a:t>Computes one or more non-linear </a:t>
            </a:r>
            <a:r>
              <a:rPr lang="en-US" sz="2400" dirty="0"/>
              <a:t>functions </a:t>
            </a:r>
            <a:endParaRPr lang="en-US" sz="2400" dirty="0" smtClean="0"/>
          </a:p>
          <a:p>
            <a:pPr lvl="1">
              <a:lnSpc>
                <a:spcPct val="90000"/>
              </a:lnSpc>
            </a:pPr>
            <a:r>
              <a:rPr lang="en-US" sz="2000" dirty="0" smtClean="0">
                <a:solidFill>
                  <a:srgbClr val="000000"/>
                </a:solidFill>
              </a:rPr>
              <a:t>Computation is carried out by </a:t>
            </a:r>
            <a:r>
              <a:rPr lang="en-US" sz="2000" dirty="0" smtClean="0"/>
              <a:t>composition of </a:t>
            </a:r>
            <a:r>
              <a:rPr lang="en-US" sz="2000" dirty="0" smtClean="0">
                <a:solidFill>
                  <a:srgbClr val="000000"/>
                </a:solidFill>
              </a:rPr>
              <a:t>some number of </a:t>
            </a:r>
            <a:r>
              <a:rPr lang="en-US" sz="2000" dirty="0" smtClean="0"/>
              <a:t>algebraic functions implemented by the connections, weights and biases of the hidden and output layers</a:t>
            </a:r>
          </a:p>
          <a:p>
            <a:pPr lvl="1">
              <a:lnSpc>
                <a:spcPct val="90000"/>
              </a:lnSpc>
            </a:pPr>
            <a:endParaRPr lang="en-US" sz="2000" dirty="0" smtClean="0"/>
          </a:p>
          <a:p>
            <a:pPr>
              <a:lnSpc>
                <a:spcPct val="90000"/>
              </a:lnSpc>
            </a:pPr>
            <a:r>
              <a:rPr lang="en-US" sz="2400" dirty="0" smtClean="0"/>
              <a:t>Hidden layers compute intermediate representations</a:t>
            </a:r>
          </a:p>
          <a:p>
            <a:pPr lvl="1">
              <a:lnSpc>
                <a:spcPct val="90000"/>
              </a:lnSpc>
            </a:pPr>
            <a:r>
              <a:rPr lang="en-US" sz="2100" dirty="0" smtClean="0"/>
              <a:t>Dimension reduction</a:t>
            </a:r>
          </a:p>
          <a:p>
            <a:pPr>
              <a:lnSpc>
                <a:spcPct val="90000"/>
              </a:lnSpc>
            </a:pPr>
            <a:endParaRPr lang="en-US" sz="2400" dirty="0"/>
          </a:p>
          <a:p>
            <a:pPr>
              <a:lnSpc>
                <a:spcPct val="90000"/>
              </a:lnSpc>
            </a:pPr>
            <a:r>
              <a:rPr lang="en-US" sz="2400" dirty="0"/>
              <a:t>Time has no </a:t>
            </a:r>
            <a:r>
              <a:rPr lang="en-US" sz="2400" dirty="0" smtClean="0"/>
              <a:t>role -- no cycles between </a:t>
            </a:r>
            <a:r>
              <a:rPr lang="en-US" sz="2400" dirty="0"/>
              <a:t>outputs and </a:t>
            </a:r>
            <a:r>
              <a:rPr lang="en-US" sz="2400" dirty="0" smtClean="0"/>
              <a:t>inputs</a:t>
            </a:r>
          </a:p>
          <a:p>
            <a:pPr lvl="1">
              <a:lnSpc>
                <a:spcPct val="90000"/>
              </a:lnSpc>
            </a:pPr>
            <a:r>
              <a:rPr lang="en-US" sz="2000" dirty="0" smtClean="0"/>
              <a:t>However, in some models each hidden</a:t>
            </a:r>
            <a:r>
              <a:rPr lang="en-US" sz="2000" dirty="0"/>
              <a:t> </a:t>
            </a:r>
            <a:r>
              <a:rPr lang="en-US" sz="2000" dirty="0" smtClean="0"/>
              <a:t>layer models one time step</a:t>
            </a:r>
            <a:endParaRPr lang="en-US" sz="2000" dirty="0"/>
          </a:p>
        </p:txBody>
      </p:sp>
      <p:sp>
        <p:nvSpPr>
          <p:cNvPr id="205828" name="Oval 1028"/>
          <p:cNvSpPr>
            <a:spLocks noChangeArrowheads="1"/>
          </p:cNvSpPr>
          <p:nvPr/>
        </p:nvSpPr>
        <p:spPr bwMode="auto">
          <a:xfrm>
            <a:off x="1116013" y="43656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29" name="Oval 1029"/>
          <p:cNvSpPr>
            <a:spLocks noChangeArrowheads="1"/>
          </p:cNvSpPr>
          <p:nvPr/>
        </p:nvSpPr>
        <p:spPr bwMode="auto">
          <a:xfrm>
            <a:off x="1692275" y="43656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30" name="Oval 1030"/>
          <p:cNvSpPr>
            <a:spLocks noChangeArrowheads="1"/>
          </p:cNvSpPr>
          <p:nvPr/>
        </p:nvSpPr>
        <p:spPr bwMode="auto">
          <a:xfrm>
            <a:off x="2268538" y="43656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31" name="Oval 1031"/>
          <p:cNvSpPr>
            <a:spLocks noChangeArrowheads="1"/>
          </p:cNvSpPr>
          <p:nvPr/>
        </p:nvSpPr>
        <p:spPr bwMode="auto">
          <a:xfrm>
            <a:off x="2916238" y="43656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32" name="Oval 1032"/>
          <p:cNvSpPr>
            <a:spLocks noChangeArrowheads="1"/>
          </p:cNvSpPr>
          <p:nvPr/>
        </p:nvSpPr>
        <p:spPr bwMode="auto">
          <a:xfrm>
            <a:off x="3563938" y="43656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33" name="Oval 1033"/>
          <p:cNvSpPr>
            <a:spLocks noChangeArrowheads="1"/>
          </p:cNvSpPr>
          <p:nvPr/>
        </p:nvSpPr>
        <p:spPr bwMode="auto">
          <a:xfrm>
            <a:off x="1116013" y="35020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34" name="Oval 1034"/>
          <p:cNvSpPr>
            <a:spLocks noChangeArrowheads="1"/>
          </p:cNvSpPr>
          <p:nvPr/>
        </p:nvSpPr>
        <p:spPr bwMode="auto">
          <a:xfrm>
            <a:off x="1692275" y="35020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35" name="Oval 1035"/>
          <p:cNvSpPr>
            <a:spLocks noChangeArrowheads="1"/>
          </p:cNvSpPr>
          <p:nvPr/>
        </p:nvSpPr>
        <p:spPr bwMode="auto">
          <a:xfrm>
            <a:off x="2268538" y="35020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36" name="Oval 1036"/>
          <p:cNvSpPr>
            <a:spLocks noChangeArrowheads="1"/>
          </p:cNvSpPr>
          <p:nvPr/>
        </p:nvSpPr>
        <p:spPr bwMode="auto">
          <a:xfrm>
            <a:off x="2916238" y="35020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37" name="Oval 1037"/>
          <p:cNvSpPr>
            <a:spLocks noChangeArrowheads="1"/>
          </p:cNvSpPr>
          <p:nvPr/>
        </p:nvSpPr>
        <p:spPr bwMode="auto">
          <a:xfrm>
            <a:off x="3563938" y="35020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38" name="Rectangle 1038"/>
          <p:cNvSpPr>
            <a:spLocks noChangeArrowheads="1"/>
          </p:cNvSpPr>
          <p:nvPr/>
        </p:nvSpPr>
        <p:spPr bwMode="auto">
          <a:xfrm>
            <a:off x="539750" y="5518150"/>
            <a:ext cx="287338" cy="287338"/>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39" name="Rectangle 1039"/>
          <p:cNvSpPr>
            <a:spLocks noChangeArrowheads="1"/>
          </p:cNvSpPr>
          <p:nvPr/>
        </p:nvSpPr>
        <p:spPr bwMode="auto">
          <a:xfrm>
            <a:off x="1044575" y="5518150"/>
            <a:ext cx="287338" cy="287338"/>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40" name="Rectangle 1040"/>
          <p:cNvSpPr>
            <a:spLocks noChangeArrowheads="1"/>
          </p:cNvSpPr>
          <p:nvPr/>
        </p:nvSpPr>
        <p:spPr bwMode="auto">
          <a:xfrm>
            <a:off x="1620838" y="5518150"/>
            <a:ext cx="287337" cy="287338"/>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41" name="Rectangle 1041"/>
          <p:cNvSpPr>
            <a:spLocks noChangeArrowheads="1"/>
          </p:cNvSpPr>
          <p:nvPr/>
        </p:nvSpPr>
        <p:spPr bwMode="auto">
          <a:xfrm>
            <a:off x="2197100" y="5518150"/>
            <a:ext cx="287338" cy="287338"/>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42" name="Rectangle 1042"/>
          <p:cNvSpPr>
            <a:spLocks noChangeArrowheads="1"/>
          </p:cNvSpPr>
          <p:nvPr/>
        </p:nvSpPr>
        <p:spPr bwMode="auto">
          <a:xfrm>
            <a:off x="2773363" y="5518150"/>
            <a:ext cx="287337" cy="287338"/>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43" name="Rectangle 1043"/>
          <p:cNvSpPr>
            <a:spLocks noChangeArrowheads="1"/>
          </p:cNvSpPr>
          <p:nvPr/>
        </p:nvSpPr>
        <p:spPr bwMode="auto">
          <a:xfrm>
            <a:off x="3348038" y="5518150"/>
            <a:ext cx="287337" cy="287338"/>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44" name="Rectangle 1044"/>
          <p:cNvSpPr>
            <a:spLocks noChangeArrowheads="1"/>
          </p:cNvSpPr>
          <p:nvPr/>
        </p:nvSpPr>
        <p:spPr bwMode="auto">
          <a:xfrm>
            <a:off x="3924300" y="5518150"/>
            <a:ext cx="287338" cy="287338"/>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45" name="Oval 1045"/>
          <p:cNvSpPr>
            <a:spLocks noChangeArrowheads="1"/>
          </p:cNvSpPr>
          <p:nvPr/>
        </p:nvSpPr>
        <p:spPr bwMode="auto">
          <a:xfrm>
            <a:off x="1979613" y="26384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46" name="Oval 1046"/>
          <p:cNvSpPr>
            <a:spLocks noChangeArrowheads="1"/>
          </p:cNvSpPr>
          <p:nvPr/>
        </p:nvSpPr>
        <p:spPr bwMode="auto">
          <a:xfrm>
            <a:off x="2627313" y="26384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47" name="Line 1047"/>
          <p:cNvSpPr>
            <a:spLocks noChangeShapeType="1"/>
          </p:cNvSpPr>
          <p:nvPr/>
        </p:nvSpPr>
        <p:spPr bwMode="auto">
          <a:xfrm flipV="1">
            <a:off x="1331913" y="3068638"/>
            <a:ext cx="86360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48" name="Line 1048"/>
          <p:cNvSpPr>
            <a:spLocks noChangeShapeType="1"/>
          </p:cNvSpPr>
          <p:nvPr/>
        </p:nvSpPr>
        <p:spPr bwMode="auto">
          <a:xfrm flipV="1">
            <a:off x="1979613" y="3068638"/>
            <a:ext cx="21590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49" name="Line 1049"/>
          <p:cNvSpPr>
            <a:spLocks noChangeShapeType="1"/>
          </p:cNvSpPr>
          <p:nvPr/>
        </p:nvSpPr>
        <p:spPr bwMode="auto">
          <a:xfrm flipV="1">
            <a:off x="1979613" y="3068638"/>
            <a:ext cx="86360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50" name="Line 1050"/>
          <p:cNvSpPr>
            <a:spLocks noChangeShapeType="1"/>
          </p:cNvSpPr>
          <p:nvPr/>
        </p:nvSpPr>
        <p:spPr bwMode="auto">
          <a:xfrm flipH="1" flipV="1">
            <a:off x="2195513" y="3068638"/>
            <a:ext cx="2889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51" name="Line 1051"/>
          <p:cNvSpPr>
            <a:spLocks noChangeShapeType="1"/>
          </p:cNvSpPr>
          <p:nvPr/>
        </p:nvSpPr>
        <p:spPr bwMode="auto">
          <a:xfrm flipH="1" flipV="1">
            <a:off x="2195513" y="3068638"/>
            <a:ext cx="9366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52" name="Line 1052"/>
          <p:cNvSpPr>
            <a:spLocks noChangeShapeType="1"/>
          </p:cNvSpPr>
          <p:nvPr/>
        </p:nvSpPr>
        <p:spPr bwMode="auto">
          <a:xfrm flipH="1" flipV="1">
            <a:off x="2195513" y="3068638"/>
            <a:ext cx="15843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53" name="Line 1053"/>
          <p:cNvSpPr>
            <a:spLocks noChangeShapeType="1"/>
          </p:cNvSpPr>
          <p:nvPr/>
        </p:nvSpPr>
        <p:spPr bwMode="auto">
          <a:xfrm flipV="1">
            <a:off x="1331913" y="3068638"/>
            <a:ext cx="151130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54" name="Line 1054"/>
          <p:cNvSpPr>
            <a:spLocks noChangeShapeType="1"/>
          </p:cNvSpPr>
          <p:nvPr/>
        </p:nvSpPr>
        <p:spPr bwMode="auto">
          <a:xfrm flipV="1">
            <a:off x="2484438" y="3068638"/>
            <a:ext cx="35877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55" name="Line 1055"/>
          <p:cNvSpPr>
            <a:spLocks noChangeShapeType="1"/>
          </p:cNvSpPr>
          <p:nvPr/>
        </p:nvSpPr>
        <p:spPr bwMode="auto">
          <a:xfrm flipH="1" flipV="1">
            <a:off x="2843213" y="3068638"/>
            <a:ext cx="2889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56" name="Line 1056"/>
          <p:cNvSpPr>
            <a:spLocks noChangeShapeType="1"/>
          </p:cNvSpPr>
          <p:nvPr/>
        </p:nvSpPr>
        <p:spPr bwMode="auto">
          <a:xfrm flipH="1" flipV="1">
            <a:off x="2843213" y="3068638"/>
            <a:ext cx="9366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57" name="Line 1057"/>
          <p:cNvSpPr>
            <a:spLocks noChangeShapeType="1"/>
          </p:cNvSpPr>
          <p:nvPr/>
        </p:nvSpPr>
        <p:spPr bwMode="auto">
          <a:xfrm flipV="1">
            <a:off x="684213" y="4797425"/>
            <a:ext cx="647700"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58" name="Line 1058"/>
          <p:cNvSpPr>
            <a:spLocks noChangeShapeType="1"/>
          </p:cNvSpPr>
          <p:nvPr/>
        </p:nvSpPr>
        <p:spPr bwMode="auto">
          <a:xfrm flipV="1">
            <a:off x="684213" y="4797425"/>
            <a:ext cx="1223962"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59" name="Line 1059"/>
          <p:cNvSpPr>
            <a:spLocks noChangeShapeType="1"/>
          </p:cNvSpPr>
          <p:nvPr/>
        </p:nvSpPr>
        <p:spPr bwMode="auto">
          <a:xfrm flipV="1">
            <a:off x="684213" y="4797425"/>
            <a:ext cx="1800225"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60" name="Line 1060"/>
          <p:cNvSpPr>
            <a:spLocks noChangeShapeType="1"/>
          </p:cNvSpPr>
          <p:nvPr/>
        </p:nvSpPr>
        <p:spPr bwMode="auto">
          <a:xfrm flipV="1">
            <a:off x="755650" y="4797425"/>
            <a:ext cx="2376488"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61" name="Line 1061"/>
          <p:cNvSpPr>
            <a:spLocks noChangeShapeType="1"/>
          </p:cNvSpPr>
          <p:nvPr/>
        </p:nvSpPr>
        <p:spPr bwMode="auto">
          <a:xfrm flipV="1">
            <a:off x="755650" y="4797425"/>
            <a:ext cx="3024188"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62" name="Line 1062"/>
          <p:cNvSpPr>
            <a:spLocks noChangeShapeType="1"/>
          </p:cNvSpPr>
          <p:nvPr/>
        </p:nvSpPr>
        <p:spPr bwMode="auto">
          <a:xfrm flipH="1" flipV="1">
            <a:off x="1331913" y="4797425"/>
            <a:ext cx="2736850"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63" name="Line 1063"/>
          <p:cNvSpPr>
            <a:spLocks noChangeShapeType="1"/>
          </p:cNvSpPr>
          <p:nvPr/>
        </p:nvSpPr>
        <p:spPr bwMode="auto">
          <a:xfrm flipH="1" flipV="1">
            <a:off x="1908175" y="4797425"/>
            <a:ext cx="2160588"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64" name="Line 1064"/>
          <p:cNvSpPr>
            <a:spLocks noChangeShapeType="1"/>
          </p:cNvSpPr>
          <p:nvPr/>
        </p:nvSpPr>
        <p:spPr bwMode="auto">
          <a:xfrm flipH="1" flipV="1">
            <a:off x="2484438" y="4797425"/>
            <a:ext cx="1584325"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65" name="Line 1065"/>
          <p:cNvSpPr>
            <a:spLocks noChangeShapeType="1"/>
          </p:cNvSpPr>
          <p:nvPr/>
        </p:nvSpPr>
        <p:spPr bwMode="auto">
          <a:xfrm flipH="1" flipV="1">
            <a:off x="3132138" y="4797425"/>
            <a:ext cx="936625"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66" name="Line 1066"/>
          <p:cNvSpPr>
            <a:spLocks noChangeShapeType="1"/>
          </p:cNvSpPr>
          <p:nvPr/>
        </p:nvSpPr>
        <p:spPr bwMode="auto">
          <a:xfrm flipH="1" flipV="1">
            <a:off x="3779838" y="4797425"/>
            <a:ext cx="288925"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67" name="Line 1067"/>
          <p:cNvSpPr>
            <a:spLocks noChangeShapeType="1"/>
          </p:cNvSpPr>
          <p:nvPr/>
        </p:nvSpPr>
        <p:spPr bwMode="auto">
          <a:xfrm flipV="1">
            <a:off x="2195513" y="2133600"/>
            <a:ext cx="0" cy="50323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68" name="Line 1068"/>
          <p:cNvSpPr>
            <a:spLocks noChangeShapeType="1"/>
          </p:cNvSpPr>
          <p:nvPr/>
        </p:nvSpPr>
        <p:spPr bwMode="auto">
          <a:xfrm flipV="1">
            <a:off x="2843213" y="2133600"/>
            <a:ext cx="0" cy="50323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71" name="Line 1071"/>
          <p:cNvSpPr>
            <a:spLocks noChangeShapeType="1"/>
          </p:cNvSpPr>
          <p:nvPr/>
        </p:nvSpPr>
        <p:spPr bwMode="auto">
          <a:xfrm flipV="1">
            <a:off x="1331913" y="3933825"/>
            <a:ext cx="24479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72" name="Line 1072"/>
          <p:cNvSpPr>
            <a:spLocks noChangeShapeType="1"/>
          </p:cNvSpPr>
          <p:nvPr/>
        </p:nvSpPr>
        <p:spPr bwMode="auto">
          <a:xfrm flipV="1">
            <a:off x="1331913" y="3933825"/>
            <a:ext cx="18002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73" name="Line 1073"/>
          <p:cNvSpPr>
            <a:spLocks noChangeShapeType="1"/>
          </p:cNvSpPr>
          <p:nvPr/>
        </p:nvSpPr>
        <p:spPr bwMode="auto">
          <a:xfrm flipV="1">
            <a:off x="1331913" y="3933825"/>
            <a:ext cx="11525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74" name="Line 1074"/>
          <p:cNvSpPr>
            <a:spLocks noChangeShapeType="1"/>
          </p:cNvSpPr>
          <p:nvPr/>
        </p:nvSpPr>
        <p:spPr bwMode="auto">
          <a:xfrm flipV="1">
            <a:off x="1331913" y="3933825"/>
            <a:ext cx="576262"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75" name="Line 1075"/>
          <p:cNvSpPr>
            <a:spLocks noChangeShapeType="1"/>
          </p:cNvSpPr>
          <p:nvPr/>
        </p:nvSpPr>
        <p:spPr bwMode="auto">
          <a:xfrm flipV="1">
            <a:off x="1331913" y="3933825"/>
            <a:ext cx="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76" name="Line 1076"/>
          <p:cNvSpPr>
            <a:spLocks noChangeShapeType="1"/>
          </p:cNvSpPr>
          <p:nvPr/>
        </p:nvSpPr>
        <p:spPr bwMode="auto">
          <a:xfrm>
            <a:off x="1331913" y="3933825"/>
            <a:ext cx="24479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77" name="Line 1077"/>
          <p:cNvSpPr>
            <a:spLocks noChangeShapeType="1"/>
          </p:cNvSpPr>
          <p:nvPr/>
        </p:nvSpPr>
        <p:spPr bwMode="auto">
          <a:xfrm>
            <a:off x="1908175" y="3933825"/>
            <a:ext cx="1871663"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78" name="Line 1078"/>
          <p:cNvSpPr>
            <a:spLocks noChangeShapeType="1"/>
          </p:cNvSpPr>
          <p:nvPr/>
        </p:nvSpPr>
        <p:spPr bwMode="auto">
          <a:xfrm>
            <a:off x="2484438" y="3933825"/>
            <a:ext cx="1366837"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79" name="Line 1079"/>
          <p:cNvSpPr>
            <a:spLocks noChangeShapeType="1"/>
          </p:cNvSpPr>
          <p:nvPr/>
        </p:nvSpPr>
        <p:spPr bwMode="auto">
          <a:xfrm>
            <a:off x="3132138" y="3933825"/>
            <a:ext cx="64770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80" name="Line 1080"/>
          <p:cNvSpPr>
            <a:spLocks noChangeShapeType="1"/>
          </p:cNvSpPr>
          <p:nvPr/>
        </p:nvSpPr>
        <p:spPr bwMode="auto">
          <a:xfrm>
            <a:off x="3779838" y="3933825"/>
            <a:ext cx="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81" name="Line 1081"/>
          <p:cNvSpPr>
            <a:spLocks noChangeShapeType="1"/>
          </p:cNvSpPr>
          <p:nvPr/>
        </p:nvSpPr>
        <p:spPr bwMode="auto">
          <a:xfrm flipH="1" flipV="1">
            <a:off x="1331913" y="3933825"/>
            <a:ext cx="576262"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82" name="Line 1082"/>
          <p:cNvSpPr>
            <a:spLocks noChangeShapeType="1"/>
          </p:cNvSpPr>
          <p:nvPr/>
        </p:nvSpPr>
        <p:spPr bwMode="auto">
          <a:xfrm flipV="1">
            <a:off x="1908175" y="3933825"/>
            <a:ext cx="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83" name="Line 1083"/>
          <p:cNvSpPr>
            <a:spLocks noChangeShapeType="1"/>
          </p:cNvSpPr>
          <p:nvPr/>
        </p:nvSpPr>
        <p:spPr bwMode="auto">
          <a:xfrm flipV="1">
            <a:off x="1908175" y="3933825"/>
            <a:ext cx="576263"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84" name="Line 1084"/>
          <p:cNvSpPr>
            <a:spLocks noChangeShapeType="1"/>
          </p:cNvSpPr>
          <p:nvPr/>
        </p:nvSpPr>
        <p:spPr bwMode="auto">
          <a:xfrm flipV="1">
            <a:off x="1908175" y="3933825"/>
            <a:ext cx="1223963"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85" name="Line 1085"/>
          <p:cNvSpPr>
            <a:spLocks noChangeShapeType="1"/>
          </p:cNvSpPr>
          <p:nvPr/>
        </p:nvSpPr>
        <p:spPr bwMode="auto">
          <a:xfrm flipV="1">
            <a:off x="1979613" y="3933825"/>
            <a:ext cx="18002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86" name="Line 1086"/>
          <p:cNvSpPr>
            <a:spLocks noChangeShapeType="1"/>
          </p:cNvSpPr>
          <p:nvPr/>
        </p:nvSpPr>
        <p:spPr bwMode="auto">
          <a:xfrm>
            <a:off x="1331913" y="3933825"/>
            <a:ext cx="11525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87" name="Line 1087"/>
          <p:cNvSpPr>
            <a:spLocks noChangeShapeType="1"/>
          </p:cNvSpPr>
          <p:nvPr/>
        </p:nvSpPr>
        <p:spPr bwMode="auto">
          <a:xfrm>
            <a:off x="1908175" y="3933825"/>
            <a:ext cx="576263"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88" name="Line 1088"/>
          <p:cNvSpPr>
            <a:spLocks noChangeShapeType="1"/>
          </p:cNvSpPr>
          <p:nvPr/>
        </p:nvSpPr>
        <p:spPr bwMode="auto">
          <a:xfrm>
            <a:off x="2484438" y="3933825"/>
            <a:ext cx="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89" name="Line 1089"/>
          <p:cNvSpPr>
            <a:spLocks noChangeShapeType="1"/>
          </p:cNvSpPr>
          <p:nvPr/>
        </p:nvSpPr>
        <p:spPr bwMode="auto">
          <a:xfrm flipV="1">
            <a:off x="2484438" y="3933825"/>
            <a:ext cx="64770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90" name="Line 1090"/>
          <p:cNvSpPr>
            <a:spLocks noChangeShapeType="1"/>
          </p:cNvSpPr>
          <p:nvPr/>
        </p:nvSpPr>
        <p:spPr bwMode="auto">
          <a:xfrm flipV="1">
            <a:off x="2484438" y="3933825"/>
            <a:ext cx="129540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91" name="Line 1091"/>
          <p:cNvSpPr>
            <a:spLocks noChangeShapeType="1"/>
          </p:cNvSpPr>
          <p:nvPr/>
        </p:nvSpPr>
        <p:spPr bwMode="auto">
          <a:xfrm>
            <a:off x="1260475" y="3933825"/>
            <a:ext cx="1871663"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92" name="Line 1092"/>
          <p:cNvSpPr>
            <a:spLocks noChangeShapeType="1"/>
          </p:cNvSpPr>
          <p:nvPr/>
        </p:nvSpPr>
        <p:spPr bwMode="auto">
          <a:xfrm>
            <a:off x="1908175" y="3933825"/>
            <a:ext cx="1223963"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93" name="Line 1093"/>
          <p:cNvSpPr>
            <a:spLocks noChangeShapeType="1"/>
          </p:cNvSpPr>
          <p:nvPr/>
        </p:nvSpPr>
        <p:spPr bwMode="auto">
          <a:xfrm>
            <a:off x="2484438" y="3933825"/>
            <a:ext cx="64770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94" name="Line 1094"/>
          <p:cNvSpPr>
            <a:spLocks noChangeShapeType="1"/>
          </p:cNvSpPr>
          <p:nvPr/>
        </p:nvSpPr>
        <p:spPr bwMode="auto">
          <a:xfrm>
            <a:off x="3132138" y="3933825"/>
            <a:ext cx="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95" name="Line 1095"/>
          <p:cNvSpPr>
            <a:spLocks noChangeShapeType="1"/>
          </p:cNvSpPr>
          <p:nvPr/>
        </p:nvSpPr>
        <p:spPr bwMode="auto">
          <a:xfrm flipV="1">
            <a:off x="3132138" y="3933825"/>
            <a:ext cx="576262"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96" name="Line 1096"/>
          <p:cNvSpPr>
            <a:spLocks noChangeShapeType="1"/>
          </p:cNvSpPr>
          <p:nvPr/>
        </p:nvSpPr>
        <p:spPr bwMode="auto">
          <a:xfrm flipV="1">
            <a:off x="1187450" y="4797425"/>
            <a:ext cx="144463"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97" name="Line 1097"/>
          <p:cNvSpPr>
            <a:spLocks noChangeShapeType="1"/>
          </p:cNvSpPr>
          <p:nvPr/>
        </p:nvSpPr>
        <p:spPr bwMode="auto">
          <a:xfrm flipV="1">
            <a:off x="1187450" y="4797425"/>
            <a:ext cx="720725"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98" name="Line 1098"/>
          <p:cNvSpPr>
            <a:spLocks noChangeShapeType="1"/>
          </p:cNvSpPr>
          <p:nvPr/>
        </p:nvSpPr>
        <p:spPr bwMode="auto">
          <a:xfrm flipV="1">
            <a:off x="1187450" y="4797425"/>
            <a:ext cx="1296988"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99" name="Line 1099"/>
          <p:cNvSpPr>
            <a:spLocks noChangeShapeType="1"/>
          </p:cNvSpPr>
          <p:nvPr/>
        </p:nvSpPr>
        <p:spPr bwMode="auto">
          <a:xfrm flipV="1">
            <a:off x="1187450" y="4797425"/>
            <a:ext cx="1944688"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901" name="Text Box 1101"/>
          <p:cNvSpPr txBox="1">
            <a:spLocks noChangeArrowheads="1"/>
          </p:cNvSpPr>
          <p:nvPr/>
        </p:nvSpPr>
        <p:spPr bwMode="auto">
          <a:xfrm>
            <a:off x="468313" y="5799138"/>
            <a:ext cx="3642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t>x</a:t>
            </a:r>
            <a:r>
              <a:rPr lang="en-US" baseline="-25000" dirty="0"/>
              <a:t>1</a:t>
            </a:r>
          </a:p>
        </p:txBody>
      </p:sp>
      <p:sp>
        <p:nvSpPr>
          <p:cNvPr id="205902" name="Text Box 1102"/>
          <p:cNvSpPr txBox="1">
            <a:spLocks noChangeArrowheads="1"/>
          </p:cNvSpPr>
          <p:nvPr/>
        </p:nvSpPr>
        <p:spPr bwMode="auto">
          <a:xfrm>
            <a:off x="971550" y="5805488"/>
            <a:ext cx="3642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t>x</a:t>
            </a:r>
            <a:r>
              <a:rPr lang="en-US" baseline="-25000" dirty="0"/>
              <a:t>2</a:t>
            </a:r>
          </a:p>
        </p:txBody>
      </p:sp>
      <p:sp>
        <p:nvSpPr>
          <p:cNvPr id="205903" name="Text Box 1103"/>
          <p:cNvSpPr txBox="1">
            <a:spLocks noChangeArrowheads="1"/>
          </p:cNvSpPr>
          <p:nvPr/>
        </p:nvSpPr>
        <p:spPr bwMode="auto">
          <a:xfrm>
            <a:off x="3930650" y="5805488"/>
            <a:ext cx="3654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t>x</a:t>
            </a:r>
            <a:r>
              <a:rPr lang="en-US" baseline="-25000" dirty="0"/>
              <a:t>n</a:t>
            </a:r>
          </a:p>
        </p:txBody>
      </p:sp>
      <p:sp>
        <p:nvSpPr>
          <p:cNvPr id="205904" name="Text Box 1104"/>
          <p:cNvSpPr txBox="1">
            <a:spLocks noChangeArrowheads="1"/>
          </p:cNvSpPr>
          <p:nvPr/>
        </p:nvSpPr>
        <p:spPr bwMode="auto">
          <a:xfrm>
            <a:off x="1979613" y="5805488"/>
            <a:ext cx="17938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dirty="0"/>
              <a:t>…..</a:t>
            </a:r>
          </a:p>
        </p:txBody>
      </p:sp>
      <p:sp>
        <p:nvSpPr>
          <p:cNvPr id="205905" name="Text Box 1105"/>
          <p:cNvSpPr txBox="1">
            <a:spLocks noChangeArrowheads="1"/>
          </p:cNvSpPr>
          <p:nvPr/>
        </p:nvSpPr>
        <p:spPr bwMode="auto">
          <a:xfrm>
            <a:off x="0" y="4076700"/>
            <a:ext cx="15478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dirty="0"/>
              <a:t>1st hidden </a:t>
            </a:r>
          </a:p>
          <a:p>
            <a:r>
              <a:rPr lang="en-US" dirty="0"/>
              <a:t>layer</a:t>
            </a:r>
          </a:p>
        </p:txBody>
      </p:sp>
      <p:sp>
        <p:nvSpPr>
          <p:cNvPr id="205906" name="Text Box 1106"/>
          <p:cNvSpPr txBox="1">
            <a:spLocks noChangeArrowheads="1"/>
          </p:cNvSpPr>
          <p:nvPr/>
        </p:nvSpPr>
        <p:spPr bwMode="auto">
          <a:xfrm>
            <a:off x="0" y="3148013"/>
            <a:ext cx="15478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dirty="0"/>
              <a:t>2nd hidden</a:t>
            </a:r>
          </a:p>
          <a:p>
            <a:r>
              <a:rPr lang="en-US" dirty="0"/>
              <a:t>layer</a:t>
            </a:r>
          </a:p>
        </p:txBody>
      </p:sp>
      <p:sp>
        <p:nvSpPr>
          <p:cNvPr id="205907" name="Text Box 1107"/>
          <p:cNvSpPr txBox="1">
            <a:spLocks noChangeArrowheads="1"/>
          </p:cNvSpPr>
          <p:nvPr/>
        </p:nvSpPr>
        <p:spPr bwMode="auto">
          <a:xfrm>
            <a:off x="-36513" y="2349500"/>
            <a:ext cx="15478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dirty="0"/>
              <a:t>Output layer</a:t>
            </a:r>
          </a:p>
        </p:txBody>
      </p:sp>
      <p:sp>
        <p:nvSpPr>
          <p:cNvPr id="2" name="TextBox 1"/>
          <p:cNvSpPr txBox="1"/>
          <p:nvPr/>
        </p:nvSpPr>
        <p:spPr>
          <a:xfrm>
            <a:off x="0" y="6476557"/>
            <a:ext cx="5851582" cy="369332"/>
          </a:xfrm>
          <a:prstGeom prst="rect">
            <a:avLst/>
          </a:prstGeom>
          <a:noFill/>
        </p:spPr>
        <p:txBody>
          <a:bodyPr wrap="none" rtlCol="0">
            <a:spAutoFit/>
          </a:bodyPr>
          <a:lstStyle/>
          <a:p>
            <a:r>
              <a:rPr lang="en-US" dirty="0" smtClean="0">
                <a:solidFill>
                  <a:srgbClr val="FF0000"/>
                </a:solidFill>
              </a:rPr>
              <a:t>We say that the input data, or features, are </a:t>
            </a:r>
            <a:r>
              <a:rPr lang="en-US" i="1" dirty="0" smtClean="0">
                <a:solidFill>
                  <a:srgbClr val="FF0000"/>
                </a:solidFill>
              </a:rPr>
              <a:t>n </a:t>
            </a:r>
            <a:r>
              <a:rPr lang="en-US" dirty="0" smtClean="0">
                <a:solidFill>
                  <a:srgbClr val="FF0000"/>
                </a:solidFill>
              </a:rPr>
              <a:t>dimensional</a:t>
            </a:r>
            <a:endParaRPr lang="en-US" i="1" dirty="0">
              <a:solidFill>
                <a:srgbClr val="FF0000"/>
              </a:solidFill>
            </a:endParaRPr>
          </a:p>
        </p:txBody>
      </p:sp>
    </p:spTree>
    <p:extLst>
      <p:ext uri="{BB962C8B-B14F-4D97-AF65-F5344CB8AC3E}">
        <p14:creationId xmlns:p14="http://schemas.microsoft.com/office/powerpoint/2010/main" val="15763765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NN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7634" y="1417638"/>
            <a:ext cx="3852059" cy="2481676"/>
          </a:xfrm>
          <a:prstGeom prst="rect">
            <a:avLst/>
          </a:prstGeom>
        </p:spPr>
      </p:pic>
      <p:sp>
        <p:nvSpPr>
          <p:cNvPr id="2" name="Title 1"/>
          <p:cNvSpPr>
            <a:spLocks noGrp="1"/>
          </p:cNvSpPr>
          <p:nvPr>
            <p:ph type="title"/>
          </p:nvPr>
        </p:nvSpPr>
        <p:spPr>
          <a:xfrm>
            <a:off x="457200" y="22198"/>
            <a:ext cx="8229600" cy="1143000"/>
          </a:xfrm>
        </p:spPr>
        <p:txBody>
          <a:bodyPr>
            <a:normAutofit fontScale="90000"/>
          </a:bodyPr>
          <a:lstStyle/>
          <a:p>
            <a:r>
              <a:rPr lang="en-US" dirty="0" smtClean="0"/>
              <a:t>Deep Feed Forward Neural Nets </a:t>
            </a:r>
            <a:br>
              <a:rPr lang="en-US" dirty="0" smtClean="0"/>
            </a:br>
            <a:r>
              <a:rPr lang="en-US" sz="2700" dirty="0" smtClean="0"/>
              <a:t>(all the math I’m going to give you is on this slide </a:t>
            </a:r>
            <a:r>
              <a:rPr lang="en-US" sz="2700" dirty="0" smtClean="0">
                <a:sym typeface="Wingdings"/>
              </a:rPr>
              <a:t>)</a:t>
            </a:r>
            <a:endParaRPr lang="en-US" sz="2700" dirty="0"/>
          </a:p>
        </p:txBody>
      </p:sp>
      <p:pic>
        <p:nvPicPr>
          <p:cNvPr id="10" name="Picture 9" descr="activation_funcs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7634" y="3771402"/>
            <a:ext cx="3613701" cy="2770773"/>
          </a:xfrm>
          <a:prstGeom prst="rect">
            <a:avLst/>
          </a:prstGeom>
        </p:spPr>
      </p:pic>
      <p:pic>
        <p:nvPicPr>
          <p:cNvPr id="3" name="Picture 2" descr="Error_surface_of_a_linear_neuron_with_two_input_weight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0827" y="4499138"/>
            <a:ext cx="3888243" cy="2168107"/>
          </a:xfrm>
          <a:prstGeom prst="rect">
            <a:avLst/>
          </a:prstGeom>
        </p:spPr>
      </p:pic>
      <p:sp>
        <p:nvSpPr>
          <p:cNvPr id="4" name="TextBox 3"/>
          <p:cNvSpPr txBox="1"/>
          <p:nvPr/>
        </p:nvSpPr>
        <p:spPr>
          <a:xfrm>
            <a:off x="450331" y="5299812"/>
            <a:ext cx="3940201" cy="523220"/>
          </a:xfrm>
          <a:prstGeom prst="rect">
            <a:avLst/>
          </a:prstGeom>
          <a:noFill/>
        </p:spPr>
        <p:txBody>
          <a:bodyPr wrap="none" rtlCol="0">
            <a:spAutoFit/>
          </a:bodyPr>
          <a:lstStyle/>
          <a:p>
            <a:r>
              <a:rPr lang="en-US" sz="2800" b="1" dirty="0" smtClean="0"/>
              <a:t>So what then is learning?</a:t>
            </a:r>
            <a:endParaRPr lang="en-US" sz="2800" b="1" dirty="0"/>
          </a:p>
        </p:txBody>
      </p:sp>
      <p:grpSp>
        <p:nvGrpSpPr>
          <p:cNvPr id="17" name="Group 16"/>
          <p:cNvGrpSpPr/>
          <p:nvPr/>
        </p:nvGrpSpPr>
        <p:grpSpPr>
          <a:xfrm>
            <a:off x="97693" y="1417638"/>
            <a:ext cx="5459809" cy="3557774"/>
            <a:chOff x="97693" y="1417638"/>
            <a:chExt cx="5459809" cy="3557774"/>
          </a:xfrm>
        </p:grpSpPr>
        <p:grpSp>
          <p:nvGrpSpPr>
            <p:cNvPr id="26" name="Group 25"/>
            <p:cNvGrpSpPr/>
            <p:nvPr/>
          </p:nvGrpSpPr>
          <p:grpSpPr>
            <a:xfrm>
              <a:off x="97693" y="1417638"/>
              <a:ext cx="5459809" cy="3010542"/>
              <a:chOff x="97693" y="1417638"/>
              <a:chExt cx="5459809" cy="3010542"/>
            </a:xfrm>
          </p:grpSpPr>
          <p:grpSp>
            <p:nvGrpSpPr>
              <p:cNvPr id="21" name="Group 20"/>
              <p:cNvGrpSpPr/>
              <p:nvPr/>
            </p:nvGrpSpPr>
            <p:grpSpPr>
              <a:xfrm>
                <a:off x="97693" y="1417638"/>
                <a:ext cx="5459809" cy="3010542"/>
                <a:chOff x="97693" y="1417638"/>
                <a:chExt cx="5459809" cy="3010542"/>
              </a:xfrm>
            </p:grpSpPr>
            <p:grpSp>
              <p:nvGrpSpPr>
                <p:cNvPr id="12" name="Group 11"/>
                <p:cNvGrpSpPr/>
                <p:nvPr/>
              </p:nvGrpSpPr>
              <p:grpSpPr>
                <a:xfrm>
                  <a:off x="97693" y="1417638"/>
                  <a:ext cx="5192275" cy="3010542"/>
                  <a:chOff x="97693" y="1417638"/>
                  <a:chExt cx="5192275" cy="3010542"/>
                </a:xfrm>
              </p:grpSpPr>
              <p:pic>
                <p:nvPicPr>
                  <p:cNvPr id="8" name="Picture 7" descr="NN1__1.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693" y="1417638"/>
                    <a:ext cx="4640216" cy="3010542"/>
                  </a:xfrm>
                  <a:prstGeom prst="rect">
                    <a:avLst/>
                  </a:prstGeom>
                </p:spPr>
              </p:pic>
              <p:sp>
                <p:nvSpPr>
                  <p:cNvPr id="11" name="TextBox 10"/>
                  <p:cNvSpPr txBox="1"/>
                  <p:nvPr/>
                </p:nvSpPr>
                <p:spPr>
                  <a:xfrm>
                    <a:off x="4620163" y="2785056"/>
                    <a:ext cx="669805"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400" i="1" dirty="0" smtClean="0"/>
                      <a:t>h</a:t>
                    </a:r>
                    <a:r>
                      <a:rPr lang="en-US" sz="1400" baseline="-25000" dirty="0" smtClean="0"/>
                      <a:t>θ</a:t>
                    </a:r>
                    <a:r>
                      <a:rPr lang="en-US" sz="1400" i="1" dirty="0" smtClean="0"/>
                      <a:t>(x</a:t>
                    </a:r>
                    <a:r>
                      <a:rPr lang="en-US" sz="1400" i="1" baseline="30000" dirty="0" smtClean="0"/>
                      <a:t>(i)</a:t>
                    </a:r>
                    <a:r>
                      <a:rPr lang="en-US" sz="1400" i="1" dirty="0" smtClean="0"/>
                      <a:t>)</a:t>
                    </a:r>
                    <a:endParaRPr lang="en-US" sz="1400" i="1" baseline="-25000" dirty="0"/>
                  </a:p>
                </p:txBody>
              </p:sp>
            </p:grpSp>
            <p:cxnSp>
              <p:nvCxnSpPr>
                <p:cNvPr id="18" name="Straight Arrow Connector 17"/>
                <p:cNvCxnSpPr/>
                <p:nvPr/>
              </p:nvCxnSpPr>
              <p:spPr>
                <a:xfrm flipV="1">
                  <a:off x="4956767" y="3228332"/>
                  <a:ext cx="0" cy="388105"/>
                </a:xfrm>
                <a:prstGeom prst="straightConnector1">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423858" y="3616437"/>
                  <a:ext cx="1133644" cy="584776"/>
                </a:xfrm>
                <a:prstGeom prst="rect">
                  <a:avLst/>
                </a:prstGeom>
                <a:noFill/>
              </p:spPr>
              <p:txBody>
                <a:bodyPr wrap="none" rtlCol="0">
                  <a:spAutoFit/>
                </a:bodyPr>
                <a:lstStyle/>
                <a:p>
                  <a:r>
                    <a:rPr lang="en-US" sz="1600" dirty="0" smtClean="0"/>
                    <a:t>Hypothesis</a:t>
                  </a:r>
                </a:p>
                <a:p>
                  <a:r>
                    <a:rPr lang="en-US" sz="1600" i="1" dirty="0" smtClean="0">
                      <a:solidFill>
                        <a:srgbClr val="FF0000"/>
                      </a:solidFill>
                    </a:rPr>
                    <a:t>      f</a:t>
                  </a:r>
                  <a:r>
                    <a:rPr lang="en-US" sz="1600" i="1" dirty="0" smtClean="0"/>
                    <a:t>(x</a:t>
                  </a:r>
                  <a:r>
                    <a:rPr lang="en-US" sz="1600" i="1" baseline="30000" dirty="0" smtClean="0"/>
                    <a:t>(</a:t>
                  </a:r>
                  <a:r>
                    <a:rPr lang="en-US" sz="1600" i="1" baseline="30000" dirty="0" err="1" smtClean="0"/>
                    <a:t>i</a:t>
                  </a:r>
                  <a:r>
                    <a:rPr lang="en-US" sz="1600" i="1" baseline="30000" dirty="0" smtClean="0"/>
                    <a:t>)</a:t>
                  </a:r>
                  <a:r>
                    <a:rPr lang="en-US" sz="1600" i="1" dirty="0" smtClean="0"/>
                    <a:t>)</a:t>
                  </a:r>
                  <a:endParaRPr lang="en-US" i="1" dirty="0"/>
                </a:p>
              </p:txBody>
            </p:sp>
          </p:grpSp>
          <p:sp>
            <p:nvSpPr>
              <p:cNvPr id="25" name="TextBox 24"/>
              <p:cNvSpPr txBox="1"/>
              <p:nvPr/>
            </p:nvSpPr>
            <p:spPr>
              <a:xfrm>
                <a:off x="4620163" y="2348574"/>
                <a:ext cx="740665" cy="307777"/>
              </a:xfrm>
              <a:prstGeom prst="rect">
                <a:avLst/>
              </a:prstGeom>
              <a:noFill/>
            </p:spPr>
            <p:txBody>
              <a:bodyPr wrap="none" rtlCol="0">
                <a:spAutoFit/>
              </a:bodyPr>
              <a:lstStyle/>
              <a:p>
                <a:r>
                  <a:rPr lang="en-US" sz="1400" i="1" dirty="0" smtClean="0"/>
                  <a:t>(x</a:t>
                </a:r>
                <a:r>
                  <a:rPr lang="en-US" sz="1400" i="1" baseline="30000" dirty="0" smtClean="0"/>
                  <a:t>(i)</a:t>
                </a:r>
                <a:r>
                  <a:rPr lang="en-US" sz="1400" i="1" dirty="0" smtClean="0"/>
                  <a:t>,y</a:t>
                </a:r>
                <a:r>
                  <a:rPr lang="en-US" sz="1400" i="1" baseline="30000" dirty="0" smtClean="0"/>
                  <a:t>(i)</a:t>
                </a:r>
                <a:r>
                  <a:rPr lang="en-US" sz="1400" i="1" dirty="0" smtClean="0"/>
                  <a:t>)</a:t>
                </a:r>
                <a:endParaRPr lang="en-US" sz="1400" i="1" dirty="0"/>
              </a:p>
            </p:txBody>
          </p:sp>
        </p:grpSp>
        <p:sp>
          <p:nvSpPr>
            <p:cNvPr id="5" name="TextBox 4"/>
            <p:cNvSpPr txBox="1"/>
            <p:nvPr/>
          </p:nvSpPr>
          <p:spPr>
            <a:xfrm>
              <a:off x="1225176" y="4499138"/>
              <a:ext cx="2166579" cy="369332"/>
            </a:xfrm>
            <a:prstGeom prst="rect">
              <a:avLst/>
            </a:prstGeom>
            <a:noFill/>
          </p:spPr>
          <p:txBody>
            <a:bodyPr wrap="none" rtlCol="0">
              <a:spAutoFit/>
            </a:bodyPr>
            <a:lstStyle/>
            <a:p>
              <a:r>
                <a:rPr lang="en-US" dirty="0" smtClean="0"/>
                <a:t>Forward Propagation</a:t>
              </a:r>
              <a:endParaRPr lang="en-US" dirty="0"/>
            </a:p>
          </p:txBody>
        </p:sp>
        <p:cxnSp>
          <p:nvCxnSpPr>
            <p:cNvPr id="16" name="Straight Arrow Connector 15"/>
            <p:cNvCxnSpPr/>
            <p:nvPr/>
          </p:nvCxnSpPr>
          <p:spPr>
            <a:xfrm>
              <a:off x="1449294" y="4975412"/>
              <a:ext cx="1434353" cy="0"/>
            </a:xfrm>
            <a:prstGeom prst="straightConnector1">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24" name="Group 23"/>
          <p:cNvGrpSpPr/>
          <p:nvPr/>
        </p:nvGrpSpPr>
        <p:grpSpPr>
          <a:xfrm>
            <a:off x="252872" y="3228332"/>
            <a:ext cx="5617143" cy="3595738"/>
            <a:chOff x="252872" y="3228332"/>
            <a:chExt cx="5617143" cy="3595738"/>
          </a:xfrm>
        </p:grpSpPr>
        <p:grpSp>
          <p:nvGrpSpPr>
            <p:cNvPr id="14" name="Group 13"/>
            <p:cNvGrpSpPr/>
            <p:nvPr/>
          </p:nvGrpSpPr>
          <p:grpSpPr>
            <a:xfrm>
              <a:off x="252872" y="5121992"/>
              <a:ext cx="5617143" cy="1702078"/>
              <a:chOff x="252872" y="5173465"/>
              <a:chExt cx="5617143" cy="1702078"/>
            </a:xfrm>
          </p:grpSpPr>
          <p:pic>
            <p:nvPicPr>
              <p:cNvPr id="7" name="Picture 6" descr="cost_functi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2872" y="5173465"/>
                <a:ext cx="4137660" cy="701040"/>
              </a:xfrm>
              <a:prstGeom prst="rect">
                <a:avLst/>
              </a:prstGeom>
            </p:spPr>
          </p:pic>
          <p:sp>
            <p:nvSpPr>
              <p:cNvPr id="13" name="TextBox 12"/>
              <p:cNvSpPr txBox="1"/>
              <p:nvPr/>
            </p:nvSpPr>
            <p:spPr>
              <a:xfrm>
                <a:off x="252872" y="5798325"/>
                <a:ext cx="5617143" cy="1077218"/>
              </a:xfrm>
              <a:prstGeom prst="rect">
                <a:avLst/>
              </a:prstGeom>
              <a:noFill/>
            </p:spPr>
            <p:txBody>
              <a:bodyPr wrap="none" rtlCol="0">
                <a:spAutoFit/>
              </a:bodyPr>
              <a:lstStyle/>
              <a:p>
                <a:r>
                  <a:rPr lang="en-US" sz="1600" dirty="0" smtClean="0"/>
                  <a:t>Learning is the adjusting of the weights w</a:t>
                </a:r>
                <a:r>
                  <a:rPr lang="en-US" sz="1600" baseline="-25000" dirty="0" smtClean="0"/>
                  <a:t>i,j </a:t>
                </a:r>
                <a:r>
                  <a:rPr lang="en-US" sz="1600" dirty="0" smtClean="0"/>
                  <a:t>such that </a:t>
                </a:r>
              </a:p>
              <a:p>
                <a:r>
                  <a:rPr lang="en-US" sz="1600" dirty="0" smtClean="0"/>
                  <a:t>the </a:t>
                </a:r>
                <a:r>
                  <a:rPr lang="en-US" sz="1600" i="1" dirty="0" smtClean="0">
                    <a:solidFill>
                      <a:srgbClr val="FF0000"/>
                    </a:solidFill>
                  </a:rPr>
                  <a:t>cost function</a:t>
                </a:r>
                <a:r>
                  <a:rPr lang="en-US" sz="1600" i="1" dirty="0" smtClean="0"/>
                  <a:t> J(</a:t>
                </a:r>
                <a:r>
                  <a:rPr lang="en-US" sz="1600" b="1" dirty="0" smtClean="0"/>
                  <a:t>θ</a:t>
                </a:r>
                <a:r>
                  <a:rPr lang="en-US" sz="1600" i="1" dirty="0" smtClean="0"/>
                  <a:t>) </a:t>
                </a:r>
                <a:r>
                  <a:rPr lang="en-US" sz="1600" i="1" dirty="0" smtClean="0">
                    <a:solidFill>
                      <a:srgbClr val="FF0000"/>
                    </a:solidFill>
                  </a:rPr>
                  <a:t>is minimized</a:t>
                </a:r>
              </a:p>
              <a:p>
                <a:endParaRPr lang="en-US" sz="1600" dirty="0"/>
              </a:p>
              <a:p>
                <a:r>
                  <a:rPr lang="en-US" sz="1600" dirty="0" smtClean="0"/>
                  <a:t>Simple learning procedure: </a:t>
                </a:r>
                <a:r>
                  <a:rPr lang="en-US" sz="1600" i="1" dirty="0" smtClean="0"/>
                  <a:t>Back Propagation </a:t>
                </a:r>
                <a:r>
                  <a:rPr lang="en-US" sz="1600" dirty="0" smtClean="0"/>
                  <a:t>(of the error signal)</a:t>
                </a:r>
                <a:endParaRPr lang="en-US" sz="1600" dirty="0"/>
              </a:p>
            </p:txBody>
          </p:sp>
        </p:grpSp>
        <p:cxnSp>
          <p:nvCxnSpPr>
            <p:cNvPr id="23" name="Straight Arrow Connector 22"/>
            <p:cNvCxnSpPr/>
            <p:nvPr/>
          </p:nvCxnSpPr>
          <p:spPr>
            <a:xfrm flipV="1">
              <a:off x="3104594" y="3228332"/>
              <a:ext cx="1633315" cy="2071480"/>
            </a:xfrm>
            <a:prstGeom prst="straightConnector1">
              <a:avLst/>
            </a:prstGeom>
            <a:ln w="9525">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a:xfrm rot="19642046">
            <a:off x="5633789" y="3431771"/>
            <a:ext cx="345182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t>Where do the weights come from?</a:t>
            </a:r>
            <a:endParaRPr lang="en-US" dirty="0"/>
          </a:p>
        </p:txBody>
      </p:sp>
    </p:spTree>
    <p:extLst>
      <p:ext uri="{BB962C8B-B14F-4D97-AF65-F5344CB8AC3E}">
        <p14:creationId xmlns:p14="http://schemas.microsoft.com/office/powerpoint/2010/main" val="13147495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xit" presetSubtype="0" fill="hold" grpId="1" nodeType="clickEffect">
                                  <p:stCondLst>
                                    <p:cond delay="0"/>
                                  </p:stCondLst>
                                  <p:childTnLst>
                                    <p:animEffect transition="out" filter="dissolve">
                                      <p:cBhvr>
                                        <p:cTn id="22" dur="500"/>
                                        <p:tgtEl>
                                          <p:spTgt spid="9"/>
                                        </p:tgtEl>
                                      </p:cBhvr>
                                    </p:animEffect>
                                    <p:set>
                                      <p:cBhvr>
                                        <p:cTn id="23" dur="1" fill="hold">
                                          <p:stCondLst>
                                            <p:cond delay="499"/>
                                          </p:stCondLst>
                                        </p:cTn>
                                        <p:tgtEl>
                                          <p:spTgt spid="9"/>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1" nodeType="clickEffect">
                                  <p:stCondLst>
                                    <p:cond delay="0"/>
                                  </p:stCondLst>
                                  <p:childTnLst>
                                    <p:animEffect transition="out" filter="dissolve">
                                      <p:cBhvr>
                                        <p:cTn id="31" dur="500"/>
                                        <p:tgtEl>
                                          <p:spTgt spid="4"/>
                                        </p:tgtEl>
                                      </p:cBhvr>
                                    </p:animEffect>
                                    <p:set>
                                      <p:cBhvr>
                                        <p:cTn id="32" dur="1" fill="hold">
                                          <p:stCondLst>
                                            <p:cond delay="499"/>
                                          </p:stCondLst>
                                        </p:cTn>
                                        <p:tgtEl>
                                          <p:spTgt spid="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9" presetClass="exit" presetSubtype="0" fill="hold" nodeType="clickEffect">
                                  <p:stCondLst>
                                    <p:cond delay="0"/>
                                  </p:stCondLst>
                                  <p:childTnLst>
                                    <p:animEffect transition="out" filter="dissolve">
                                      <p:cBhvr>
                                        <p:cTn id="40" dur="500"/>
                                        <p:tgtEl>
                                          <p:spTgt spid="10"/>
                                        </p:tgtEl>
                                      </p:cBhvr>
                                    </p:animEffect>
                                    <p:set>
                                      <p:cBhvr>
                                        <p:cTn id="41" dur="1" fill="hold">
                                          <p:stCondLst>
                                            <p:cond delay="499"/>
                                          </p:stCondLst>
                                        </p:cTn>
                                        <p:tgtEl>
                                          <p:spTgt spid="10"/>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9" grpId="0" animBg="1"/>
      <p:bldP spid="9"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Forward Propagation Cartoon</a:t>
            </a:r>
            <a:endParaRPr lang="en-US" dirty="0"/>
          </a:p>
        </p:txBody>
      </p:sp>
      <p:pic>
        <p:nvPicPr>
          <p:cNvPr id="4" name="Picture 3" descr="cartoon_ff.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462" y="1453640"/>
            <a:ext cx="7827076" cy="5005187"/>
          </a:xfrm>
          <a:prstGeom prst="rect">
            <a:avLst/>
          </a:prstGeom>
        </p:spPr>
      </p:pic>
    </p:spTree>
    <p:extLst>
      <p:ext uri="{BB962C8B-B14F-4D97-AF65-F5344CB8AC3E}">
        <p14:creationId xmlns:p14="http://schemas.microsoft.com/office/powerpoint/2010/main" val="1791211566"/>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dirty="0" smtClean="0"/>
              <a:t>Back propagation Cartoon</a:t>
            </a:r>
            <a:endParaRPr lang="en-US" dirty="0"/>
          </a:p>
        </p:txBody>
      </p:sp>
      <p:pic>
        <p:nvPicPr>
          <p:cNvPr id="4" name="Picture 3" descr="cartoon_backpro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969" y="1710324"/>
            <a:ext cx="7030063" cy="3756732"/>
          </a:xfrm>
          <a:prstGeom prst="rect">
            <a:avLst/>
          </a:prstGeom>
        </p:spPr>
      </p:pic>
      <p:pic>
        <p:nvPicPr>
          <p:cNvPr id="5" name="Picture 4" descr="hint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524000"/>
            <a:ext cx="7620000" cy="3810000"/>
          </a:xfrm>
          <a:prstGeom prst="rect">
            <a:avLst/>
          </a:prstGeom>
        </p:spPr>
      </p:pic>
      <p:pic>
        <p:nvPicPr>
          <p:cNvPr id="3" name="Picture 2" descr="yoshua_bengi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999" y="1524001"/>
            <a:ext cx="1657891" cy="1952000"/>
          </a:xfrm>
          <a:prstGeom prst="rect">
            <a:avLst/>
          </a:prstGeom>
        </p:spPr>
      </p:pic>
      <p:pic>
        <p:nvPicPr>
          <p:cNvPr id="8" name="Picture 7" descr="yann_lecun.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794" y="3476001"/>
            <a:ext cx="1644096" cy="1857999"/>
          </a:xfrm>
          <a:prstGeom prst="rect">
            <a:avLst/>
          </a:prstGeom>
        </p:spPr>
      </p:pic>
      <p:sp>
        <p:nvSpPr>
          <p:cNvPr id="7" name="TextBox 6"/>
          <p:cNvSpPr txBox="1"/>
          <p:nvPr/>
        </p:nvSpPr>
        <p:spPr>
          <a:xfrm rot="19752427">
            <a:off x="33262" y="3448154"/>
            <a:ext cx="8910011" cy="584776"/>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3200" b="1" dirty="0" smtClean="0">
                <a:hlinkClick r:id="rId6"/>
              </a:rPr>
              <a:t>http://chronicle.com/article/The-Believers/190147</a:t>
            </a:r>
            <a:endParaRPr lang="en-US" sz="3200" b="1" dirty="0"/>
          </a:p>
        </p:txBody>
      </p:sp>
      <p:pic>
        <p:nvPicPr>
          <p:cNvPr id="9" name="Picture 8" descr="Andrew_Ng.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24237" y="3422122"/>
            <a:ext cx="1957763" cy="1911878"/>
          </a:xfrm>
          <a:prstGeom prst="rect">
            <a:avLst/>
          </a:prstGeom>
        </p:spPr>
      </p:pic>
    </p:spTree>
    <p:extLst>
      <p:ext uri="{BB962C8B-B14F-4D97-AF65-F5344CB8AC3E}">
        <p14:creationId xmlns:p14="http://schemas.microsoft.com/office/powerpoint/2010/main" val="34812652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19670"/>
          </a:xfrm>
        </p:spPr>
        <p:txBody>
          <a:bodyPr/>
          <a:lstStyle/>
          <a:p>
            <a:r>
              <a:rPr lang="en-US" dirty="0" smtClean="0"/>
              <a:t>Agenda</a:t>
            </a:r>
            <a:endParaRPr lang="en-US" dirty="0"/>
          </a:p>
        </p:txBody>
      </p:sp>
      <p:sp>
        <p:nvSpPr>
          <p:cNvPr id="3" name="Content Placeholder 2"/>
          <p:cNvSpPr>
            <a:spLocks noGrp="1"/>
          </p:cNvSpPr>
          <p:nvPr>
            <p:ph idx="1"/>
          </p:nvPr>
        </p:nvSpPr>
        <p:spPr>
          <a:xfrm>
            <a:off x="457200" y="1524227"/>
            <a:ext cx="8229600" cy="5174320"/>
          </a:xfrm>
        </p:spPr>
        <p:txBody>
          <a:bodyPr>
            <a:normAutofit fontScale="70000" lnSpcReduction="20000"/>
          </a:bodyPr>
          <a:lstStyle/>
          <a:p>
            <a:r>
              <a:rPr lang="en-US" strike="sngStrike" dirty="0"/>
              <a:t>Goals for this Talk</a:t>
            </a:r>
          </a:p>
          <a:p>
            <a:endParaRPr lang="en-US" dirty="0" smtClean="0"/>
          </a:p>
          <a:p>
            <a:r>
              <a:rPr lang="en-US" strike="sngStrike" dirty="0" smtClean="0"/>
              <a:t>Context and Framing:  Automation </a:t>
            </a:r>
            <a:r>
              <a:rPr lang="en-US" strike="sngStrike" dirty="0"/>
              <a:t>Continuum</a:t>
            </a:r>
          </a:p>
          <a:p>
            <a:endParaRPr lang="en-US" dirty="0"/>
          </a:p>
          <a:p>
            <a:r>
              <a:rPr lang="en-US" strike="sngStrike" dirty="0"/>
              <a:t>Software Defined Intelligence</a:t>
            </a:r>
          </a:p>
          <a:p>
            <a:pPr lvl="1"/>
            <a:r>
              <a:rPr lang="en-US" strike="sngStrike" dirty="0" smtClean="0"/>
              <a:t>What kind of architecture do we need for this?</a:t>
            </a:r>
            <a:endParaRPr lang="en-US" strike="sngStrike" dirty="0"/>
          </a:p>
          <a:p>
            <a:endParaRPr lang="en-US" dirty="0"/>
          </a:p>
          <a:p>
            <a:r>
              <a:rPr lang="en-US" strike="sngStrike" dirty="0" smtClean="0"/>
              <a:t>Briefly: What </a:t>
            </a:r>
            <a:r>
              <a:rPr lang="en-US" strike="sngStrike" dirty="0"/>
              <a:t>is Machine Learning?</a:t>
            </a:r>
          </a:p>
          <a:p>
            <a:pPr marL="0" indent="0">
              <a:buNone/>
            </a:pPr>
            <a:endParaRPr lang="en-US" dirty="0"/>
          </a:p>
          <a:p>
            <a:r>
              <a:rPr lang="en-US" dirty="0"/>
              <a:t>Mobile Use </a:t>
            </a:r>
            <a:r>
              <a:rPr lang="en-US" dirty="0" smtClean="0"/>
              <a:t>Case</a:t>
            </a:r>
          </a:p>
          <a:p>
            <a:endParaRPr lang="en-US" dirty="0"/>
          </a:p>
          <a:p>
            <a:r>
              <a:rPr lang="en-US" dirty="0" smtClean="0"/>
              <a:t>Summary</a:t>
            </a:r>
            <a:endParaRPr lang="en-US" dirty="0"/>
          </a:p>
          <a:p>
            <a:endParaRPr lang="en-US" dirty="0"/>
          </a:p>
          <a:p>
            <a:r>
              <a:rPr lang="en-US" dirty="0"/>
              <a:t>Appendix: How can machine learning possibly work?</a:t>
            </a:r>
          </a:p>
          <a:p>
            <a:endParaRPr lang="en-US" dirty="0"/>
          </a:p>
        </p:txBody>
      </p:sp>
    </p:spTree>
    <p:extLst>
      <p:ext uri="{BB962C8B-B14F-4D97-AF65-F5344CB8AC3E}">
        <p14:creationId xmlns:p14="http://schemas.microsoft.com/office/powerpoint/2010/main" val="177312756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19670"/>
          </a:xfrm>
        </p:spPr>
        <p:txBody>
          <a:bodyPr/>
          <a:lstStyle/>
          <a:p>
            <a:r>
              <a:rPr lang="en-US" dirty="0" smtClean="0"/>
              <a:t>Agenda</a:t>
            </a:r>
            <a:endParaRPr lang="en-US" dirty="0"/>
          </a:p>
        </p:txBody>
      </p:sp>
      <p:sp>
        <p:nvSpPr>
          <p:cNvPr id="3" name="Content Placeholder 2"/>
          <p:cNvSpPr>
            <a:spLocks noGrp="1"/>
          </p:cNvSpPr>
          <p:nvPr>
            <p:ph idx="1"/>
          </p:nvPr>
        </p:nvSpPr>
        <p:spPr>
          <a:xfrm>
            <a:off x="457200" y="1524227"/>
            <a:ext cx="8229600" cy="5174320"/>
          </a:xfrm>
        </p:spPr>
        <p:txBody>
          <a:bodyPr>
            <a:normAutofit fontScale="70000" lnSpcReduction="20000"/>
          </a:bodyPr>
          <a:lstStyle/>
          <a:p>
            <a:r>
              <a:rPr lang="en-US" strike="sngStrike" dirty="0"/>
              <a:t>Goals for this Talk</a:t>
            </a:r>
          </a:p>
          <a:p>
            <a:endParaRPr lang="en-US" dirty="0" smtClean="0"/>
          </a:p>
          <a:p>
            <a:r>
              <a:rPr lang="en-US" dirty="0" smtClean="0"/>
              <a:t>Context and Framing:  Automation </a:t>
            </a:r>
            <a:r>
              <a:rPr lang="en-US" dirty="0"/>
              <a:t>Continuum</a:t>
            </a:r>
          </a:p>
          <a:p>
            <a:endParaRPr lang="en-US" dirty="0"/>
          </a:p>
          <a:p>
            <a:r>
              <a:rPr lang="en-US" dirty="0"/>
              <a:t>Software Defined Intelligence</a:t>
            </a:r>
          </a:p>
          <a:p>
            <a:pPr lvl="1"/>
            <a:r>
              <a:rPr lang="en-US" dirty="0" smtClean="0"/>
              <a:t>What kind of architecture do we need for this?</a:t>
            </a:r>
            <a:endParaRPr lang="en-US" dirty="0"/>
          </a:p>
          <a:p>
            <a:endParaRPr lang="en-US" dirty="0"/>
          </a:p>
          <a:p>
            <a:r>
              <a:rPr lang="en-US" dirty="0" smtClean="0"/>
              <a:t>Briefly: What </a:t>
            </a:r>
            <a:r>
              <a:rPr lang="en-US" dirty="0"/>
              <a:t>is Machine Learning?</a:t>
            </a:r>
          </a:p>
          <a:p>
            <a:pPr marL="0" indent="0">
              <a:buNone/>
            </a:pPr>
            <a:endParaRPr lang="en-US" dirty="0"/>
          </a:p>
          <a:p>
            <a:r>
              <a:rPr lang="en-US" dirty="0"/>
              <a:t>Mobile Use </a:t>
            </a:r>
            <a:r>
              <a:rPr lang="en-US" dirty="0" smtClean="0"/>
              <a:t>Case</a:t>
            </a:r>
          </a:p>
          <a:p>
            <a:endParaRPr lang="en-US" dirty="0"/>
          </a:p>
          <a:p>
            <a:r>
              <a:rPr lang="en-US" dirty="0" smtClean="0"/>
              <a:t>Summary</a:t>
            </a:r>
            <a:endParaRPr lang="en-US" dirty="0"/>
          </a:p>
          <a:p>
            <a:endParaRPr lang="en-US" dirty="0"/>
          </a:p>
          <a:p>
            <a:r>
              <a:rPr lang="en-US" dirty="0"/>
              <a:t>Appendix: How can machine learning possibly work?</a:t>
            </a:r>
          </a:p>
          <a:p>
            <a:endParaRPr lang="en-US" dirty="0"/>
          </a:p>
        </p:txBody>
      </p:sp>
    </p:spTree>
    <p:extLst>
      <p:ext uri="{BB962C8B-B14F-4D97-AF65-F5344CB8AC3E}">
        <p14:creationId xmlns:p14="http://schemas.microsoft.com/office/powerpoint/2010/main" val="155859938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Now, How About Mobile Use Cases?</a:t>
            </a:r>
            <a:endParaRPr lang="en-US" dirty="0"/>
          </a:p>
        </p:txBody>
      </p:sp>
      <p:sp>
        <p:nvSpPr>
          <p:cNvPr id="3" name="Content Placeholder 2"/>
          <p:cNvSpPr>
            <a:spLocks noGrp="1"/>
          </p:cNvSpPr>
          <p:nvPr>
            <p:ph idx="1"/>
          </p:nvPr>
        </p:nvSpPr>
        <p:spPr>
          <a:xfrm>
            <a:off x="457200" y="1662920"/>
            <a:ext cx="8229600" cy="4911198"/>
          </a:xfrm>
        </p:spPr>
        <p:txBody>
          <a:bodyPr>
            <a:normAutofit fontScale="62500" lnSpcReduction="20000"/>
          </a:bodyPr>
          <a:lstStyle/>
          <a:p>
            <a:r>
              <a:rPr lang="en-US" dirty="0" smtClean="0"/>
              <a:t>Mobile ideally suited to SDN, NFV  and Machine Learning</a:t>
            </a:r>
          </a:p>
          <a:p>
            <a:pPr lvl="1"/>
            <a:r>
              <a:rPr lang="en-US" dirty="0" smtClean="0"/>
              <a:t>More generally, {</a:t>
            </a:r>
            <a:r>
              <a:rPr lang="en-US" dirty="0" err="1" smtClean="0"/>
              <a:t>SDN,NFV,Cloud</a:t>
            </a:r>
            <a:r>
              <a:rPr lang="en-US" dirty="0" smtClean="0"/>
              <a:t>} ideally suited to ML</a:t>
            </a:r>
          </a:p>
          <a:p>
            <a:endParaRPr lang="en-US" dirty="0" smtClean="0"/>
          </a:p>
          <a:p>
            <a:r>
              <a:rPr lang="en-US" dirty="0" smtClean="0"/>
              <a:t>Can we infer properties of paths/equipment/users we can’t directly see?</a:t>
            </a:r>
          </a:p>
          <a:p>
            <a:pPr lvl="1"/>
            <a:r>
              <a:rPr lang="en-US" dirty="0" smtClean="0"/>
              <a:t>Likely living in high-dimensional space(es)</a:t>
            </a:r>
          </a:p>
          <a:p>
            <a:pPr lvl="1"/>
            <a:r>
              <a:rPr lang="en-US" dirty="0" smtClean="0"/>
              <a:t>i.e., those in other domains</a:t>
            </a:r>
          </a:p>
          <a:p>
            <a:endParaRPr lang="en-US" dirty="0" smtClean="0"/>
          </a:p>
          <a:p>
            <a:r>
              <a:rPr lang="en-US" dirty="0" smtClean="0"/>
              <a:t>Other inference tasks?</a:t>
            </a:r>
          </a:p>
          <a:p>
            <a:pPr lvl="1"/>
            <a:r>
              <a:rPr lang="en-US" dirty="0"/>
              <a:t>Aggregate bandwidth </a:t>
            </a:r>
            <a:r>
              <a:rPr lang="en-US" dirty="0" smtClean="0"/>
              <a:t>consumption</a:t>
            </a:r>
            <a:endParaRPr lang="en-US" dirty="0"/>
          </a:p>
          <a:p>
            <a:pPr lvl="1"/>
            <a:r>
              <a:rPr lang="en-US" dirty="0"/>
              <a:t>Most loaded </a:t>
            </a:r>
            <a:r>
              <a:rPr lang="en-US" dirty="0" smtClean="0"/>
              <a:t>links/congestion</a:t>
            </a:r>
            <a:endParaRPr lang="en-US" dirty="0"/>
          </a:p>
          <a:p>
            <a:pPr lvl="1"/>
            <a:r>
              <a:rPr lang="en-US" dirty="0"/>
              <a:t>Cumulative cost of path </a:t>
            </a:r>
            <a:r>
              <a:rPr lang="en-US" dirty="0" smtClean="0"/>
              <a:t>set</a:t>
            </a:r>
          </a:p>
          <a:p>
            <a:pPr lvl="1"/>
            <a:r>
              <a:rPr lang="en-US" dirty="0" smtClean="0"/>
              <a:t>Uncover unseen correlations that allow for new optimizations</a:t>
            </a:r>
          </a:p>
          <a:p>
            <a:pPr lvl="1"/>
            <a:r>
              <a:rPr lang="en-US" dirty="0" smtClean="0"/>
              <a:t>And of course, anomaly detection (applies to almost every use case)</a:t>
            </a:r>
          </a:p>
          <a:p>
            <a:endParaRPr lang="en-US" dirty="0" smtClean="0"/>
          </a:p>
          <a:p>
            <a:r>
              <a:rPr lang="en-US" dirty="0" smtClean="0"/>
              <a:t>How to get there from here</a:t>
            </a:r>
          </a:p>
          <a:p>
            <a:pPr lvl="1"/>
            <a:r>
              <a:rPr lang="en-US" dirty="0" smtClean="0"/>
              <a:t>Applying Machine Learning to the Mobile space requires understanding the problem you want to solve and what data sets you have</a:t>
            </a:r>
          </a:p>
          <a:p>
            <a:pPr lvl="1">
              <a:lnSpc>
                <a:spcPct val="80000"/>
              </a:lnSpc>
            </a:pPr>
            <a:endParaRPr lang="en-GB" sz="2000" dirty="0"/>
          </a:p>
          <a:p>
            <a:endParaRPr lang="en-US" dirty="0" smtClean="0">
              <a:sym typeface="Wingdings"/>
            </a:endParaRPr>
          </a:p>
        </p:txBody>
      </p:sp>
    </p:spTree>
    <p:extLst>
      <p:ext uri="{BB962C8B-B14F-4D97-AF65-F5344CB8AC3E}">
        <p14:creationId xmlns:p14="http://schemas.microsoft.com/office/powerpoint/2010/main" val="2579608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TextBox 256"/>
          <p:cNvSpPr txBox="1"/>
          <p:nvPr/>
        </p:nvSpPr>
        <p:spPr>
          <a:xfrm>
            <a:off x="586593" y="4816296"/>
            <a:ext cx="7789312" cy="1600438"/>
          </a:xfrm>
          <a:prstGeom prst="rect">
            <a:avLst/>
          </a:prstGeom>
          <a:noFill/>
        </p:spPr>
        <p:txBody>
          <a:bodyPr wrap="none" rtlCol="0">
            <a:spAutoFit/>
          </a:bodyPr>
          <a:lstStyle/>
          <a:p>
            <a:pPr marL="285750" indent="-285750">
              <a:buFont typeface="Arial"/>
              <a:buChar char="•"/>
            </a:pPr>
            <a:r>
              <a:rPr lang="en-US" sz="1400" dirty="0" smtClean="0"/>
              <a:t>Control Functions Integrated into NFV, Bearer Functions Integrated into SDN</a:t>
            </a:r>
          </a:p>
          <a:p>
            <a:pPr marL="285750" indent="-285750">
              <a:buFont typeface="Arial"/>
              <a:buChar char="•"/>
            </a:pPr>
            <a:r>
              <a:rPr lang="en-US" sz="1400" dirty="0" smtClean="0"/>
              <a:t>Enhanced NB and SB APIs in SDN Controller</a:t>
            </a:r>
          </a:p>
          <a:p>
            <a:pPr marL="285750" indent="-285750">
              <a:buFont typeface="Arial"/>
              <a:buChar char="•"/>
            </a:pPr>
            <a:r>
              <a:rPr lang="en-US" sz="1400" dirty="0" smtClean="0"/>
              <a:t>SGW-C and PGW-C maintain 3GPP-compliant external interfaces (S1-U, S5, S11, SGi, S7/Gx, Gy, Gz)</a:t>
            </a:r>
          </a:p>
          <a:p>
            <a:pPr marL="285750" indent="-285750">
              <a:buFont typeface="Arial"/>
              <a:buChar char="•"/>
            </a:pPr>
            <a:r>
              <a:rPr lang="en-US" sz="1400" dirty="0" smtClean="0"/>
              <a:t>Integrated Security (Firewall, NAT), removal of physical boundary constraints</a:t>
            </a:r>
            <a:endParaRPr lang="en-US" sz="1400" dirty="0"/>
          </a:p>
          <a:p>
            <a:pPr marL="285750" indent="-285750">
              <a:buFont typeface="Arial"/>
              <a:buChar char="•"/>
            </a:pPr>
            <a:r>
              <a:rPr lang="en-US" sz="1400" dirty="0" smtClean="0"/>
              <a:t>Session </a:t>
            </a:r>
            <a:r>
              <a:rPr lang="en-US" sz="1400" dirty="0"/>
              <a:t>State Convergence: Subscriber Management delivered via shared columnar/hybrid </a:t>
            </a:r>
            <a:r>
              <a:rPr lang="en-US" sz="1400" dirty="0" smtClean="0"/>
              <a:t>database</a:t>
            </a:r>
          </a:p>
          <a:p>
            <a:pPr marL="285750" indent="-285750">
              <a:buFont typeface="Arial"/>
              <a:buChar char="•"/>
            </a:pPr>
            <a:r>
              <a:rPr lang="en-US" sz="1400" dirty="0" smtClean="0"/>
              <a:t>Integrated SON + SDN + NFV-O for Radio + Network + Datacenter policy convergence</a:t>
            </a:r>
            <a:endParaRPr lang="en-US" sz="1400" dirty="0"/>
          </a:p>
          <a:p>
            <a:pPr marL="285750" indent="-285750">
              <a:buFont typeface="Arial"/>
              <a:buChar char="•"/>
            </a:pPr>
            <a:r>
              <a:rPr lang="en-US" sz="1400" dirty="0"/>
              <a:t>Open APIs (Database, </a:t>
            </a:r>
            <a:r>
              <a:rPr lang="en-US" sz="1400" dirty="0" smtClean="0"/>
              <a:t>Controller, Orchestrator) </a:t>
            </a:r>
            <a:r>
              <a:rPr lang="en-US" sz="1400" dirty="0"/>
              <a:t>for 3</a:t>
            </a:r>
            <a:r>
              <a:rPr lang="en-US" sz="1400" baseline="30000" dirty="0"/>
              <a:t>rd</a:t>
            </a:r>
            <a:r>
              <a:rPr lang="en-US" sz="1400" dirty="0"/>
              <a:t> Party </a:t>
            </a:r>
            <a:r>
              <a:rPr lang="en-US" sz="1400" dirty="0" smtClean="0"/>
              <a:t>Applications</a:t>
            </a:r>
            <a:endParaRPr lang="en-US" sz="1400" dirty="0"/>
          </a:p>
        </p:txBody>
      </p:sp>
      <p:sp>
        <p:nvSpPr>
          <p:cNvPr id="52" name="Title 1"/>
          <p:cNvSpPr>
            <a:spLocks noGrp="1"/>
          </p:cNvSpPr>
          <p:nvPr>
            <p:ph type="title"/>
          </p:nvPr>
        </p:nvSpPr>
        <p:spPr>
          <a:xfrm>
            <a:off x="296334" y="192363"/>
            <a:ext cx="8079571" cy="678728"/>
          </a:xfrm>
        </p:spPr>
        <p:txBody>
          <a:bodyPr>
            <a:normAutofit fontScale="90000"/>
          </a:bodyPr>
          <a:lstStyle/>
          <a:p>
            <a:r>
              <a:rPr lang="en-US" dirty="0" smtClean="0"/>
              <a:t>(Near) Future Mobile Architecture</a:t>
            </a:r>
            <a:endParaRPr lang="en-US" dirty="0"/>
          </a:p>
        </p:txBody>
      </p:sp>
      <p:grpSp>
        <p:nvGrpSpPr>
          <p:cNvPr id="5" name="Group 4"/>
          <p:cNvGrpSpPr/>
          <p:nvPr/>
        </p:nvGrpSpPr>
        <p:grpSpPr>
          <a:xfrm>
            <a:off x="203919" y="1608358"/>
            <a:ext cx="8689975" cy="2959101"/>
            <a:chOff x="228600" y="1140177"/>
            <a:chExt cx="8689975" cy="2959101"/>
          </a:xfrm>
        </p:grpSpPr>
        <p:sp>
          <p:nvSpPr>
            <p:cNvPr id="175" name="Rounded Rectangle 174"/>
            <p:cNvSpPr/>
            <p:nvPr/>
          </p:nvSpPr>
          <p:spPr bwMode="auto">
            <a:xfrm>
              <a:off x="1380479" y="1140177"/>
              <a:ext cx="6400799" cy="2954867"/>
            </a:xfrm>
            <a:prstGeom prst="roundRect">
              <a:avLst>
                <a:gd name="adj" fmla="val 2667"/>
              </a:avLst>
            </a:prstGeom>
            <a:gradFill flip="none" rotWithShape="1">
              <a:gsLst>
                <a:gs pos="0">
                  <a:schemeClr val="bg1">
                    <a:lumMod val="95000"/>
                  </a:schemeClr>
                </a:gs>
                <a:gs pos="100000">
                  <a:srgbClr val="FBFBFB"/>
                </a:gs>
              </a:gsLst>
              <a:lin ang="16200000" scaled="1"/>
              <a:tileRec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35" name="Straight Connector 234"/>
            <p:cNvCxnSpPr/>
            <p:nvPr/>
          </p:nvCxnSpPr>
          <p:spPr>
            <a:xfrm>
              <a:off x="1380479" y="3816091"/>
              <a:ext cx="6400799" cy="0"/>
            </a:xfrm>
            <a:prstGeom prst="line">
              <a:avLst/>
            </a:prstGeom>
            <a:ln>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78" name="Rounded Rectangle 177"/>
            <p:cNvSpPr/>
            <p:nvPr/>
          </p:nvSpPr>
          <p:spPr bwMode="auto">
            <a:xfrm>
              <a:off x="7876159" y="2808111"/>
              <a:ext cx="1042416" cy="1291167"/>
            </a:xfrm>
            <a:prstGeom prst="roundRect">
              <a:avLst>
                <a:gd name="adj" fmla="val 2907"/>
              </a:avLst>
            </a:prstGeom>
            <a:gradFill flip="none" rotWithShape="1">
              <a:gsLst>
                <a:gs pos="0">
                  <a:schemeClr val="bg1">
                    <a:lumMod val="95000"/>
                  </a:schemeClr>
                </a:gs>
                <a:gs pos="100000">
                  <a:srgbClr val="FBFBFB"/>
                </a:gs>
              </a:gsLst>
              <a:lin ang="16200000" scaled="1"/>
              <a:tileRec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9" name="TextBox 178"/>
            <p:cNvSpPr txBox="1"/>
            <p:nvPr/>
          </p:nvSpPr>
          <p:spPr>
            <a:xfrm>
              <a:off x="7876159" y="3609639"/>
              <a:ext cx="1042416" cy="279307"/>
            </a:xfrm>
            <a:prstGeom prst="rect">
              <a:avLst/>
            </a:prstGeom>
            <a:noFill/>
          </p:spPr>
          <p:txBody>
            <a:bodyPr wrap="square" rtlCol="0">
              <a:spAutoFit/>
            </a:bodyPr>
            <a:lstStyle/>
            <a:p>
              <a:pPr algn="ctr">
                <a:lnSpc>
                  <a:spcPct val="88000"/>
                </a:lnSpc>
              </a:pPr>
              <a:r>
                <a:rPr lang="en-US" sz="1350" spc="-30" dirty="0" smtClean="0">
                  <a:solidFill>
                    <a:srgbClr val="000000"/>
                  </a:solidFill>
                  <a:latin typeface="+mj-lt"/>
                </a:rPr>
                <a:t>Internet</a:t>
              </a:r>
            </a:p>
          </p:txBody>
        </p:sp>
        <p:pic>
          <p:nvPicPr>
            <p:cNvPr id="182" name="Picture 18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28999" y="3022888"/>
              <a:ext cx="917188" cy="580888"/>
            </a:xfrm>
            <a:prstGeom prst="rect">
              <a:avLst/>
            </a:prstGeom>
          </p:spPr>
        </p:pic>
        <p:sp>
          <p:nvSpPr>
            <p:cNvPr id="183" name="Rounded Rectangle 182"/>
            <p:cNvSpPr/>
            <p:nvPr/>
          </p:nvSpPr>
          <p:spPr>
            <a:xfrm>
              <a:off x="2638453" y="1670445"/>
              <a:ext cx="457200" cy="621792"/>
            </a:xfrm>
            <a:prstGeom prst="roundRect">
              <a:avLst>
                <a:gd name="adj" fmla="val 6096"/>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smtClean="0"/>
                <a:t>PGW-C</a:t>
              </a:r>
              <a:endParaRPr lang="en-US" sz="1000" dirty="0"/>
            </a:p>
          </p:txBody>
        </p:sp>
        <p:sp>
          <p:nvSpPr>
            <p:cNvPr id="184" name="Rounded Rectangle 183"/>
            <p:cNvSpPr/>
            <p:nvPr/>
          </p:nvSpPr>
          <p:spPr>
            <a:xfrm>
              <a:off x="2154035" y="1670445"/>
              <a:ext cx="457200" cy="621792"/>
            </a:xfrm>
            <a:prstGeom prst="roundRect">
              <a:avLst>
                <a:gd name="adj" fmla="val 6977"/>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smtClean="0"/>
                <a:t>SGW-C</a:t>
              </a:r>
              <a:endParaRPr lang="en-US" sz="1000" dirty="0"/>
            </a:p>
          </p:txBody>
        </p:sp>
        <p:grpSp>
          <p:nvGrpSpPr>
            <p:cNvPr id="185" name="Group 184"/>
            <p:cNvGrpSpPr/>
            <p:nvPr/>
          </p:nvGrpSpPr>
          <p:grpSpPr>
            <a:xfrm>
              <a:off x="7886700" y="1690512"/>
              <a:ext cx="1028701" cy="857955"/>
              <a:chOff x="7886699" y="1651001"/>
              <a:chExt cx="1028701" cy="643466"/>
            </a:xfrm>
          </p:grpSpPr>
          <p:sp>
            <p:nvSpPr>
              <p:cNvPr id="186" name="Rounded Rectangle 185"/>
              <p:cNvSpPr/>
              <p:nvPr/>
            </p:nvSpPr>
            <p:spPr bwMode="auto">
              <a:xfrm>
                <a:off x="7886699" y="1651001"/>
                <a:ext cx="1028701" cy="643466"/>
              </a:xfrm>
              <a:prstGeom prst="roundRect">
                <a:avLst>
                  <a:gd name="adj" fmla="val 2667"/>
                </a:avLst>
              </a:prstGeom>
              <a:gradFill flip="none" rotWithShape="1">
                <a:gsLst>
                  <a:gs pos="0">
                    <a:schemeClr val="bg1">
                      <a:lumMod val="95000"/>
                    </a:schemeClr>
                  </a:gs>
                  <a:gs pos="100000">
                    <a:srgbClr val="FBFBFB"/>
                  </a:gs>
                </a:gsLst>
                <a:lin ang="16200000" scaled="1"/>
                <a:tileRec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7" name="Rounded Rectangle 186"/>
              <p:cNvSpPr/>
              <p:nvPr/>
            </p:nvSpPr>
            <p:spPr>
              <a:xfrm>
                <a:off x="8081009" y="1789854"/>
                <a:ext cx="640080" cy="365760"/>
              </a:xfrm>
              <a:prstGeom prst="roundRect">
                <a:avLst>
                  <a:gd name="adj" fmla="val 6096"/>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smtClean="0"/>
                  <a:t>IMS</a:t>
                </a:r>
                <a:endParaRPr lang="en-US" sz="1000" dirty="0"/>
              </a:p>
            </p:txBody>
          </p:sp>
        </p:grpSp>
        <p:sp>
          <p:nvSpPr>
            <p:cNvPr id="190" name="Rounded Rectangle 189"/>
            <p:cNvSpPr/>
            <p:nvPr/>
          </p:nvSpPr>
          <p:spPr>
            <a:xfrm>
              <a:off x="4576125" y="1670445"/>
              <a:ext cx="457200" cy="621792"/>
            </a:xfrm>
            <a:prstGeom prst="roundRect">
              <a:avLst>
                <a:gd name="adj" fmla="val 6096"/>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smtClean="0"/>
                <a:t>PCRF</a:t>
              </a:r>
              <a:endParaRPr lang="en-US" sz="1000" dirty="0"/>
            </a:p>
          </p:txBody>
        </p:sp>
        <p:sp>
          <p:nvSpPr>
            <p:cNvPr id="191" name="Rounded Rectangle 190"/>
            <p:cNvSpPr/>
            <p:nvPr/>
          </p:nvSpPr>
          <p:spPr>
            <a:xfrm>
              <a:off x="3122871" y="1670445"/>
              <a:ext cx="457200" cy="621792"/>
            </a:xfrm>
            <a:prstGeom prst="roundRect">
              <a:avLst>
                <a:gd name="adj" fmla="val 6096"/>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smtClean="0"/>
                <a:t>HSS</a:t>
              </a:r>
              <a:endParaRPr lang="en-US" sz="1000" dirty="0"/>
            </a:p>
          </p:txBody>
        </p:sp>
        <p:sp>
          <p:nvSpPr>
            <p:cNvPr id="192" name="Rounded Rectangle 191"/>
            <p:cNvSpPr/>
            <p:nvPr/>
          </p:nvSpPr>
          <p:spPr>
            <a:xfrm>
              <a:off x="3607289" y="1670445"/>
              <a:ext cx="457200" cy="621792"/>
            </a:xfrm>
            <a:prstGeom prst="roundRect">
              <a:avLst>
                <a:gd name="adj" fmla="val 6096"/>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smtClean="0"/>
                <a:t>OFCS</a:t>
              </a:r>
              <a:endParaRPr lang="en-US" sz="1000" dirty="0"/>
            </a:p>
          </p:txBody>
        </p:sp>
        <p:sp>
          <p:nvSpPr>
            <p:cNvPr id="193" name="Rounded Rectangle 192"/>
            <p:cNvSpPr/>
            <p:nvPr/>
          </p:nvSpPr>
          <p:spPr>
            <a:xfrm>
              <a:off x="4091707" y="1670445"/>
              <a:ext cx="457200" cy="621792"/>
            </a:xfrm>
            <a:prstGeom prst="roundRect">
              <a:avLst>
                <a:gd name="adj" fmla="val 6096"/>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smtClean="0"/>
                <a:t>OCS</a:t>
              </a:r>
              <a:endParaRPr lang="en-US" sz="1000" dirty="0"/>
            </a:p>
          </p:txBody>
        </p:sp>
        <p:grpSp>
          <p:nvGrpSpPr>
            <p:cNvPr id="194" name="Group 193"/>
            <p:cNvGrpSpPr/>
            <p:nvPr/>
          </p:nvGrpSpPr>
          <p:grpSpPr>
            <a:xfrm>
              <a:off x="228600" y="1698979"/>
              <a:ext cx="1041401" cy="857955"/>
              <a:chOff x="228599" y="1663701"/>
              <a:chExt cx="1041401" cy="643466"/>
            </a:xfrm>
          </p:grpSpPr>
          <p:sp>
            <p:nvSpPr>
              <p:cNvPr id="195" name="Rounded Rectangle 194"/>
              <p:cNvSpPr/>
              <p:nvPr/>
            </p:nvSpPr>
            <p:spPr bwMode="auto">
              <a:xfrm>
                <a:off x="228599" y="1663701"/>
                <a:ext cx="1041401" cy="643466"/>
              </a:xfrm>
              <a:prstGeom prst="roundRect">
                <a:avLst>
                  <a:gd name="adj" fmla="val 2667"/>
                </a:avLst>
              </a:prstGeom>
              <a:gradFill flip="none" rotWithShape="1">
                <a:gsLst>
                  <a:gs pos="0">
                    <a:schemeClr val="bg1">
                      <a:lumMod val="95000"/>
                    </a:schemeClr>
                  </a:gs>
                  <a:gs pos="100000">
                    <a:srgbClr val="FBFBFB"/>
                  </a:gs>
                </a:gsLst>
                <a:lin ang="16200000" scaled="1"/>
                <a:tileRec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6" name="Rounded Rectangle 195"/>
              <p:cNvSpPr/>
              <p:nvPr/>
            </p:nvSpPr>
            <p:spPr>
              <a:xfrm>
                <a:off x="429259" y="1802554"/>
                <a:ext cx="640080" cy="365760"/>
              </a:xfrm>
              <a:prstGeom prst="roundRect">
                <a:avLst>
                  <a:gd name="adj" fmla="val 6096"/>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smtClean="0"/>
                  <a:t>SON</a:t>
                </a:r>
                <a:endParaRPr lang="en-US" sz="1000" dirty="0"/>
              </a:p>
            </p:txBody>
          </p:sp>
        </p:grpSp>
        <p:cxnSp>
          <p:nvCxnSpPr>
            <p:cNvPr id="201" name="Straight Connector 200"/>
            <p:cNvCxnSpPr>
              <a:stCxn id="187" idx="1"/>
              <a:endCxn id="225" idx="4"/>
            </p:cNvCxnSpPr>
            <p:nvPr/>
          </p:nvCxnSpPr>
          <p:spPr>
            <a:xfrm flipH="1">
              <a:off x="6965949" y="2119490"/>
              <a:ext cx="1115061" cy="1696876"/>
            </a:xfrm>
            <a:prstGeom prst="line">
              <a:avLst/>
            </a:prstGeom>
            <a:ln>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2" name="Rounded Rectangle 201"/>
            <p:cNvSpPr/>
            <p:nvPr/>
          </p:nvSpPr>
          <p:spPr>
            <a:xfrm>
              <a:off x="1669617" y="1670445"/>
              <a:ext cx="457200" cy="621792"/>
            </a:xfrm>
            <a:prstGeom prst="roundRect">
              <a:avLst>
                <a:gd name="adj" fmla="val 6096"/>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smtClean="0"/>
                <a:t>MME</a:t>
              </a:r>
              <a:endParaRPr lang="en-US" sz="1000" dirty="0"/>
            </a:p>
          </p:txBody>
        </p:sp>
        <p:sp>
          <p:nvSpPr>
            <p:cNvPr id="221" name="Rounded Rectangle 220"/>
            <p:cNvSpPr/>
            <p:nvPr/>
          </p:nvSpPr>
          <p:spPr>
            <a:xfrm>
              <a:off x="1672158" y="2353561"/>
              <a:ext cx="5295900" cy="361393"/>
            </a:xfrm>
            <a:prstGeom prst="roundRect">
              <a:avLst>
                <a:gd name="adj" fmla="val 6977"/>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smtClean="0"/>
                <a:t>SDN Controller</a:t>
              </a:r>
              <a:endParaRPr lang="en-US" sz="1000" dirty="0"/>
            </a:p>
          </p:txBody>
        </p:sp>
        <p:sp>
          <p:nvSpPr>
            <p:cNvPr id="222" name="AutoShape 7"/>
            <p:cNvSpPr>
              <a:spLocks noChangeArrowheads="1"/>
            </p:cNvSpPr>
            <p:nvPr/>
          </p:nvSpPr>
          <p:spPr bwMode="auto">
            <a:xfrm>
              <a:off x="1972674" y="3646037"/>
              <a:ext cx="554625" cy="323723"/>
            </a:xfrm>
            <a:prstGeom prst="can">
              <a:avLst>
                <a:gd name="adj" fmla="val 43620"/>
              </a:avLst>
            </a:prstGeom>
            <a:solidFill>
              <a:schemeClr val="tx2"/>
            </a:solidFill>
            <a:ln w="9525">
              <a:noFill/>
              <a:round/>
              <a:headEnd/>
              <a:tailEnd/>
            </a:ln>
            <a:effectLst/>
          </p:spPr>
          <p:txBody>
            <a:bodyPr wrap="none" anchor="ctr"/>
            <a:lstStyle/>
            <a:p>
              <a:pPr algn="ctr" fontAlgn="auto">
                <a:spcBef>
                  <a:spcPts val="0"/>
                </a:spcBef>
                <a:spcAft>
                  <a:spcPts val="0"/>
                </a:spcAft>
                <a:defRPr/>
              </a:pPr>
              <a:endParaRPr lang="en-US" sz="1100" dirty="0" smtClean="0">
                <a:solidFill>
                  <a:schemeClr val="bg1"/>
                </a:solidFill>
                <a:ea typeface="+mn-ea"/>
                <a:cs typeface="+mn-cs"/>
              </a:endParaRPr>
            </a:p>
            <a:p>
              <a:pPr algn="ctr" fontAlgn="auto">
                <a:spcBef>
                  <a:spcPts val="0"/>
                </a:spcBef>
                <a:spcAft>
                  <a:spcPts val="0"/>
                </a:spcAft>
                <a:defRPr/>
              </a:pPr>
              <a:endParaRPr lang="en-US" sz="1600" dirty="0">
                <a:solidFill>
                  <a:schemeClr val="bg1"/>
                </a:solidFill>
                <a:ea typeface="+mn-ea"/>
                <a:cs typeface="+mn-cs"/>
              </a:endParaRPr>
            </a:p>
          </p:txBody>
        </p:sp>
        <p:sp>
          <p:nvSpPr>
            <p:cNvPr id="225" name="AutoShape 7"/>
            <p:cNvSpPr>
              <a:spLocks noChangeArrowheads="1"/>
            </p:cNvSpPr>
            <p:nvPr/>
          </p:nvSpPr>
          <p:spPr bwMode="auto">
            <a:xfrm>
              <a:off x="6411324" y="3654504"/>
              <a:ext cx="554625" cy="323723"/>
            </a:xfrm>
            <a:prstGeom prst="can">
              <a:avLst>
                <a:gd name="adj" fmla="val 43620"/>
              </a:avLst>
            </a:prstGeom>
            <a:solidFill>
              <a:schemeClr val="tx2"/>
            </a:solidFill>
            <a:ln w="9525">
              <a:noFill/>
              <a:round/>
              <a:headEnd/>
              <a:tailEnd/>
            </a:ln>
            <a:effectLst/>
          </p:spPr>
          <p:txBody>
            <a:bodyPr wrap="none" anchor="ctr"/>
            <a:lstStyle/>
            <a:p>
              <a:pPr algn="ctr" fontAlgn="auto">
                <a:spcBef>
                  <a:spcPts val="0"/>
                </a:spcBef>
                <a:spcAft>
                  <a:spcPts val="0"/>
                </a:spcAft>
                <a:defRPr/>
              </a:pPr>
              <a:endParaRPr lang="en-US" sz="1100" dirty="0" smtClean="0">
                <a:solidFill>
                  <a:schemeClr val="bg1"/>
                </a:solidFill>
                <a:ea typeface="+mn-ea"/>
                <a:cs typeface="+mn-cs"/>
              </a:endParaRPr>
            </a:p>
            <a:p>
              <a:pPr algn="ctr" fontAlgn="auto">
                <a:spcBef>
                  <a:spcPts val="0"/>
                </a:spcBef>
                <a:spcAft>
                  <a:spcPts val="0"/>
                </a:spcAft>
                <a:defRPr/>
              </a:pPr>
              <a:endParaRPr lang="en-US" sz="1600" dirty="0">
                <a:solidFill>
                  <a:schemeClr val="bg1"/>
                </a:solidFill>
                <a:ea typeface="+mn-ea"/>
                <a:cs typeface="+mn-cs"/>
              </a:endParaRPr>
            </a:p>
          </p:txBody>
        </p:sp>
        <p:sp>
          <p:nvSpPr>
            <p:cNvPr id="226" name="Rounded Rectangle 225"/>
            <p:cNvSpPr/>
            <p:nvPr/>
          </p:nvSpPr>
          <p:spPr bwMode="auto">
            <a:xfrm>
              <a:off x="231777" y="2485874"/>
              <a:ext cx="1045695" cy="1604937"/>
            </a:xfrm>
            <a:prstGeom prst="roundRect">
              <a:avLst>
                <a:gd name="adj" fmla="val 3387"/>
              </a:avLst>
            </a:prstGeom>
            <a:gradFill flip="none" rotWithShape="1">
              <a:gsLst>
                <a:gs pos="0">
                  <a:schemeClr val="bg1">
                    <a:lumMod val="95000"/>
                  </a:schemeClr>
                </a:gs>
                <a:gs pos="100000">
                  <a:srgbClr val="FBFBFB"/>
                </a:gs>
              </a:gsLst>
              <a:lin ang="16200000" scaled="1"/>
              <a:tileRec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7" name="TextBox 226"/>
            <p:cNvSpPr txBox="1"/>
            <p:nvPr/>
          </p:nvSpPr>
          <p:spPr>
            <a:xfrm>
              <a:off x="231775" y="3758282"/>
              <a:ext cx="1045696" cy="279307"/>
            </a:xfrm>
            <a:prstGeom prst="rect">
              <a:avLst/>
            </a:prstGeom>
            <a:noFill/>
          </p:spPr>
          <p:txBody>
            <a:bodyPr wrap="square" rtlCol="0">
              <a:spAutoFit/>
            </a:bodyPr>
            <a:lstStyle/>
            <a:p>
              <a:pPr algn="ctr">
                <a:lnSpc>
                  <a:spcPct val="88000"/>
                </a:lnSpc>
              </a:pPr>
              <a:r>
                <a:rPr lang="en-US" sz="1350" spc="-30" dirty="0" smtClean="0">
                  <a:solidFill>
                    <a:srgbClr val="000000"/>
                  </a:solidFill>
                  <a:latin typeface="+mj-lt"/>
                </a:rPr>
                <a:t>RAN</a:t>
              </a:r>
            </a:p>
          </p:txBody>
        </p:sp>
        <p:pic>
          <p:nvPicPr>
            <p:cNvPr id="228" name="Picture 227" descr="mobility_bw.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8125" y="3244482"/>
              <a:ext cx="397954" cy="591701"/>
            </a:xfrm>
            <a:prstGeom prst="rect">
              <a:avLst/>
            </a:prstGeom>
          </p:spPr>
        </p:pic>
        <p:pic>
          <p:nvPicPr>
            <p:cNvPr id="229" name="Picture 228" descr="celltower.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22351" y="2647244"/>
              <a:ext cx="198571" cy="473456"/>
            </a:xfrm>
            <a:prstGeom prst="rect">
              <a:avLst/>
            </a:prstGeom>
          </p:spPr>
        </p:pic>
        <p:pic>
          <p:nvPicPr>
            <p:cNvPr id="230" name="Picture 229" descr="celltower.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7700" y="2376310"/>
              <a:ext cx="298450" cy="711599"/>
            </a:xfrm>
            <a:prstGeom prst="rect">
              <a:avLst/>
            </a:prstGeom>
          </p:spPr>
        </p:pic>
        <p:pic>
          <p:nvPicPr>
            <p:cNvPr id="231" name="Picture 230" descr="celltower.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3851" y="2647244"/>
              <a:ext cx="198571" cy="473456"/>
            </a:xfrm>
            <a:prstGeom prst="rect">
              <a:avLst/>
            </a:prstGeom>
          </p:spPr>
        </p:pic>
        <p:sp>
          <p:nvSpPr>
            <p:cNvPr id="232" name="Rounded Rectangle 231"/>
            <p:cNvSpPr/>
            <p:nvPr/>
          </p:nvSpPr>
          <p:spPr>
            <a:xfrm>
              <a:off x="607060" y="2967849"/>
              <a:ext cx="351791" cy="280528"/>
            </a:xfrm>
            <a:prstGeom prst="roundRect">
              <a:avLst>
                <a:gd name="adj" fmla="val 6096"/>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smtClean="0"/>
                <a:t>eNB</a:t>
              </a:r>
              <a:endParaRPr lang="en-US" sz="1000" dirty="0"/>
            </a:p>
          </p:txBody>
        </p:sp>
        <p:sp>
          <p:nvSpPr>
            <p:cNvPr id="233" name="AutoShape 7"/>
            <p:cNvSpPr>
              <a:spLocks noChangeArrowheads="1"/>
            </p:cNvSpPr>
            <p:nvPr/>
          </p:nvSpPr>
          <p:spPr bwMode="auto">
            <a:xfrm>
              <a:off x="941860" y="3674475"/>
              <a:ext cx="404342" cy="236005"/>
            </a:xfrm>
            <a:prstGeom prst="can">
              <a:avLst>
                <a:gd name="adj" fmla="val 43620"/>
              </a:avLst>
            </a:prstGeom>
            <a:solidFill>
              <a:schemeClr val="tx2"/>
            </a:solidFill>
            <a:ln w="9525">
              <a:noFill/>
              <a:round/>
              <a:headEnd/>
              <a:tailEnd/>
            </a:ln>
            <a:effectLst/>
          </p:spPr>
          <p:txBody>
            <a:bodyPr wrap="none" anchor="ctr"/>
            <a:lstStyle/>
            <a:p>
              <a:pPr algn="ctr" fontAlgn="auto">
                <a:spcBef>
                  <a:spcPts val="0"/>
                </a:spcBef>
                <a:spcAft>
                  <a:spcPts val="0"/>
                </a:spcAft>
                <a:defRPr/>
              </a:pPr>
              <a:endParaRPr lang="en-US" sz="1100" dirty="0" smtClean="0">
                <a:solidFill>
                  <a:schemeClr val="bg1"/>
                </a:solidFill>
                <a:ea typeface="+mn-ea"/>
                <a:cs typeface="+mn-cs"/>
              </a:endParaRPr>
            </a:p>
            <a:p>
              <a:pPr algn="ctr" fontAlgn="auto">
                <a:spcBef>
                  <a:spcPts val="0"/>
                </a:spcBef>
                <a:spcAft>
                  <a:spcPts val="0"/>
                </a:spcAft>
                <a:defRPr/>
              </a:pPr>
              <a:endParaRPr lang="en-US" sz="1600" dirty="0">
                <a:solidFill>
                  <a:schemeClr val="bg1"/>
                </a:solidFill>
                <a:ea typeface="+mn-ea"/>
                <a:cs typeface="+mn-cs"/>
              </a:endParaRPr>
            </a:p>
          </p:txBody>
        </p:sp>
        <p:sp>
          <p:nvSpPr>
            <p:cNvPr id="234" name="TextBox 233"/>
            <p:cNvSpPr txBox="1"/>
            <p:nvPr/>
          </p:nvSpPr>
          <p:spPr>
            <a:xfrm>
              <a:off x="914403" y="3818469"/>
              <a:ext cx="389850" cy="246221"/>
            </a:xfrm>
            <a:prstGeom prst="rect">
              <a:avLst/>
            </a:prstGeom>
            <a:noFill/>
          </p:spPr>
          <p:txBody>
            <a:bodyPr wrap="none" rtlCol="0">
              <a:spAutoFit/>
            </a:bodyPr>
            <a:lstStyle/>
            <a:p>
              <a:r>
                <a:rPr lang="en-US" sz="1000" dirty="0" smtClean="0"/>
                <a:t>CSR</a:t>
              </a:r>
              <a:endParaRPr lang="en-US" sz="1000" dirty="0"/>
            </a:p>
          </p:txBody>
        </p:sp>
        <p:sp>
          <p:nvSpPr>
            <p:cNvPr id="236" name="TextBox 235"/>
            <p:cNvSpPr txBox="1"/>
            <p:nvPr/>
          </p:nvSpPr>
          <p:spPr>
            <a:xfrm>
              <a:off x="1422403" y="3742269"/>
              <a:ext cx="430126" cy="246221"/>
            </a:xfrm>
            <a:prstGeom prst="rect">
              <a:avLst/>
            </a:prstGeom>
            <a:noFill/>
          </p:spPr>
          <p:txBody>
            <a:bodyPr wrap="none" rtlCol="0">
              <a:spAutoFit/>
            </a:bodyPr>
            <a:lstStyle/>
            <a:p>
              <a:r>
                <a:rPr lang="en-US" sz="1000" dirty="0" smtClean="0"/>
                <a:t>S1-U</a:t>
              </a:r>
              <a:endParaRPr lang="en-US" sz="1000" dirty="0"/>
            </a:p>
          </p:txBody>
        </p:sp>
        <p:sp>
          <p:nvSpPr>
            <p:cNvPr id="237" name="TextBox 236"/>
            <p:cNvSpPr txBox="1"/>
            <p:nvPr/>
          </p:nvSpPr>
          <p:spPr>
            <a:xfrm>
              <a:off x="7086602" y="3742269"/>
              <a:ext cx="353921" cy="246221"/>
            </a:xfrm>
            <a:prstGeom prst="rect">
              <a:avLst/>
            </a:prstGeom>
            <a:noFill/>
          </p:spPr>
          <p:txBody>
            <a:bodyPr wrap="none" rtlCol="0">
              <a:spAutoFit/>
            </a:bodyPr>
            <a:lstStyle/>
            <a:p>
              <a:r>
                <a:rPr lang="en-US" sz="1000" dirty="0" smtClean="0"/>
                <a:t>SGi</a:t>
              </a:r>
              <a:endParaRPr lang="en-US" sz="1000" dirty="0"/>
            </a:p>
          </p:txBody>
        </p:sp>
        <p:sp>
          <p:nvSpPr>
            <p:cNvPr id="244" name="Rounded Rectangle 243"/>
            <p:cNvSpPr/>
            <p:nvPr/>
          </p:nvSpPr>
          <p:spPr>
            <a:xfrm>
              <a:off x="1672158" y="1252894"/>
              <a:ext cx="5295900" cy="361393"/>
            </a:xfrm>
            <a:prstGeom prst="roundRect">
              <a:avLst>
                <a:gd name="adj" fmla="val 6977"/>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smtClean="0"/>
                <a:t>NFV-O</a:t>
              </a:r>
              <a:endParaRPr lang="en-US" sz="1000" dirty="0"/>
            </a:p>
          </p:txBody>
        </p:sp>
        <p:sp>
          <p:nvSpPr>
            <p:cNvPr id="250" name="Rounded Rectangle 249"/>
            <p:cNvSpPr/>
            <p:nvPr/>
          </p:nvSpPr>
          <p:spPr>
            <a:xfrm>
              <a:off x="5060543" y="1670445"/>
              <a:ext cx="457200" cy="621792"/>
            </a:xfrm>
            <a:prstGeom prst="roundRect">
              <a:avLst>
                <a:gd name="adj" fmla="val 6096"/>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smtClean="0"/>
                <a:t>DPI</a:t>
              </a:r>
              <a:endParaRPr lang="en-US" sz="1000" dirty="0"/>
            </a:p>
          </p:txBody>
        </p:sp>
        <p:sp>
          <p:nvSpPr>
            <p:cNvPr id="251" name="Rounded Rectangle 250"/>
            <p:cNvSpPr/>
            <p:nvPr/>
          </p:nvSpPr>
          <p:spPr>
            <a:xfrm>
              <a:off x="5544961" y="1670445"/>
              <a:ext cx="457200" cy="621792"/>
            </a:xfrm>
            <a:prstGeom prst="roundRect">
              <a:avLst>
                <a:gd name="adj" fmla="val 6096"/>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smtClean="0"/>
                <a:t>NAT</a:t>
              </a:r>
              <a:endParaRPr lang="en-US" sz="1000" dirty="0"/>
            </a:p>
          </p:txBody>
        </p:sp>
        <p:sp>
          <p:nvSpPr>
            <p:cNvPr id="252" name="Rounded Rectangle 251"/>
            <p:cNvSpPr/>
            <p:nvPr/>
          </p:nvSpPr>
          <p:spPr>
            <a:xfrm>
              <a:off x="6029379" y="1670445"/>
              <a:ext cx="457200" cy="621792"/>
            </a:xfrm>
            <a:prstGeom prst="roundRect">
              <a:avLst>
                <a:gd name="adj" fmla="val 6096"/>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smtClean="0"/>
                <a:t>Video</a:t>
              </a:r>
            </a:p>
            <a:p>
              <a:pPr algn="ctr">
                <a:lnSpc>
                  <a:spcPct val="85000"/>
                </a:lnSpc>
              </a:pPr>
              <a:r>
                <a:rPr lang="en-US" sz="1000" dirty="0" smtClean="0"/>
                <a:t>Opt.</a:t>
              </a:r>
              <a:endParaRPr lang="en-US" sz="1000" dirty="0"/>
            </a:p>
          </p:txBody>
        </p:sp>
        <p:sp>
          <p:nvSpPr>
            <p:cNvPr id="253" name="Rounded Rectangle 252"/>
            <p:cNvSpPr/>
            <p:nvPr/>
          </p:nvSpPr>
          <p:spPr>
            <a:xfrm>
              <a:off x="6513795" y="1670445"/>
              <a:ext cx="457200" cy="621792"/>
            </a:xfrm>
            <a:prstGeom prst="roundRect">
              <a:avLst>
                <a:gd name="adj" fmla="val 6096"/>
              </a:avLst>
            </a:prstGeom>
            <a:solidFill>
              <a:schemeClr val="bg1">
                <a:lumMod val="6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smtClean="0"/>
                <a:t>3</a:t>
              </a:r>
              <a:r>
                <a:rPr lang="en-US" sz="1000" baseline="30000" dirty="0" smtClean="0"/>
                <a:t>rd</a:t>
              </a:r>
              <a:endParaRPr lang="en-US" sz="1000" dirty="0" smtClean="0"/>
            </a:p>
            <a:p>
              <a:pPr algn="ctr">
                <a:lnSpc>
                  <a:spcPct val="85000"/>
                </a:lnSpc>
              </a:pPr>
              <a:r>
                <a:rPr lang="en-US" sz="1000" dirty="0" smtClean="0"/>
                <a:t>Party</a:t>
              </a:r>
              <a:endParaRPr lang="en-US" sz="1000" dirty="0"/>
            </a:p>
          </p:txBody>
        </p:sp>
        <p:sp>
          <p:nvSpPr>
            <p:cNvPr id="256" name="TextBox 255"/>
            <p:cNvSpPr txBox="1"/>
            <p:nvPr/>
          </p:nvSpPr>
          <p:spPr>
            <a:xfrm>
              <a:off x="4222753" y="3522135"/>
              <a:ext cx="406143" cy="246221"/>
            </a:xfrm>
            <a:prstGeom prst="rect">
              <a:avLst/>
            </a:prstGeom>
            <a:noFill/>
          </p:spPr>
          <p:txBody>
            <a:bodyPr wrap="none" rtlCol="0">
              <a:spAutoFit/>
            </a:bodyPr>
            <a:lstStyle/>
            <a:p>
              <a:r>
                <a:rPr lang="en-US" sz="1000" dirty="0" smtClean="0"/>
                <a:t>IPv6</a:t>
              </a:r>
              <a:endParaRPr lang="en-US" sz="1000" dirty="0"/>
            </a:p>
          </p:txBody>
        </p:sp>
        <p:sp>
          <p:nvSpPr>
            <p:cNvPr id="49" name="TextBox 48"/>
            <p:cNvSpPr txBox="1"/>
            <p:nvPr/>
          </p:nvSpPr>
          <p:spPr>
            <a:xfrm>
              <a:off x="7302502" y="3081869"/>
              <a:ext cx="353921" cy="246221"/>
            </a:xfrm>
            <a:prstGeom prst="rect">
              <a:avLst/>
            </a:prstGeom>
            <a:noFill/>
          </p:spPr>
          <p:txBody>
            <a:bodyPr wrap="none" rtlCol="0">
              <a:spAutoFit/>
            </a:bodyPr>
            <a:lstStyle/>
            <a:p>
              <a:r>
                <a:rPr lang="en-US" sz="1000" dirty="0" smtClean="0"/>
                <a:t>SGi</a:t>
              </a:r>
              <a:endParaRPr lang="en-US" sz="1000" dirty="0"/>
            </a:p>
          </p:txBody>
        </p:sp>
        <p:cxnSp>
          <p:nvCxnSpPr>
            <p:cNvPr id="53" name="Straight Connector 52"/>
            <p:cNvCxnSpPr/>
            <p:nvPr/>
          </p:nvCxnSpPr>
          <p:spPr>
            <a:xfrm>
              <a:off x="777103" y="3244482"/>
              <a:ext cx="366929" cy="429993"/>
            </a:xfrm>
            <a:prstGeom prst="line">
              <a:avLst/>
            </a:prstGeom>
            <a:ln>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 name="Elbow Connector 2"/>
            <p:cNvCxnSpPr>
              <a:stCxn id="202" idx="1"/>
              <a:endCxn id="232" idx="3"/>
            </p:cNvCxnSpPr>
            <p:nvPr/>
          </p:nvCxnSpPr>
          <p:spPr>
            <a:xfrm rot="10800000" flipV="1">
              <a:off x="958852" y="1981341"/>
              <a:ext cx="710767" cy="1126772"/>
            </a:xfrm>
            <a:prstGeom prst="bentConnector3">
              <a:avLst>
                <a:gd name="adj1" fmla="val 33323"/>
              </a:avLst>
            </a:prstGeom>
            <a:ln>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6" name="TextBox 205"/>
            <p:cNvSpPr txBox="1"/>
            <p:nvPr/>
          </p:nvSpPr>
          <p:spPr>
            <a:xfrm>
              <a:off x="880532" y="3050799"/>
              <a:ext cx="629750" cy="246221"/>
            </a:xfrm>
            <a:prstGeom prst="rect">
              <a:avLst/>
            </a:prstGeom>
            <a:noFill/>
          </p:spPr>
          <p:txBody>
            <a:bodyPr wrap="none" rtlCol="0">
              <a:spAutoFit/>
            </a:bodyPr>
            <a:lstStyle/>
            <a:p>
              <a:r>
                <a:rPr lang="en-US" sz="1000" dirty="0" smtClean="0"/>
                <a:t>S1-MME</a:t>
              </a:r>
              <a:endParaRPr lang="en-US" sz="1000" dirty="0"/>
            </a:p>
          </p:txBody>
        </p:sp>
        <p:sp>
          <p:nvSpPr>
            <p:cNvPr id="54" name="Rounded Rectangle 53"/>
            <p:cNvSpPr/>
            <p:nvPr/>
          </p:nvSpPr>
          <p:spPr>
            <a:xfrm>
              <a:off x="7012084" y="1241468"/>
              <a:ext cx="590974" cy="1479155"/>
            </a:xfrm>
            <a:prstGeom prst="roundRect">
              <a:avLst>
                <a:gd name="adj" fmla="val 6096"/>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smtClean="0"/>
                <a:t>Analytics</a:t>
              </a:r>
              <a:endParaRPr lang="en-US" sz="1000" dirty="0"/>
            </a:p>
          </p:txBody>
        </p:sp>
        <p:cxnSp>
          <p:nvCxnSpPr>
            <p:cNvPr id="57" name="Straight Connector 56"/>
            <p:cNvCxnSpPr>
              <a:stCxn id="222" idx="1"/>
              <a:endCxn id="221" idx="2"/>
            </p:cNvCxnSpPr>
            <p:nvPr/>
          </p:nvCxnSpPr>
          <p:spPr>
            <a:xfrm flipV="1">
              <a:off x="2249986" y="2714954"/>
              <a:ext cx="2070122" cy="931084"/>
            </a:xfrm>
            <a:prstGeom prst="line">
              <a:avLst/>
            </a:prstGeom>
            <a:ln>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a:stCxn id="225" idx="1"/>
              <a:endCxn id="221" idx="2"/>
            </p:cNvCxnSpPr>
            <p:nvPr/>
          </p:nvCxnSpPr>
          <p:spPr>
            <a:xfrm flipH="1" flipV="1">
              <a:off x="4320108" y="2714954"/>
              <a:ext cx="2368528" cy="939551"/>
            </a:xfrm>
            <a:prstGeom prst="line">
              <a:avLst/>
            </a:prstGeom>
            <a:ln>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196" idx="3"/>
              <a:endCxn id="221" idx="1"/>
            </p:cNvCxnSpPr>
            <p:nvPr/>
          </p:nvCxnSpPr>
          <p:spPr>
            <a:xfrm>
              <a:off x="1069340" y="2127956"/>
              <a:ext cx="602819" cy="406301"/>
            </a:xfrm>
            <a:prstGeom prst="line">
              <a:avLst/>
            </a:prstGeom>
            <a:ln>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a:stCxn id="233" idx="1"/>
              <a:endCxn id="221" idx="2"/>
            </p:cNvCxnSpPr>
            <p:nvPr/>
          </p:nvCxnSpPr>
          <p:spPr>
            <a:xfrm flipV="1">
              <a:off x="1144032" y="2714954"/>
              <a:ext cx="3176077" cy="959521"/>
            </a:xfrm>
            <a:prstGeom prst="line">
              <a:avLst/>
            </a:prstGeom>
            <a:ln>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69" name="Rounded Rectangle 68"/>
            <p:cNvSpPr/>
            <p:nvPr/>
          </p:nvSpPr>
          <p:spPr>
            <a:xfrm>
              <a:off x="2010833" y="2206693"/>
              <a:ext cx="4895850" cy="197841"/>
            </a:xfrm>
            <a:prstGeom prst="roundRect">
              <a:avLst>
                <a:gd name="adj" fmla="val 6096"/>
              </a:avLst>
            </a:prstGeom>
            <a:solidFill>
              <a:srgbClr val="CD7023"/>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900" dirty="0" smtClean="0"/>
                <a:t>Subscriber Information Base (Shared Session State Database)</a:t>
              </a:r>
              <a:endParaRPr lang="en-US" sz="900" dirty="0"/>
            </a:p>
          </p:txBody>
        </p:sp>
        <p:cxnSp>
          <p:nvCxnSpPr>
            <p:cNvPr id="70" name="Straight Connector 69"/>
            <p:cNvCxnSpPr>
              <a:stCxn id="196" idx="3"/>
              <a:endCxn id="244" idx="1"/>
            </p:cNvCxnSpPr>
            <p:nvPr/>
          </p:nvCxnSpPr>
          <p:spPr>
            <a:xfrm flipV="1">
              <a:off x="1069340" y="1433591"/>
              <a:ext cx="602819" cy="694365"/>
            </a:xfrm>
            <a:prstGeom prst="line">
              <a:avLst/>
            </a:prstGeom>
            <a:ln>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4" name="TextBox 3"/>
          <p:cNvSpPr txBox="1"/>
          <p:nvPr/>
        </p:nvSpPr>
        <p:spPr>
          <a:xfrm>
            <a:off x="16003" y="6673334"/>
            <a:ext cx="1197764" cy="184666"/>
          </a:xfrm>
          <a:prstGeom prst="rect">
            <a:avLst/>
          </a:prstGeom>
          <a:noFill/>
        </p:spPr>
        <p:txBody>
          <a:bodyPr wrap="none" rtlCol="0">
            <a:spAutoFit/>
          </a:bodyPr>
          <a:lstStyle/>
          <a:p>
            <a:r>
              <a:rPr lang="en-US" sz="600" dirty="0" smtClean="0"/>
              <a:t>Slide courtesy Kevin </a:t>
            </a:r>
            <a:r>
              <a:rPr lang="en-US" sz="600" dirty="0"/>
              <a:t>Shatzkamer </a:t>
            </a:r>
            <a:r>
              <a:rPr lang="en-US" sz="600" dirty="0" smtClean="0"/>
              <a:t>  </a:t>
            </a:r>
            <a:endParaRPr lang="en-US" sz="600" dirty="0"/>
          </a:p>
        </p:txBody>
      </p:sp>
    </p:spTree>
    <p:extLst>
      <p:ext uri="{BB962C8B-B14F-4D97-AF65-F5344CB8AC3E}">
        <p14:creationId xmlns:p14="http://schemas.microsoft.com/office/powerpoint/2010/main" val="587459929"/>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6072" y="203641"/>
            <a:ext cx="7799832" cy="947822"/>
          </a:xfrm>
        </p:spPr>
        <p:txBody>
          <a:bodyPr>
            <a:normAutofit fontScale="90000"/>
          </a:bodyPr>
          <a:lstStyle/>
          <a:p>
            <a:r>
              <a:rPr lang="en-US" dirty="0" smtClean="0"/>
              <a:t>A Few Data Principles for Future Mobile Architectures</a:t>
            </a:r>
            <a:endParaRPr lang="en-US" dirty="0"/>
          </a:p>
        </p:txBody>
      </p:sp>
      <p:sp>
        <p:nvSpPr>
          <p:cNvPr id="3" name="Footer Placeholder 2"/>
          <p:cNvSpPr>
            <a:spLocks noGrp="1"/>
          </p:cNvSpPr>
          <p:nvPr>
            <p:ph type="ftr" sz="quarter" idx="3"/>
          </p:nvPr>
        </p:nvSpPr>
        <p:spPr/>
        <p:txBody>
          <a:bodyPr/>
          <a:lstStyle/>
          <a:p>
            <a:r>
              <a:rPr lang="en-US" dirty="0" smtClean="0"/>
              <a:t>© 2014 Brocade Communications Systems, Inc. CONFIDENTIAL—For Internal Use Only </a:t>
            </a:r>
            <a:endParaRPr lang="en-US" dirty="0"/>
          </a:p>
        </p:txBody>
      </p:sp>
      <p:sp>
        <p:nvSpPr>
          <p:cNvPr id="4" name="Slide Number Placeholder 3"/>
          <p:cNvSpPr>
            <a:spLocks noGrp="1"/>
          </p:cNvSpPr>
          <p:nvPr>
            <p:ph type="sldNum" sz="quarter" idx="4"/>
          </p:nvPr>
        </p:nvSpPr>
        <p:spPr/>
        <p:txBody>
          <a:bodyPr/>
          <a:lstStyle/>
          <a:p>
            <a:fld id="{DB8BB9A7-48F6-5544-BE85-4528CCD443BD}" type="slidenum">
              <a:rPr lang="en-US" smtClean="0"/>
              <a:pPr/>
              <a:t>42</a:t>
            </a:fld>
            <a:endParaRPr lang="en-US" dirty="0"/>
          </a:p>
        </p:txBody>
      </p:sp>
      <p:sp>
        <p:nvSpPr>
          <p:cNvPr id="7" name="TextBox 6"/>
          <p:cNvSpPr txBox="1"/>
          <p:nvPr/>
        </p:nvSpPr>
        <p:spPr>
          <a:xfrm>
            <a:off x="262476" y="1500822"/>
            <a:ext cx="8932332" cy="5211682"/>
          </a:xfrm>
          <a:prstGeom prst="rect">
            <a:avLst/>
          </a:prstGeom>
          <a:noFill/>
        </p:spPr>
        <p:txBody>
          <a:bodyPr wrap="square" rtlCol="0">
            <a:spAutoFit/>
          </a:bodyPr>
          <a:lstStyle/>
          <a:p>
            <a:pPr marL="285750" indent="-285750" defTabSz="814388">
              <a:lnSpc>
                <a:spcPts val="2160"/>
              </a:lnSpc>
              <a:spcBef>
                <a:spcPct val="50000"/>
              </a:spcBef>
              <a:buClr>
                <a:schemeClr val="tx2"/>
              </a:buClr>
              <a:buSzPct val="100000"/>
              <a:buFont typeface="Arial"/>
              <a:buChar char="•"/>
            </a:pPr>
            <a:r>
              <a:rPr lang="en-US" sz="1600" dirty="0" smtClean="0"/>
              <a:t>Elastic (</a:t>
            </a:r>
            <a:r>
              <a:rPr lang="en-US" sz="1600" i="1" dirty="0" smtClean="0"/>
              <a:t>for the variance</a:t>
            </a:r>
            <a:r>
              <a:rPr lang="en-US" sz="1600" dirty="0" smtClean="0"/>
              <a:t>)</a:t>
            </a:r>
          </a:p>
          <a:p>
            <a:pPr marL="742950" lvl="1" indent="-285750" defTabSz="814388">
              <a:lnSpc>
                <a:spcPts val="2160"/>
              </a:lnSpc>
              <a:spcBef>
                <a:spcPct val="50000"/>
              </a:spcBef>
              <a:buClr>
                <a:schemeClr val="tx2"/>
              </a:buClr>
              <a:buSzPct val="100000"/>
              <a:buFont typeface="Arial"/>
              <a:buChar char="•"/>
            </a:pPr>
            <a:r>
              <a:rPr lang="en-US" sz="1400" dirty="0" smtClean="0"/>
              <a:t>Access:       Baseband Processing (Cloud RAN), RAN Controllers (Cloud Controllers)</a:t>
            </a:r>
            <a:br>
              <a:rPr lang="en-US" sz="1400" dirty="0" smtClean="0"/>
            </a:br>
            <a:r>
              <a:rPr lang="en-US" sz="1400" dirty="0" smtClean="0"/>
              <a:t>Core:           Evolved Packet Core, Video Optimization, Deep Packet Inspection, NAT, Firewall, VPN</a:t>
            </a:r>
            <a:br>
              <a:rPr lang="en-US" sz="1400" dirty="0" smtClean="0"/>
            </a:br>
            <a:r>
              <a:rPr lang="en-US" sz="1400" dirty="0" smtClean="0"/>
              <a:t>Services:     VoLTE/IMS, Video, CDN, Policy, Identity</a:t>
            </a:r>
            <a:br>
              <a:rPr lang="en-US" sz="1400" dirty="0" smtClean="0"/>
            </a:br>
            <a:r>
              <a:rPr lang="en-US" sz="1400" dirty="0" smtClean="0"/>
              <a:t>SDP:            APIs, M2M</a:t>
            </a:r>
            <a:br>
              <a:rPr lang="en-US" sz="1400" dirty="0" smtClean="0"/>
            </a:br>
            <a:r>
              <a:rPr lang="en-US" sz="1400" dirty="0" smtClean="0"/>
              <a:t>Hardware-independence + Virtualization + VM Mobility</a:t>
            </a:r>
            <a:endParaRPr lang="en-US" sz="1600" dirty="0" smtClean="0"/>
          </a:p>
          <a:p>
            <a:pPr marL="285750" indent="-285750" defTabSz="814388">
              <a:lnSpc>
                <a:spcPts val="2160"/>
              </a:lnSpc>
              <a:spcBef>
                <a:spcPct val="50000"/>
              </a:spcBef>
              <a:buClr>
                <a:schemeClr val="tx2"/>
              </a:buClr>
              <a:buSzPct val="100000"/>
              <a:buFont typeface="Arial"/>
              <a:buChar char="•"/>
            </a:pPr>
            <a:r>
              <a:rPr lang="en-US" sz="1600" dirty="0" smtClean="0"/>
              <a:t>Scalable (</a:t>
            </a:r>
            <a:r>
              <a:rPr lang="en-US" sz="1600" i="1" dirty="0" smtClean="0"/>
              <a:t>for the aggregate</a:t>
            </a:r>
            <a:r>
              <a:rPr lang="en-US" sz="1600" dirty="0" smtClean="0"/>
              <a:t>)</a:t>
            </a:r>
          </a:p>
          <a:p>
            <a:pPr marL="742950" lvl="1" indent="-285750" defTabSz="814388">
              <a:lnSpc>
                <a:spcPts val="2160"/>
              </a:lnSpc>
              <a:spcBef>
                <a:spcPct val="50000"/>
              </a:spcBef>
              <a:buClr>
                <a:schemeClr val="tx2"/>
              </a:buClr>
              <a:buSzPct val="100000"/>
              <a:buFont typeface="Arial"/>
              <a:buChar char="•"/>
            </a:pPr>
            <a:r>
              <a:rPr lang="en-US" sz="1400" dirty="0" smtClean="0"/>
              <a:t>Highly distributed bearer plane</a:t>
            </a:r>
            <a:br>
              <a:rPr lang="en-US" sz="1400" dirty="0" smtClean="0"/>
            </a:br>
            <a:r>
              <a:rPr lang="en-US" sz="1400" dirty="0" smtClean="0"/>
              <a:t>Independent control plane (inline or centralized)</a:t>
            </a:r>
            <a:br>
              <a:rPr lang="en-US" sz="1400" dirty="0" smtClean="0"/>
            </a:br>
            <a:r>
              <a:rPr lang="en-US" sz="1400" dirty="0" smtClean="0"/>
              <a:t>Policy + Orchestration  = Subscriber + Resource Optimization</a:t>
            </a:r>
            <a:endParaRPr lang="en-US" sz="1600" dirty="0" smtClean="0"/>
          </a:p>
          <a:p>
            <a:pPr marL="285750" indent="-285750" defTabSz="814388">
              <a:lnSpc>
                <a:spcPts val="2160"/>
              </a:lnSpc>
              <a:spcBef>
                <a:spcPct val="50000"/>
              </a:spcBef>
              <a:buClr>
                <a:schemeClr val="tx2"/>
              </a:buClr>
              <a:buSzPct val="100000"/>
              <a:buFont typeface="Arial"/>
              <a:buChar char="•"/>
            </a:pPr>
            <a:r>
              <a:rPr lang="en-US" sz="1600" b="1" i="1" dirty="0" smtClean="0"/>
              <a:t>Dynamic (Evolving to Self-Organizing)</a:t>
            </a:r>
          </a:p>
          <a:p>
            <a:pPr marL="742950" lvl="1" indent="-285750" defTabSz="814388">
              <a:lnSpc>
                <a:spcPts val="2160"/>
              </a:lnSpc>
              <a:spcBef>
                <a:spcPct val="50000"/>
              </a:spcBef>
              <a:buClr>
                <a:schemeClr val="tx2"/>
              </a:buClr>
              <a:buSzPct val="100000"/>
              <a:buFont typeface="Arial"/>
              <a:buChar char="•"/>
            </a:pPr>
            <a:r>
              <a:rPr lang="en-US" sz="1400" dirty="0" smtClean="0"/>
              <a:t>Use  analytics models unpredictability in Aggregates and Variances</a:t>
            </a:r>
            <a:br>
              <a:rPr lang="en-US" sz="1400" dirty="0" smtClean="0"/>
            </a:br>
            <a:r>
              <a:rPr lang="en-US" sz="1400" dirty="0" smtClean="0"/>
              <a:t>Dynamic decisions (manual or automatic intervention) based on analytics</a:t>
            </a:r>
            <a:br>
              <a:rPr lang="en-US" sz="1400" dirty="0" smtClean="0"/>
            </a:br>
            <a:r>
              <a:rPr lang="en-US" sz="1400" b="1" dirty="0" smtClean="0"/>
              <a:t>Adaptable routing/forwarding decisions that follow mobility events (subscribers, content, identity, services, applications, virtual machines)</a:t>
            </a:r>
            <a:endParaRPr lang="en-US" sz="1600" b="1" dirty="0" smtClean="0"/>
          </a:p>
          <a:p>
            <a:pPr marL="285750" indent="-285750" defTabSz="814388">
              <a:lnSpc>
                <a:spcPts val="2160"/>
              </a:lnSpc>
              <a:spcBef>
                <a:spcPct val="50000"/>
              </a:spcBef>
              <a:buClr>
                <a:schemeClr val="tx2"/>
              </a:buClr>
              <a:buSzPct val="100000"/>
              <a:buFont typeface="Arial"/>
              <a:buChar char="•"/>
            </a:pPr>
            <a:r>
              <a:rPr lang="en-US" sz="1600" dirty="0" smtClean="0"/>
              <a:t>Cost-Effective (</a:t>
            </a:r>
            <a:r>
              <a:rPr lang="en-US" sz="1600" i="1" dirty="0" smtClean="0"/>
              <a:t>OPEX and CAPEX</a:t>
            </a:r>
            <a:r>
              <a:rPr lang="en-US" sz="1600" dirty="0" smtClean="0"/>
              <a:t>)</a:t>
            </a:r>
            <a:endParaRPr lang="en-US" sz="1400" dirty="0" smtClean="0"/>
          </a:p>
        </p:txBody>
      </p:sp>
    </p:spTree>
    <p:extLst>
      <p:ext uri="{BB962C8B-B14F-4D97-AF65-F5344CB8AC3E}">
        <p14:creationId xmlns:p14="http://schemas.microsoft.com/office/powerpoint/2010/main" val="277824614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would a Mobile Data Set</a:t>
            </a:r>
            <a:br>
              <a:rPr lang="en-US" dirty="0" smtClean="0"/>
            </a:br>
            <a:r>
              <a:rPr lang="en-US" dirty="0" smtClean="0"/>
              <a:t>for Machine Learning </a:t>
            </a:r>
            <a:r>
              <a:rPr lang="en-US" dirty="0"/>
              <a:t>l</a:t>
            </a:r>
            <a:r>
              <a:rPr lang="en-US" dirty="0" smtClean="0"/>
              <a:t>ook </a:t>
            </a:r>
            <a:r>
              <a:rPr lang="en-US" dirty="0"/>
              <a:t>l</a:t>
            </a:r>
            <a:r>
              <a:rPr lang="en-US" dirty="0" smtClean="0"/>
              <a:t>ike?</a:t>
            </a:r>
            <a:endParaRPr lang="en-US" dirty="0"/>
          </a:p>
        </p:txBody>
      </p:sp>
      <p:sp>
        <p:nvSpPr>
          <p:cNvPr id="3" name="Content Placeholder 2"/>
          <p:cNvSpPr>
            <a:spLocks noGrp="1"/>
          </p:cNvSpPr>
          <p:nvPr>
            <p:ph idx="1"/>
          </p:nvPr>
        </p:nvSpPr>
        <p:spPr>
          <a:xfrm>
            <a:off x="582621" y="1684195"/>
            <a:ext cx="8229600" cy="4995445"/>
          </a:xfrm>
        </p:spPr>
        <p:txBody>
          <a:bodyPr>
            <a:normAutofit fontScale="47500" lnSpcReduction="20000"/>
          </a:bodyPr>
          <a:lstStyle/>
          <a:p>
            <a:r>
              <a:rPr lang="en-US" sz="3800" dirty="0" smtClean="0">
                <a:sym typeface="Wingdings"/>
              </a:rPr>
              <a:t>Assume we have labeled data set</a:t>
            </a:r>
          </a:p>
          <a:p>
            <a:pPr lvl="1"/>
            <a:r>
              <a:rPr lang="en-US" sz="3400" dirty="0" smtClean="0">
                <a:sym typeface="Wingdings"/>
              </a:rPr>
              <a:t>{(X</a:t>
            </a:r>
            <a:r>
              <a:rPr lang="en-US" sz="3400" baseline="30000" dirty="0" smtClean="0">
                <a:sym typeface="Wingdings"/>
              </a:rPr>
              <a:t>(1)</a:t>
            </a:r>
            <a:r>
              <a:rPr lang="en-US" sz="3400" dirty="0" smtClean="0">
                <a:sym typeface="Wingdings"/>
              </a:rPr>
              <a:t>,Y</a:t>
            </a:r>
            <a:r>
              <a:rPr lang="en-US" sz="3400" baseline="30000" dirty="0" smtClean="0">
                <a:sym typeface="Wingdings"/>
              </a:rPr>
              <a:t>(1)</a:t>
            </a:r>
            <a:r>
              <a:rPr lang="en-US" sz="3400" dirty="0" smtClean="0">
                <a:sym typeface="Wingdings"/>
              </a:rPr>
              <a:t>),…,(X</a:t>
            </a:r>
            <a:r>
              <a:rPr lang="en-US" sz="3400" baseline="30000" dirty="0" smtClean="0">
                <a:sym typeface="Wingdings"/>
              </a:rPr>
              <a:t>(n)</a:t>
            </a:r>
            <a:r>
              <a:rPr lang="en-US" sz="3400" dirty="0" smtClean="0">
                <a:sym typeface="Wingdings"/>
              </a:rPr>
              <a:t>,Y</a:t>
            </a:r>
            <a:r>
              <a:rPr lang="en-US" sz="3400" baseline="30000" dirty="0" smtClean="0">
                <a:sym typeface="Wingdings"/>
              </a:rPr>
              <a:t>(n)</a:t>
            </a:r>
            <a:r>
              <a:rPr lang="en-US" sz="3400" dirty="0" smtClean="0">
                <a:sym typeface="Wingdings"/>
              </a:rPr>
              <a:t>)}</a:t>
            </a:r>
          </a:p>
          <a:p>
            <a:pPr lvl="2"/>
            <a:r>
              <a:rPr lang="en-US" sz="2900" dirty="0" smtClean="0">
                <a:sym typeface="Wingdings"/>
              </a:rPr>
              <a:t>Where  X</a:t>
            </a:r>
            <a:r>
              <a:rPr lang="en-US" sz="2900" baseline="30000" dirty="0" smtClean="0">
                <a:sym typeface="Wingdings"/>
              </a:rPr>
              <a:t>(i)</a:t>
            </a:r>
            <a:r>
              <a:rPr lang="en-US" sz="2900" dirty="0" smtClean="0">
                <a:sym typeface="Wingdings"/>
              </a:rPr>
              <a:t> is an m-dimensional vector, and </a:t>
            </a:r>
          </a:p>
          <a:p>
            <a:pPr lvl="2"/>
            <a:r>
              <a:rPr lang="en-US" sz="2900" dirty="0" smtClean="0">
                <a:sym typeface="Wingdings"/>
              </a:rPr>
              <a:t>Y</a:t>
            </a:r>
            <a:r>
              <a:rPr lang="en-US" sz="2900" baseline="30000" dirty="0" smtClean="0">
                <a:sym typeface="Wingdings"/>
              </a:rPr>
              <a:t>(i)</a:t>
            </a:r>
            <a:r>
              <a:rPr lang="en-US" sz="2900" dirty="0" smtClean="0">
                <a:sym typeface="Wingdings"/>
              </a:rPr>
              <a:t> is usually a k dimensional vector,  k &lt; m</a:t>
            </a:r>
          </a:p>
          <a:p>
            <a:pPr lvl="2"/>
            <a:endParaRPr lang="en-US" sz="2900" dirty="0" smtClean="0">
              <a:sym typeface="Wingdings"/>
            </a:endParaRPr>
          </a:p>
          <a:p>
            <a:r>
              <a:rPr lang="en-US" sz="3800" dirty="0" smtClean="0">
                <a:sym typeface="Wingdings"/>
              </a:rPr>
              <a:t>Strawman X (the network has this information, and much much more)</a:t>
            </a:r>
          </a:p>
          <a:p>
            <a:pPr marL="0" indent="0">
              <a:buNone/>
            </a:pPr>
            <a:endParaRPr lang="en-US" dirty="0" smtClean="0">
              <a:sym typeface="Wingdings"/>
            </a:endParaRPr>
          </a:p>
          <a:p>
            <a:pPr>
              <a:lnSpc>
                <a:spcPct val="80000"/>
              </a:lnSpc>
            </a:pPr>
            <a:r>
              <a:rPr lang="en-GB" sz="3400" dirty="0" smtClean="0"/>
              <a:t>X</a:t>
            </a:r>
            <a:r>
              <a:rPr lang="en-GB" sz="3400" baseline="30000" dirty="0" smtClean="0"/>
              <a:t>(i)</a:t>
            </a:r>
            <a:r>
              <a:rPr lang="en-GB" sz="3400" dirty="0" smtClean="0"/>
              <a:t> = (Path </a:t>
            </a:r>
            <a:r>
              <a:rPr lang="en-GB" sz="3400" dirty="0"/>
              <a:t>end </a:t>
            </a:r>
            <a:r>
              <a:rPr lang="en-GB" sz="3400" dirty="0" smtClean="0"/>
              <a:t>points,</a:t>
            </a:r>
            <a:endParaRPr lang="en-GB" sz="3400" dirty="0"/>
          </a:p>
          <a:p>
            <a:pPr marL="457200" lvl="1" indent="0">
              <a:lnSpc>
                <a:spcPct val="80000"/>
              </a:lnSpc>
              <a:buNone/>
            </a:pPr>
            <a:r>
              <a:rPr lang="en-GB" sz="3400" dirty="0" smtClean="0"/>
              <a:t>        Desired </a:t>
            </a:r>
            <a:r>
              <a:rPr lang="en-GB" sz="3400" dirty="0"/>
              <a:t>path </a:t>
            </a:r>
            <a:r>
              <a:rPr lang="en-GB" sz="3400" dirty="0" smtClean="0"/>
              <a:t>constraints, </a:t>
            </a:r>
          </a:p>
          <a:p>
            <a:pPr marL="457200" lvl="1" indent="0">
              <a:lnSpc>
                <a:spcPct val="80000"/>
              </a:lnSpc>
              <a:buNone/>
            </a:pPr>
            <a:r>
              <a:rPr lang="en-GB" sz="3400" dirty="0"/>
              <a:t> </a:t>
            </a:r>
            <a:r>
              <a:rPr lang="en-GB" sz="3400" dirty="0" smtClean="0"/>
              <a:t>       </a:t>
            </a:r>
            <a:r>
              <a:rPr lang="en-GB" sz="3400" dirty="0"/>
              <a:t>S</a:t>
            </a:r>
            <a:r>
              <a:rPr lang="en-GB" sz="3400" dirty="0" smtClean="0"/>
              <a:t>ignal impairment,</a:t>
            </a:r>
          </a:p>
          <a:p>
            <a:pPr marL="457200" lvl="1" indent="0">
              <a:lnSpc>
                <a:spcPct val="80000"/>
              </a:lnSpc>
              <a:buNone/>
            </a:pPr>
            <a:r>
              <a:rPr lang="en-GB" sz="3400" dirty="0"/>
              <a:t> </a:t>
            </a:r>
            <a:r>
              <a:rPr lang="en-GB" sz="3400" dirty="0" smtClean="0"/>
              <a:t>       Computed path,</a:t>
            </a:r>
            <a:endParaRPr lang="en-GB" sz="3400" dirty="0"/>
          </a:p>
          <a:p>
            <a:pPr marL="457200" lvl="1" indent="0">
              <a:lnSpc>
                <a:spcPct val="80000"/>
              </a:lnSpc>
              <a:buNone/>
            </a:pPr>
            <a:r>
              <a:rPr lang="en-GB" sz="3400" dirty="0" smtClean="0"/>
              <a:t>        Aggregate </a:t>
            </a:r>
            <a:r>
              <a:rPr lang="en-GB" sz="3400" dirty="0"/>
              <a:t>path constraints (e.g. path cost</a:t>
            </a:r>
            <a:r>
              <a:rPr lang="en-GB" sz="3400" dirty="0" smtClean="0"/>
              <a:t>),</a:t>
            </a:r>
          </a:p>
          <a:p>
            <a:pPr marL="457200" lvl="1" indent="0">
              <a:lnSpc>
                <a:spcPct val="80000"/>
              </a:lnSpc>
              <a:buNone/>
            </a:pPr>
            <a:r>
              <a:rPr lang="en-GB" sz="3400" dirty="0" smtClean="0"/>
              <a:t>        Minimum </a:t>
            </a:r>
            <a:r>
              <a:rPr lang="en-GB" sz="3400" dirty="0"/>
              <a:t>cost </a:t>
            </a:r>
            <a:r>
              <a:rPr lang="en-GB" sz="3400" dirty="0" smtClean="0"/>
              <a:t>path,</a:t>
            </a:r>
            <a:endParaRPr lang="en-GB" sz="3400" dirty="0"/>
          </a:p>
          <a:p>
            <a:pPr marL="457200" lvl="1" indent="0">
              <a:lnSpc>
                <a:spcPct val="80000"/>
              </a:lnSpc>
              <a:buNone/>
            </a:pPr>
            <a:r>
              <a:rPr lang="en-GB" sz="3400" dirty="0" smtClean="0"/>
              <a:t>        Minimum </a:t>
            </a:r>
            <a:r>
              <a:rPr lang="en-GB" sz="3400" dirty="0"/>
              <a:t>load </a:t>
            </a:r>
            <a:r>
              <a:rPr lang="en-GB" sz="3400" dirty="0" smtClean="0"/>
              <a:t>path,  </a:t>
            </a:r>
            <a:endParaRPr lang="en-GB" sz="3400" dirty="0"/>
          </a:p>
          <a:p>
            <a:pPr marL="457200" lvl="1" indent="0">
              <a:lnSpc>
                <a:spcPct val="80000"/>
              </a:lnSpc>
              <a:buNone/>
            </a:pPr>
            <a:r>
              <a:rPr lang="en-GB" sz="3400" dirty="0" smtClean="0"/>
              <a:t>        Maximum </a:t>
            </a:r>
            <a:r>
              <a:rPr lang="en-GB" sz="3400" dirty="0"/>
              <a:t>residual bandwidth </a:t>
            </a:r>
            <a:r>
              <a:rPr lang="en-GB" sz="3400" dirty="0" smtClean="0"/>
              <a:t>path,</a:t>
            </a:r>
            <a:endParaRPr lang="en-GB" sz="3400" dirty="0"/>
          </a:p>
          <a:p>
            <a:pPr marL="457200" lvl="1" indent="0">
              <a:lnSpc>
                <a:spcPct val="80000"/>
              </a:lnSpc>
              <a:buNone/>
            </a:pPr>
            <a:r>
              <a:rPr lang="en-GB" sz="3400" dirty="0" smtClean="0"/>
              <a:t>        Aggregate </a:t>
            </a:r>
            <a:r>
              <a:rPr lang="en-GB" sz="3400" dirty="0"/>
              <a:t>bandwidth </a:t>
            </a:r>
            <a:r>
              <a:rPr lang="en-GB" sz="3400" dirty="0" smtClean="0"/>
              <a:t>consumption,</a:t>
            </a:r>
            <a:endParaRPr lang="en-GB" sz="3400" dirty="0"/>
          </a:p>
          <a:p>
            <a:pPr marL="457200" lvl="1" indent="0">
              <a:lnSpc>
                <a:spcPct val="80000"/>
              </a:lnSpc>
              <a:buNone/>
            </a:pPr>
            <a:r>
              <a:rPr lang="en-GB" sz="3400" dirty="0" smtClean="0"/>
              <a:t>        Load </a:t>
            </a:r>
            <a:r>
              <a:rPr lang="en-GB" sz="3400" dirty="0"/>
              <a:t>of the most loaded </a:t>
            </a:r>
            <a:r>
              <a:rPr lang="en-GB" sz="3400" dirty="0" smtClean="0"/>
              <a:t>link,</a:t>
            </a:r>
            <a:endParaRPr lang="en-GB" sz="3400" dirty="0"/>
          </a:p>
          <a:p>
            <a:pPr marL="457200" lvl="1" indent="0">
              <a:lnSpc>
                <a:spcPct val="80000"/>
              </a:lnSpc>
              <a:buNone/>
            </a:pPr>
            <a:r>
              <a:rPr lang="en-GB" sz="3400" dirty="0" smtClean="0"/>
              <a:t>        Cumulative </a:t>
            </a:r>
            <a:r>
              <a:rPr lang="en-GB" sz="3400" dirty="0"/>
              <a:t>cost of a set of </a:t>
            </a:r>
            <a:r>
              <a:rPr lang="en-GB" sz="3400" dirty="0" smtClean="0"/>
              <a:t>paths,</a:t>
            </a:r>
          </a:p>
          <a:p>
            <a:pPr marL="457200" lvl="1" indent="0">
              <a:lnSpc>
                <a:spcPct val="80000"/>
              </a:lnSpc>
              <a:buNone/>
            </a:pPr>
            <a:r>
              <a:rPr lang="en-GB" sz="3400" dirty="0"/>
              <a:t> </a:t>
            </a:r>
            <a:r>
              <a:rPr lang="en-GB" sz="3400" dirty="0" smtClean="0"/>
              <a:t>       (some measure of buffer occupancy),</a:t>
            </a:r>
          </a:p>
          <a:p>
            <a:pPr marL="457200" lvl="1" indent="0">
              <a:lnSpc>
                <a:spcPct val="80000"/>
              </a:lnSpc>
              <a:buNone/>
            </a:pPr>
            <a:r>
              <a:rPr lang="en-GB" sz="3400" dirty="0"/>
              <a:t> </a:t>
            </a:r>
            <a:r>
              <a:rPr lang="en-GB" sz="3400" dirty="0" smtClean="0"/>
              <a:t>       …,</a:t>
            </a:r>
          </a:p>
          <a:p>
            <a:pPr marL="457200" lvl="1" indent="0">
              <a:lnSpc>
                <a:spcPct val="80000"/>
              </a:lnSpc>
              <a:buNone/>
            </a:pPr>
            <a:r>
              <a:rPr lang="en-GB" sz="3400" dirty="0"/>
              <a:t> </a:t>
            </a:r>
            <a:r>
              <a:rPr lang="en-GB" sz="3400" dirty="0" smtClean="0"/>
              <a:t>       Other </a:t>
            </a:r>
            <a:r>
              <a:rPr lang="en-GB" sz="3400" dirty="0"/>
              <a:t>(possibly </a:t>
            </a:r>
            <a:r>
              <a:rPr lang="en-GB" sz="3400" dirty="0" smtClean="0"/>
              <a:t>exogenous) data)</a:t>
            </a:r>
          </a:p>
          <a:p>
            <a:pPr marL="457200" lvl="1" indent="0">
              <a:lnSpc>
                <a:spcPct val="80000"/>
              </a:lnSpc>
              <a:buNone/>
            </a:pPr>
            <a:endParaRPr lang="en-GB" sz="3400" dirty="0"/>
          </a:p>
          <a:p>
            <a:pPr>
              <a:lnSpc>
                <a:spcPct val="80000"/>
              </a:lnSpc>
            </a:pPr>
            <a:r>
              <a:rPr lang="en-GB" sz="3400" dirty="0" smtClean="0"/>
              <a:t>If we have Y</a:t>
            </a:r>
            <a:r>
              <a:rPr lang="en-GB" sz="3400" baseline="30000" dirty="0" smtClean="0"/>
              <a:t>(i)</a:t>
            </a:r>
            <a:r>
              <a:rPr lang="en-GB" sz="3400" dirty="0" smtClean="0"/>
              <a:t>’s are a set of classes we want to predict, e.g., congestion,  latency, …</a:t>
            </a:r>
          </a:p>
          <a:p>
            <a:pPr>
              <a:lnSpc>
                <a:spcPct val="80000"/>
              </a:lnSpc>
            </a:pPr>
            <a:endParaRPr lang="en-GB" sz="2400" dirty="0"/>
          </a:p>
          <a:p>
            <a:endParaRPr lang="en-US" dirty="0" smtClean="0">
              <a:sym typeface="Wingdings"/>
            </a:endParaRPr>
          </a:p>
        </p:txBody>
      </p:sp>
      <p:grpSp>
        <p:nvGrpSpPr>
          <p:cNvPr id="7" name="Group 6"/>
          <p:cNvGrpSpPr/>
          <p:nvPr/>
        </p:nvGrpSpPr>
        <p:grpSpPr>
          <a:xfrm>
            <a:off x="6233223" y="2071006"/>
            <a:ext cx="812800" cy="540142"/>
            <a:chOff x="6124089" y="2206462"/>
            <a:chExt cx="812800" cy="540142"/>
          </a:xfrm>
        </p:grpSpPr>
        <p:pic>
          <p:nvPicPr>
            <p:cNvPr id="5" name="Picture 4" descr="x_in_r_m.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4089" y="2206462"/>
              <a:ext cx="812800" cy="177800"/>
            </a:xfrm>
            <a:prstGeom prst="rect">
              <a:avLst/>
            </a:prstGeom>
          </p:spPr>
        </p:pic>
        <p:pic>
          <p:nvPicPr>
            <p:cNvPr id="6" name="Picture 5" descr="y_in_z_k.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4089" y="2543404"/>
              <a:ext cx="736600" cy="203200"/>
            </a:xfrm>
            <a:prstGeom prst="rect">
              <a:avLst/>
            </a:prstGeom>
          </p:spPr>
        </p:pic>
      </p:grpSp>
    </p:spTree>
    <p:extLst>
      <p:ext uri="{BB962C8B-B14F-4D97-AF65-F5344CB8AC3E}">
        <p14:creationId xmlns:p14="http://schemas.microsoft.com/office/powerpoint/2010/main" val="36883163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5" end="1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6" end="1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7" end="17"/>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8" end="18"/>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19" end="19"/>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20" end="20"/>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
                                            <p:txEl>
                                              <p:pRg st="22" end="2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Might the Labels Look Like?</a:t>
            </a:r>
            <a:br>
              <a:rPr lang="en-US" dirty="0" smtClean="0"/>
            </a:br>
            <a:r>
              <a:rPr lang="en-US" dirty="0" smtClean="0"/>
              <a:t>(sparseness)</a:t>
            </a:r>
            <a:endParaRPr lang="en-US" dirty="0"/>
          </a:p>
        </p:txBody>
      </p:sp>
      <p:pic>
        <p:nvPicPr>
          <p:cNvPr id="6" name="Picture 5" descr="y_vect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7871" y="2654300"/>
            <a:ext cx="1778000" cy="1536700"/>
          </a:xfrm>
          <a:prstGeom prst="rect">
            <a:avLst/>
          </a:prstGeom>
        </p:spPr>
      </p:pic>
      <p:sp>
        <p:nvSpPr>
          <p:cNvPr id="8" name="TextBox 7"/>
          <p:cNvSpPr txBox="1"/>
          <p:nvPr/>
        </p:nvSpPr>
        <p:spPr>
          <a:xfrm>
            <a:off x="3919418" y="3237984"/>
            <a:ext cx="1659532" cy="646331"/>
          </a:xfrm>
          <a:prstGeom prst="rect">
            <a:avLst/>
          </a:prstGeom>
          <a:noFill/>
        </p:spPr>
        <p:txBody>
          <a:bodyPr wrap="square" rtlCol="0">
            <a:spAutoFit/>
          </a:bodyPr>
          <a:lstStyle/>
          <a:p>
            <a:pPr algn="ctr"/>
            <a:r>
              <a:rPr lang="en-US" dirty="0" smtClean="0">
                <a:sym typeface="Wingdings"/>
              </a:rPr>
              <a:t></a:t>
            </a:r>
          </a:p>
          <a:p>
            <a:pPr algn="ctr"/>
            <a:r>
              <a:rPr lang="en-US" dirty="0" smtClean="0">
                <a:sym typeface="Wingdings"/>
              </a:rPr>
              <a:t>(instance)</a:t>
            </a:r>
            <a:endParaRPr lang="en-US" dirty="0"/>
          </a:p>
        </p:txBody>
      </p:sp>
      <p:pic>
        <p:nvPicPr>
          <p:cNvPr id="11" name="Picture 10" descr="y_val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8554" y="2654300"/>
            <a:ext cx="1041400" cy="1536700"/>
          </a:xfrm>
          <a:prstGeom prst="rect">
            <a:avLst/>
          </a:prstGeom>
        </p:spPr>
      </p:pic>
    </p:spTree>
    <p:extLst>
      <p:ext uri="{BB962C8B-B14F-4D97-AF65-F5344CB8AC3E}">
        <p14:creationId xmlns:p14="http://schemas.microsoft.com/office/powerpoint/2010/main" val="1082868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2956"/>
            <a:ext cx="8229600" cy="1143000"/>
          </a:xfrm>
        </p:spPr>
        <p:txBody>
          <a:bodyPr>
            <a:normAutofit/>
          </a:bodyPr>
          <a:lstStyle/>
          <a:p>
            <a:r>
              <a:rPr lang="en-US" dirty="0" smtClean="0"/>
              <a:t>Issues/Challenges</a:t>
            </a:r>
            <a:endParaRPr lang="en-US" dirty="0"/>
          </a:p>
        </p:txBody>
      </p:sp>
      <p:sp>
        <p:nvSpPr>
          <p:cNvPr id="3" name="Content Placeholder 2"/>
          <p:cNvSpPr>
            <a:spLocks noGrp="1"/>
          </p:cNvSpPr>
          <p:nvPr>
            <p:ph idx="1"/>
          </p:nvPr>
        </p:nvSpPr>
        <p:spPr>
          <a:xfrm>
            <a:off x="457200" y="1511717"/>
            <a:ext cx="8229600" cy="5346283"/>
          </a:xfrm>
        </p:spPr>
        <p:txBody>
          <a:bodyPr>
            <a:normAutofit fontScale="62500" lnSpcReduction="20000"/>
          </a:bodyPr>
          <a:lstStyle/>
          <a:p>
            <a:r>
              <a:rPr lang="en-US" sz="4500" dirty="0" smtClean="0"/>
              <a:t>Is there a unique model that we can  learn?</a:t>
            </a:r>
          </a:p>
          <a:p>
            <a:pPr lvl="1"/>
            <a:r>
              <a:rPr lang="en-US" sz="3400" dirty="0" smtClean="0">
                <a:sym typeface="Wingdings"/>
              </a:rPr>
              <a:t>Concept Drift</a:t>
            </a:r>
          </a:p>
          <a:p>
            <a:pPr lvl="1"/>
            <a:r>
              <a:rPr lang="en-US" sz="3400" dirty="0" smtClean="0">
                <a:sym typeface="Wingdings"/>
              </a:rPr>
              <a:t> averaging models over training sets and over time</a:t>
            </a:r>
            <a:endParaRPr lang="en-US" sz="3400" dirty="0" smtClean="0"/>
          </a:p>
          <a:p>
            <a:pPr marL="0" indent="0">
              <a:buNone/>
            </a:pPr>
            <a:endParaRPr lang="en-US" dirty="0" smtClean="0"/>
          </a:p>
          <a:p>
            <a:r>
              <a:rPr lang="en-US" sz="4100" dirty="0" smtClean="0"/>
              <a:t>Unlabeled vs. Labeled Data</a:t>
            </a:r>
          </a:p>
          <a:p>
            <a:pPr lvl="1"/>
            <a:r>
              <a:rPr lang="en-US" sz="2900" dirty="0" smtClean="0"/>
              <a:t>Most commercial successes in ML have come with deep supervised learning </a:t>
            </a:r>
            <a:endParaRPr lang="en-US" sz="2900" dirty="0" smtClean="0">
              <a:sym typeface="Wingdings"/>
            </a:endParaRPr>
          </a:p>
          <a:p>
            <a:pPr lvl="1"/>
            <a:r>
              <a:rPr lang="en-US" sz="2900" dirty="0" smtClean="0">
                <a:sym typeface="Wingdings"/>
              </a:rPr>
              <a:t>We don’t have ready access to large labeled data sets (always a problem)</a:t>
            </a:r>
            <a:endParaRPr lang="en-US" dirty="0" smtClean="0">
              <a:sym typeface="Wingdings"/>
            </a:endParaRPr>
          </a:p>
          <a:p>
            <a:pPr lvl="1"/>
            <a:endParaRPr lang="en-US" dirty="0" smtClean="0">
              <a:sym typeface="Wingdings"/>
            </a:endParaRPr>
          </a:p>
          <a:p>
            <a:r>
              <a:rPr lang="en-US" sz="4500" dirty="0" smtClean="0">
                <a:sym typeface="Wingdings"/>
              </a:rPr>
              <a:t>Training vs. {prediction,classification} Complexity</a:t>
            </a:r>
          </a:p>
          <a:p>
            <a:pPr lvl="1"/>
            <a:r>
              <a:rPr lang="en-US" sz="3400" dirty="0" smtClean="0">
                <a:sym typeface="Wingdings"/>
              </a:rPr>
              <a:t>Stochastic (online) vs. Batch vs. Mini-batch</a:t>
            </a:r>
          </a:p>
          <a:p>
            <a:pPr lvl="1"/>
            <a:r>
              <a:rPr lang="en-US" sz="3400" dirty="0" smtClean="0">
                <a:sym typeface="Wingdings"/>
              </a:rPr>
              <a:t>Where are the computational bottlenecks, and how do those interact with (quasi) real time requirements?</a:t>
            </a:r>
          </a:p>
          <a:p>
            <a:pPr lvl="1"/>
            <a:endParaRPr lang="en-US" sz="3400" dirty="0" smtClean="0">
              <a:sym typeface="Wingdings"/>
            </a:endParaRPr>
          </a:p>
          <a:p>
            <a:r>
              <a:rPr lang="en-US" sz="4500" dirty="0" smtClean="0">
                <a:sym typeface="Wingdings"/>
              </a:rPr>
              <a:t>Technical Skills</a:t>
            </a:r>
          </a:p>
          <a:p>
            <a:pPr lvl="1"/>
            <a:r>
              <a:rPr lang="en-US" sz="3400" dirty="0" smtClean="0">
                <a:sym typeface="Wingdings"/>
              </a:rPr>
              <a:t>ML today is a technical (mathematical) discipline</a:t>
            </a:r>
          </a:p>
        </p:txBody>
      </p:sp>
    </p:spTree>
    <p:extLst>
      <p:ext uri="{BB962C8B-B14F-4D97-AF65-F5344CB8AC3E}">
        <p14:creationId xmlns:p14="http://schemas.microsoft.com/office/powerpoint/2010/main" val="39221242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4413"/>
            <a:ext cx="8229600" cy="1143000"/>
          </a:xfrm>
        </p:spPr>
        <p:txBody>
          <a:bodyPr>
            <a:normAutofit fontScale="90000"/>
          </a:bodyPr>
          <a:lstStyle/>
          <a:p>
            <a:r>
              <a:rPr lang="en-US" dirty="0" smtClean="0"/>
              <a:t>Finally, in the event that you think </a:t>
            </a:r>
            <a:br>
              <a:rPr lang="en-US" dirty="0" smtClean="0"/>
            </a:br>
            <a:r>
              <a:rPr lang="en-US" dirty="0" smtClean="0"/>
              <a:t>Machine Learning is Science Fiction…</a:t>
            </a:r>
            <a:endParaRPr lang="en-US" dirty="0"/>
          </a:p>
        </p:txBody>
      </p:sp>
      <p:pic>
        <p:nvPicPr>
          <p:cNvPr id="4" name="Picture 3" descr="cars_that_thin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542" y="1854365"/>
            <a:ext cx="8280916" cy="4762556"/>
          </a:xfrm>
          <a:prstGeom prst="rect">
            <a:avLst/>
          </a:prstGeom>
        </p:spPr>
      </p:pic>
    </p:spTree>
    <p:extLst>
      <p:ext uri="{BB962C8B-B14F-4D97-AF65-F5344CB8AC3E}">
        <p14:creationId xmlns:p14="http://schemas.microsoft.com/office/powerpoint/2010/main" val="1666941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19670"/>
          </a:xfrm>
        </p:spPr>
        <p:txBody>
          <a:bodyPr/>
          <a:lstStyle/>
          <a:p>
            <a:r>
              <a:rPr lang="en-US" dirty="0" smtClean="0"/>
              <a:t>Agenda</a:t>
            </a:r>
            <a:endParaRPr lang="en-US" dirty="0"/>
          </a:p>
        </p:txBody>
      </p:sp>
      <p:sp>
        <p:nvSpPr>
          <p:cNvPr id="3" name="Content Placeholder 2"/>
          <p:cNvSpPr>
            <a:spLocks noGrp="1"/>
          </p:cNvSpPr>
          <p:nvPr>
            <p:ph idx="1"/>
          </p:nvPr>
        </p:nvSpPr>
        <p:spPr>
          <a:xfrm>
            <a:off x="457200" y="1524227"/>
            <a:ext cx="8229600" cy="5174320"/>
          </a:xfrm>
        </p:spPr>
        <p:txBody>
          <a:bodyPr>
            <a:normAutofit fontScale="70000" lnSpcReduction="20000"/>
          </a:bodyPr>
          <a:lstStyle/>
          <a:p>
            <a:r>
              <a:rPr lang="en-US" strike="sngStrike" dirty="0"/>
              <a:t>Goals for this Talk</a:t>
            </a:r>
          </a:p>
          <a:p>
            <a:endParaRPr lang="en-US" dirty="0" smtClean="0"/>
          </a:p>
          <a:p>
            <a:r>
              <a:rPr lang="en-US" strike="sngStrike" dirty="0" smtClean="0"/>
              <a:t>Context and Framing:  Automation </a:t>
            </a:r>
            <a:r>
              <a:rPr lang="en-US" strike="sngStrike" dirty="0"/>
              <a:t>Continuum</a:t>
            </a:r>
          </a:p>
          <a:p>
            <a:endParaRPr lang="en-US" dirty="0"/>
          </a:p>
          <a:p>
            <a:r>
              <a:rPr lang="en-US" strike="sngStrike" dirty="0"/>
              <a:t>Software Defined Intelligence</a:t>
            </a:r>
          </a:p>
          <a:p>
            <a:pPr lvl="1"/>
            <a:r>
              <a:rPr lang="en-US" strike="sngStrike" dirty="0" smtClean="0"/>
              <a:t>What kind of architecture do we need for this?</a:t>
            </a:r>
            <a:endParaRPr lang="en-US" strike="sngStrike" dirty="0"/>
          </a:p>
          <a:p>
            <a:endParaRPr lang="en-US" dirty="0"/>
          </a:p>
          <a:p>
            <a:r>
              <a:rPr lang="en-US" strike="sngStrike" dirty="0" smtClean="0"/>
              <a:t>Briefly: What </a:t>
            </a:r>
            <a:r>
              <a:rPr lang="en-US" strike="sngStrike" dirty="0"/>
              <a:t>is Machine Learning?</a:t>
            </a:r>
          </a:p>
          <a:p>
            <a:pPr marL="0" indent="0">
              <a:buNone/>
            </a:pPr>
            <a:endParaRPr lang="en-US" dirty="0"/>
          </a:p>
          <a:p>
            <a:r>
              <a:rPr lang="en-US" strike="sngStrike" dirty="0"/>
              <a:t>Mobile Use </a:t>
            </a:r>
            <a:r>
              <a:rPr lang="en-US" strike="sngStrike" dirty="0" smtClean="0"/>
              <a:t>Case</a:t>
            </a:r>
          </a:p>
          <a:p>
            <a:endParaRPr lang="en-US" dirty="0"/>
          </a:p>
          <a:p>
            <a:r>
              <a:rPr lang="en-US" dirty="0" smtClean="0"/>
              <a:t>Summary</a:t>
            </a:r>
            <a:endParaRPr lang="en-US" dirty="0"/>
          </a:p>
          <a:p>
            <a:endParaRPr lang="en-US" dirty="0"/>
          </a:p>
          <a:p>
            <a:r>
              <a:rPr lang="en-US" dirty="0"/>
              <a:t>Appendix: How can machine learning possibly work?</a:t>
            </a:r>
          </a:p>
          <a:p>
            <a:endParaRPr lang="en-US" dirty="0"/>
          </a:p>
        </p:txBody>
      </p:sp>
    </p:spTree>
    <p:extLst>
      <p:ext uri="{BB962C8B-B14F-4D97-AF65-F5344CB8AC3E}">
        <p14:creationId xmlns:p14="http://schemas.microsoft.com/office/powerpoint/2010/main" val="162502812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439"/>
            <a:ext cx="8229600" cy="1143000"/>
          </a:xfrm>
        </p:spPr>
        <p:txBody>
          <a:bodyPr/>
          <a:lstStyle/>
          <a:p>
            <a:r>
              <a:rPr lang="en-US" dirty="0" smtClean="0"/>
              <a:t>Summary</a:t>
            </a:r>
            <a:endParaRPr lang="en-US" dirty="0"/>
          </a:p>
        </p:txBody>
      </p:sp>
      <p:sp>
        <p:nvSpPr>
          <p:cNvPr id="3" name="Content Placeholder 2"/>
          <p:cNvSpPr>
            <a:spLocks noGrp="1"/>
          </p:cNvSpPr>
          <p:nvPr>
            <p:ph idx="1"/>
          </p:nvPr>
        </p:nvSpPr>
        <p:spPr>
          <a:xfrm>
            <a:off x="561788" y="1329438"/>
            <a:ext cx="8229600" cy="5528562"/>
          </a:xfrm>
        </p:spPr>
        <p:txBody>
          <a:bodyPr>
            <a:normAutofit fontScale="70000" lnSpcReduction="20000"/>
          </a:bodyPr>
          <a:lstStyle/>
          <a:p>
            <a:r>
              <a:rPr lang="en-US" sz="2800" dirty="0" smtClean="0">
                <a:solidFill>
                  <a:srgbClr val="FF0000"/>
                </a:solidFill>
              </a:rPr>
              <a:t>ML is real </a:t>
            </a:r>
            <a:r>
              <a:rPr lang="en-US" sz="2800" i="1" dirty="0" smtClean="0">
                <a:solidFill>
                  <a:srgbClr val="FF0000"/>
                </a:solidFill>
              </a:rPr>
              <a:t>now</a:t>
            </a:r>
            <a:r>
              <a:rPr lang="en-US" sz="2800" dirty="0" smtClean="0"/>
              <a:t>, chiefly because of</a:t>
            </a:r>
          </a:p>
          <a:p>
            <a:pPr lvl="1"/>
            <a:r>
              <a:rPr lang="en-US" sz="2400" dirty="0"/>
              <a:t>t</a:t>
            </a:r>
            <a:r>
              <a:rPr lang="en-US" sz="2400" dirty="0" smtClean="0"/>
              <a:t>he availability of large data sets</a:t>
            </a:r>
          </a:p>
          <a:p>
            <a:pPr lvl="1"/>
            <a:r>
              <a:rPr lang="en-US" sz="2400" dirty="0" smtClean="0"/>
              <a:t>increased compute/storage capability </a:t>
            </a:r>
          </a:p>
          <a:p>
            <a:pPr lvl="1"/>
            <a:r>
              <a:rPr lang="en-US" sz="2400" dirty="0" smtClean="0"/>
              <a:t>theoretical breakthroughs in deep learning</a:t>
            </a:r>
          </a:p>
          <a:p>
            <a:pPr lvl="1"/>
            <a:endParaRPr lang="en-US" sz="2400" dirty="0" smtClean="0"/>
          </a:p>
          <a:p>
            <a:r>
              <a:rPr lang="en-US" sz="2800" dirty="0" smtClean="0"/>
              <a:t>Networking is an ideal ML use case</a:t>
            </a:r>
          </a:p>
          <a:p>
            <a:pPr lvl="1"/>
            <a:r>
              <a:rPr lang="en-US" sz="2400" dirty="0" smtClean="0"/>
              <a:t>Large and diverse data sets, deep structure</a:t>
            </a:r>
          </a:p>
          <a:p>
            <a:endParaRPr lang="en-US" sz="2800" dirty="0" smtClean="0"/>
          </a:p>
          <a:p>
            <a:r>
              <a:rPr lang="en-US" sz="2800" dirty="0" smtClean="0">
                <a:solidFill>
                  <a:srgbClr val="FF0000"/>
                </a:solidFill>
              </a:rPr>
              <a:t>We will see dramatic changes in the way networks are built and operated </a:t>
            </a:r>
            <a:r>
              <a:rPr lang="en-US" sz="2800" i="1" dirty="0" smtClean="0">
                <a:solidFill>
                  <a:srgbClr val="FF0000"/>
                </a:solidFill>
              </a:rPr>
              <a:t>starting this year</a:t>
            </a:r>
            <a:r>
              <a:rPr lang="en-US" sz="2800" dirty="0" smtClean="0">
                <a:solidFill>
                  <a:srgbClr val="FF0000"/>
                </a:solidFill>
              </a:rPr>
              <a:t> </a:t>
            </a:r>
            <a:r>
              <a:rPr lang="en-US" sz="2800" dirty="0" smtClean="0"/>
              <a:t>as a direct consequence of the incorporation of Machine Learning technologies into network design, engineering and operation tasks</a:t>
            </a:r>
          </a:p>
          <a:p>
            <a:endParaRPr lang="en-US" sz="2800" dirty="0" smtClean="0"/>
          </a:p>
          <a:p>
            <a:r>
              <a:rPr lang="en-US" sz="2800" dirty="0" smtClean="0"/>
              <a:t>As networking professionals, we need to prepare</a:t>
            </a:r>
          </a:p>
          <a:p>
            <a:pPr lvl="1"/>
            <a:r>
              <a:rPr lang="en-US" sz="2400" dirty="0" smtClean="0"/>
              <a:t>{SDN,NFV,Cloud} is a sea-change in how we think about infrastructure</a:t>
            </a:r>
          </a:p>
          <a:p>
            <a:pPr lvl="2"/>
            <a:r>
              <a:rPr lang="en-US" sz="2000" dirty="0" smtClean="0"/>
              <a:t>Disaggregation</a:t>
            </a:r>
          </a:p>
          <a:p>
            <a:pPr lvl="1"/>
            <a:r>
              <a:rPr lang="en-US" sz="2400" dirty="0" smtClean="0"/>
              <a:t>ML is a sea-change in the way we think think about design, control, operation, and management of that infrastructure</a:t>
            </a:r>
          </a:p>
          <a:p>
            <a:pPr lvl="2"/>
            <a:r>
              <a:rPr lang="en-US" sz="2000" dirty="0" smtClean="0"/>
              <a:t>Remember the optimization/remediation/ loop in our architecture</a:t>
            </a:r>
            <a:endParaRPr lang="en-US" sz="2000" dirty="0"/>
          </a:p>
        </p:txBody>
      </p:sp>
    </p:spTree>
    <p:extLst>
      <p:ext uri="{BB962C8B-B14F-4D97-AF65-F5344CB8AC3E}">
        <p14:creationId xmlns:p14="http://schemas.microsoft.com/office/powerpoint/2010/main" val="32625928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Q&amp;A</a:t>
            </a:r>
            <a:endParaRPr lang="en-US" sz="6000" dirty="0"/>
          </a:p>
        </p:txBody>
      </p:sp>
      <p:sp>
        <p:nvSpPr>
          <p:cNvPr id="4" name="TextBox 3"/>
          <p:cNvSpPr txBox="1"/>
          <p:nvPr/>
        </p:nvSpPr>
        <p:spPr>
          <a:xfrm>
            <a:off x="3130327" y="2900783"/>
            <a:ext cx="2883346" cy="1107996"/>
          </a:xfrm>
          <a:prstGeom prst="rect">
            <a:avLst/>
          </a:prstGeom>
          <a:noFill/>
        </p:spPr>
        <p:txBody>
          <a:bodyPr wrap="none" rtlCol="0">
            <a:spAutoFit/>
          </a:bodyPr>
          <a:lstStyle/>
          <a:p>
            <a:r>
              <a:rPr lang="en-US" sz="6600" dirty="0" smtClean="0"/>
              <a:t>Thanks!</a:t>
            </a:r>
            <a:endParaRPr lang="en-US" sz="6600" dirty="0"/>
          </a:p>
        </p:txBody>
      </p:sp>
    </p:spTree>
    <p:extLst>
      <p:ext uri="{BB962C8B-B14F-4D97-AF65-F5344CB8AC3E}">
        <p14:creationId xmlns:p14="http://schemas.microsoft.com/office/powerpoint/2010/main" val="12774160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 and Framing</a:t>
            </a:r>
            <a:endParaRPr lang="en-US" dirty="0"/>
          </a:p>
        </p:txBody>
      </p:sp>
      <p:pic>
        <p:nvPicPr>
          <p:cNvPr id="4" name="Content Placeholder 3" descr="analytics_cartoon.jpeg"/>
          <p:cNvPicPr>
            <a:picLocks noGrp="1" noChangeAspect="1"/>
          </p:cNvPicPr>
          <p:nvPr>
            <p:ph idx="1"/>
          </p:nvPr>
        </p:nvPicPr>
        <p:blipFill>
          <a:blip r:embed="rId2">
            <a:extLst>
              <a:ext uri="{28A0092B-C50C-407E-A947-70E740481C1C}">
                <a14:useLocalDpi xmlns:a14="http://schemas.microsoft.com/office/drawing/2010/main" val="0"/>
              </a:ext>
            </a:extLst>
          </a:blip>
          <a:srcRect t="13289" b="13289"/>
          <a:stretch>
            <a:fillRect/>
          </a:stretch>
        </p:blipFill>
        <p:spPr>
          <a:xfrm>
            <a:off x="2445558" y="2121490"/>
            <a:ext cx="3813425" cy="2097237"/>
          </a:xfrm>
        </p:spPr>
      </p:pic>
      <p:sp>
        <p:nvSpPr>
          <p:cNvPr id="5" name="TextBox 4"/>
          <p:cNvSpPr txBox="1"/>
          <p:nvPr/>
        </p:nvSpPr>
        <p:spPr>
          <a:xfrm>
            <a:off x="903202" y="4631134"/>
            <a:ext cx="7193715" cy="954107"/>
          </a:xfrm>
          <a:prstGeom prst="rect">
            <a:avLst/>
          </a:prstGeom>
          <a:noFill/>
        </p:spPr>
        <p:txBody>
          <a:bodyPr wrap="square" rtlCol="0">
            <a:spAutoFit/>
          </a:bodyPr>
          <a:lstStyle/>
          <a:p>
            <a:r>
              <a:rPr lang="en-US" sz="2800" dirty="0" smtClean="0"/>
              <a:t>Lots of excitement around “analytics” and machine learning</a:t>
            </a:r>
            <a:endParaRPr lang="en-US" sz="2800" dirty="0"/>
          </a:p>
        </p:txBody>
      </p:sp>
      <p:sp>
        <p:nvSpPr>
          <p:cNvPr id="6" name="TextBox 5"/>
          <p:cNvSpPr txBox="1"/>
          <p:nvPr/>
        </p:nvSpPr>
        <p:spPr>
          <a:xfrm>
            <a:off x="903202" y="5771981"/>
            <a:ext cx="7265656" cy="954107"/>
          </a:xfrm>
          <a:prstGeom prst="rect">
            <a:avLst/>
          </a:prstGeom>
          <a:noFill/>
        </p:spPr>
        <p:txBody>
          <a:bodyPr wrap="none" rtlCol="0">
            <a:spAutoFit/>
          </a:bodyPr>
          <a:lstStyle/>
          <a:p>
            <a:r>
              <a:rPr lang="en-US" sz="2800" dirty="0" smtClean="0"/>
              <a:t>But what are “analytics”, and what use cases are</a:t>
            </a:r>
          </a:p>
          <a:p>
            <a:r>
              <a:rPr lang="en-US" sz="2800" dirty="0" smtClean="0"/>
              <a:t>near term (vs longer term)?</a:t>
            </a:r>
            <a:endParaRPr lang="en-US" sz="2800" dirty="0"/>
          </a:p>
        </p:txBody>
      </p:sp>
    </p:spTree>
    <p:extLst>
      <p:ext uri="{BB962C8B-B14F-4D97-AF65-F5344CB8AC3E}">
        <p14:creationId xmlns:p14="http://schemas.microsoft.com/office/powerpoint/2010/main" val="10581418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454" y="0"/>
            <a:ext cx="8971546" cy="1143000"/>
          </a:xfrm>
        </p:spPr>
        <p:txBody>
          <a:bodyPr>
            <a:noAutofit/>
          </a:bodyPr>
          <a:lstStyle/>
          <a:p>
            <a:r>
              <a:rPr lang="en-US" sz="3800" dirty="0" smtClean="0"/>
              <a:t>How Can Machine Learning Possibly Work?</a:t>
            </a:r>
            <a:endParaRPr lang="en-US" sz="3800" dirty="0"/>
          </a:p>
        </p:txBody>
      </p:sp>
      <p:sp>
        <p:nvSpPr>
          <p:cNvPr id="3" name="Content Placeholder 2"/>
          <p:cNvSpPr>
            <a:spLocks noGrp="1"/>
          </p:cNvSpPr>
          <p:nvPr>
            <p:ph idx="1"/>
          </p:nvPr>
        </p:nvSpPr>
        <p:spPr>
          <a:xfrm>
            <a:off x="457200" y="1143000"/>
            <a:ext cx="8229600" cy="5565802"/>
          </a:xfrm>
        </p:spPr>
        <p:txBody>
          <a:bodyPr>
            <a:normAutofit lnSpcReduction="10000"/>
          </a:bodyPr>
          <a:lstStyle/>
          <a:p>
            <a:r>
              <a:rPr lang="en-US" sz="1600" dirty="0" smtClean="0"/>
              <a:t>We want to build statistical models that </a:t>
            </a:r>
            <a:r>
              <a:rPr lang="en-US" sz="1600" b="1" dirty="0" smtClean="0"/>
              <a:t>generalize to unseen cases</a:t>
            </a:r>
          </a:p>
          <a:p>
            <a:endParaRPr lang="en-US" sz="1600" b="1" dirty="0"/>
          </a:p>
          <a:p>
            <a:r>
              <a:rPr lang="en-US" sz="1600" dirty="0" smtClean="0"/>
              <a:t>What assumptions do we need to do this (essentially predict the future)?</a:t>
            </a:r>
          </a:p>
          <a:p>
            <a:pPr marL="0" indent="0">
              <a:buNone/>
            </a:pPr>
            <a:endParaRPr lang="en-US" sz="1600" dirty="0" smtClean="0"/>
          </a:p>
          <a:p>
            <a:r>
              <a:rPr lang="en-US" sz="1600" dirty="0" smtClean="0"/>
              <a:t>4 main “prior” assumptions are (at least) required</a:t>
            </a:r>
          </a:p>
          <a:p>
            <a:endParaRPr lang="en-US" sz="1600" dirty="0" smtClean="0"/>
          </a:p>
          <a:p>
            <a:pPr lvl="1"/>
            <a:r>
              <a:rPr lang="en-US" sz="1400" dirty="0" smtClean="0"/>
              <a:t>Smoothness</a:t>
            </a:r>
          </a:p>
          <a:p>
            <a:pPr lvl="1"/>
            <a:endParaRPr lang="en-US" sz="1400" dirty="0" smtClean="0"/>
          </a:p>
          <a:p>
            <a:pPr lvl="1"/>
            <a:r>
              <a:rPr lang="en-US" sz="1400" dirty="0" smtClean="0"/>
              <a:t>Manifold Hypothesis</a:t>
            </a:r>
          </a:p>
          <a:p>
            <a:pPr lvl="1"/>
            <a:endParaRPr lang="en-US" sz="1400" dirty="0" smtClean="0"/>
          </a:p>
          <a:p>
            <a:pPr lvl="1"/>
            <a:r>
              <a:rPr lang="en-US" sz="1400" dirty="0" smtClean="0">
                <a:solidFill>
                  <a:schemeClr val="tx1">
                    <a:lumMod val="65000"/>
                    <a:lumOff val="35000"/>
                  </a:schemeClr>
                </a:solidFill>
              </a:rPr>
              <a:t>Distributed Representation/Compositionality</a:t>
            </a:r>
          </a:p>
          <a:p>
            <a:pPr lvl="2"/>
            <a:r>
              <a:rPr lang="en-US" sz="1200" dirty="0"/>
              <a:t>Compositionality is useful to describe the world around us efficiently </a:t>
            </a:r>
            <a:r>
              <a:rPr lang="en-US" sz="1200" dirty="0" smtClean="0">
                <a:sym typeface="Wingdings"/>
              </a:rPr>
              <a:t> </a:t>
            </a:r>
            <a:r>
              <a:rPr lang="en-US" sz="1200" dirty="0" smtClean="0"/>
              <a:t>distributed </a:t>
            </a:r>
            <a:r>
              <a:rPr lang="en-US" sz="1200" dirty="0"/>
              <a:t>representations (features) are meaningful by themselves</a:t>
            </a:r>
            <a:r>
              <a:rPr lang="en-US" sz="1200" dirty="0" smtClean="0"/>
              <a:t>.</a:t>
            </a:r>
          </a:p>
          <a:p>
            <a:pPr lvl="2"/>
            <a:r>
              <a:rPr lang="en-US" sz="1200" dirty="0" smtClean="0"/>
              <a:t>Non-distributed </a:t>
            </a:r>
            <a:r>
              <a:rPr lang="en-US" sz="1200" dirty="0" smtClean="0">
                <a:sym typeface="Wingdings"/>
              </a:rPr>
              <a:t> # of distinguishable regions linear in # of parameters</a:t>
            </a:r>
          </a:p>
          <a:p>
            <a:pPr lvl="2"/>
            <a:r>
              <a:rPr lang="en-US" sz="1200" dirty="0" smtClean="0">
                <a:sym typeface="Wingdings"/>
              </a:rPr>
              <a:t>Distributed          # of </a:t>
            </a:r>
            <a:r>
              <a:rPr lang="en-US" sz="1200" dirty="0">
                <a:sym typeface="Wingdings"/>
              </a:rPr>
              <a:t>distinguishable </a:t>
            </a:r>
            <a:r>
              <a:rPr lang="en-US" sz="1200" dirty="0" smtClean="0">
                <a:sym typeface="Wingdings"/>
              </a:rPr>
              <a:t> regions grows almost exponentially in # of parameters</a:t>
            </a:r>
          </a:p>
          <a:p>
            <a:pPr lvl="3"/>
            <a:r>
              <a:rPr lang="en-US" sz="1100" dirty="0" smtClean="0">
                <a:sym typeface="Wingdings"/>
              </a:rPr>
              <a:t>Each parameter influences many regions, not just local neighbors</a:t>
            </a:r>
          </a:p>
          <a:p>
            <a:pPr lvl="2"/>
            <a:r>
              <a:rPr lang="en-US" sz="1200" dirty="0" smtClean="0">
                <a:sym typeface="Wingdings"/>
              </a:rPr>
              <a:t>Want to generalize non-locally to never-seen regions  essentially </a:t>
            </a:r>
            <a:r>
              <a:rPr lang="en-US" sz="1200" b="1" i="1" dirty="0" smtClean="0">
                <a:sym typeface="Wingdings"/>
              </a:rPr>
              <a:t>exponential gain</a:t>
            </a:r>
            <a:endParaRPr lang="en-US" sz="1200" b="1" i="1" dirty="0" smtClean="0"/>
          </a:p>
          <a:p>
            <a:pPr lvl="2"/>
            <a:endParaRPr lang="en-US" sz="1200" dirty="0" smtClean="0"/>
          </a:p>
          <a:p>
            <a:pPr lvl="1"/>
            <a:r>
              <a:rPr lang="en-US" sz="1400" dirty="0" smtClean="0">
                <a:solidFill>
                  <a:srgbClr val="595959"/>
                </a:solidFill>
              </a:rPr>
              <a:t>Shared Underlying Explanatory Factors</a:t>
            </a:r>
          </a:p>
          <a:p>
            <a:pPr lvl="2"/>
            <a:r>
              <a:rPr lang="en-US" sz="1200" dirty="0" smtClean="0"/>
              <a:t>The </a:t>
            </a:r>
            <a:r>
              <a:rPr lang="en-US" sz="1200" dirty="0"/>
              <a:t>assumption here is that there are shared </a:t>
            </a:r>
            <a:r>
              <a:rPr lang="en-US" sz="1200" dirty="0" smtClean="0"/>
              <a:t>underlying explanatory </a:t>
            </a:r>
            <a:r>
              <a:rPr lang="en-US" sz="1200" dirty="0"/>
              <a:t>factors, in particular between p(x) </a:t>
            </a:r>
            <a:r>
              <a:rPr lang="en-US" sz="1200" dirty="0" smtClean="0"/>
              <a:t>(prior distribution) and p</a:t>
            </a:r>
            <a:r>
              <a:rPr lang="en-US" sz="1200" dirty="0"/>
              <a:t>(Y|x</a:t>
            </a:r>
            <a:r>
              <a:rPr lang="en-US" sz="1200" dirty="0" smtClean="0"/>
              <a:t>) (posterior distribution). </a:t>
            </a:r>
            <a:r>
              <a:rPr lang="en-US" sz="1200" b="1" i="1" dirty="0"/>
              <a:t>Disentangling</a:t>
            </a:r>
            <a:r>
              <a:rPr lang="en-US" sz="1200" dirty="0"/>
              <a:t> these factors is in part </a:t>
            </a:r>
            <a:r>
              <a:rPr lang="en-US" sz="1200" dirty="0" smtClean="0"/>
              <a:t>what machine </a:t>
            </a:r>
            <a:r>
              <a:rPr lang="en-US" sz="1200" dirty="0"/>
              <a:t>learning is about</a:t>
            </a:r>
            <a:r>
              <a:rPr lang="en-US" sz="1200" dirty="0" smtClean="0"/>
              <a:t>.</a:t>
            </a:r>
          </a:p>
          <a:p>
            <a:pPr lvl="2"/>
            <a:endParaRPr lang="en-US" sz="1200" dirty="0"/>
          </a:p>
          <a:p>
            <a:r>
              <a:rPr lang="en-US" sz="1600" dirty="0" smtClean="0"/>
              <a:t>Before this, however: What is the problem in the first place?</a:t>
            </a:r>
          </a:p>
        </p:txBody>
      </p:sp>
    </p:spTree>
    <p:extLst>
      <p:ext uri="{BB962C8B-B14F-4D97-AF65-F5344CB8AC3E}">
        <p14:creationId xmlns:p14="http://schemas.microsoft.com/office/powerpoint/2010/main" val="2144162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5118"/>
            <a:ext cx="8229600" cy="1535322"/>
          </a:xfrm>
        </p:spPr>
        <p:txBody>
          <a:bodyPr>
            <a:normAutofit/>
          </a:bodyPr>
          <a:lstStyle/>
          <a:p>
            <a:r>
              <a:rPr lang="en-US" sz="4000" dirty="0" smtClean="0"/>
              <a:t>Why ML Is Hard</a:t>
            </a:r>
            <a:br>
              <a:rPr lang="en-US" sz="4000" dirty="0" smtClean="0"/>
            </a:br>
            <a:r>
              <a:rPr lang="en-US" sz="3600" i="1" dirty="0" smtClean="0"/>
              <a:t>The Curse Of Dimensionality</a:t>
            </a:r>
            <a:endParaRPr lang="en-US" sz="3600" i="1" dirty="0"/>
          </a:p>
        </p:txBody>
      </p:sp>
      <p:pic>
        <p:nvPicPr>
          <p:cNvPr id="3" name="Picture 2" descr="CurseDimensionality.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1515" y="1709969"/>
            <a:ext cx="5106147" cy="5024230"/>
          </a:xfrm>
          <a:prstGeom prst="rect">
            <a:avLst/>
          </a:prstGeom>
        </p:spPr>
      </p:pic>
      <p:sp>
        <p:nvSpPr>
          <p:cNvPr id="6" name="TextBox 5"/>
          <p:cNvSpPr txBox="1"/>
          <p:nvPr/>
        </p:nvSpPr>
        <p:spPr>
          <a:xfrm>
            <a:off x="134472" y="1902107"/>
            <a:ext cx="3462168" cy="4832092"/>
          </a:xfrm>
          <a:prstGeom prst="rect">
            <a:avLst/>
          </a:prstGeom>
          <a:noFill/>
        </p:spPr>
        <p:txBody>
          <a:bodyPr wrap="square" rtlCol="0">
            <a:spAutoFit/>
          </a:bodyPr>
          <a:lstStyle/>
          <a:p>
            <a:pPr marL="285750" indent="-285750">
              <a:buFont typeface="Arial"/>
              <a:buChar char="•"/>
            </a:pPr>
            <a:r>
              <a:rPr lang="en-US" sz="2200" dirty="0" smtClean="0"/>
              <a:t>To </a:t>
            </a:r>
            <a:r>
              <a:rPr lang="en-US" sz="2200" dirty="0" smtClean="0">
                <a:solidFill>
                  <a:srgbClr val="FF0000"/>
                </a:solidFill>
              </a:rPr>
              <a:t>generalize</a:t>
            </a:r>
            <a:r>
              <a:rPr lang="en-US" sz="2200" dirty="0" smtClean="0"/>
              <a:t> locally, you need representative examples from all relevant variations (and there are an </a:t>
            </a:r>
            <a:r>
              <a:rPr lang="en-US" sz="2200" i="1" dirty="0" smtClean="0"/>
              <a:t>exponential</a:t>
            </a:r>
            <a:r>
              <a:rPr lang="en-US" sz="2200" dirty="0" smtClean="0"/>
              <a:t> number of them)!</a:t>
            </a:r>
          </a:p>
          <a:p>
            <a:pPr marL="285750" indent="-285750">
              <a:buFont typeface="Arial"/>
              <a:buChar char="•"/>
            </a:pPr>
            <a:endParaRPr lang="en-US" sz="2200" dirty="0"/>
          </a:p>
          <a:p>
            <a:pPr marL="285750" indent="-285750">
              <a:buFont typeface="Arial"/>
              <a:buChar char="•"/>
            </a:pPr>
            <a:r>
              <a:rPr lang="en-US" sz="2200" dirty="0" smtClean="0"/>
              <a:t>Classical Solution: Hope for a smooth enough target function, or make it smooth by handcrafting good features or kernels</a:t>
            </a:r>
          </a:p>
          <a:p>
            <a:pPr marL="285750" indent="-285750">
              <a:buFont typeface="Arial"/>
              <a:buChar char="•"/>
            </a:pPr>
            <a:endParaRPr lang="en-US" sz="2200" dirty="0"/>
          </a:p>
          <a:p>
            <a:pPr marL="285750" indent="-285750">
              <a:buFont typeface="Arial"/>
              <a:buChar char="•"/>
            </a:pPr>
            <a:r>
              <a:rPr lang="en-US" sz="2200" i="1" dirty="0" smtClean="0"/>
              <a:t>Smooth?</a:t>
            </a:r>
            <a:endParaRPr lang="en-US" sz="2200" dirty="0" smtClean="0"/>
          </a:p>
        </p:txBody>
      </p:sp>
      <p:sp>
        <p:nvSpPr>
          <p:cNvPr id="7" name="Rectangle 6"/>
          <p:cNvSpPr/>
          <p:nvPr/>
        </p:nvSpPr>
        <p:spPr>
          <a:xfrm>
            <a:off x="1050939" y="4682247"/>
            <a:ext cx="956235" cy="283882"/>
          </a:xfrm>
          <a:prstGeom prst="rect">
            <a:avLst/>
          </a:prstGeom>
          <a:solidFill>
            <a:srgbClr val="008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6375657" y="6016623"/>
            <a:ext cx="2736885" cy="830997"/>
          </a:xfrm>
          <a:prstGeom prst="rect">
            <a:avLst/>
          </a:prstGeom>
          <a:noFill/>
        </p:spPr>
        <p:txBody>
          <a:bodyPr wrap="none" rtlCol="0">
            <a:spAutoFit/>
          </a:bodyPr>
          <a:lstStyle/>
          <a:p>
            <a:r>
              <a:rPr lang="en-US" sz="1600" dirty="0" smtClean="0"/>
              <a:t>(i).  Space grows </a:t>
            </a:r>
            <a:r>
              <a:rPr lang="en-US" sz="1600" i="1" dirty="0" smtClean="0"/>
              <a:t>exponentially</a:t>
            </a:r>
          </a:p>
          <a:p>
            <a:r>
              <a:rPr lang="en-US" sz="1600" dirty="0" smtClean="0"/>
              <a:t>(ii). Space is stretched, points</a:t>
            </a:r>
          </a:p>
          <a:p>
            <a:r>
              <a:rPr lang="en-US" sz="1600" dirty="0"/>
              <a:t> </a:t>
            </a:r>
            <a:r>
              <a:rPr lang="en-US" sz="1600" dirty="0" smtClean="0"/>
              <a:t>      become </a:t>
            </a:r>
            <a:r>
              <a:rPr lang="en-US" sz="1600" i="1" dirty="0"/>
              <a:t>equidistant</a:t>
            </a:r>
          </a:p>
        </p:txBody>
      </p:sp>
    </p:spTree>
    <p:extLst>
      <p:ext uri="{BB962C8B-B14F-4D97-AF65-F5344CB8AC3E}">
        <p14:creationId xmlns:p14="http://schemas.microsoft.com/office/powerpoint/2010/main" val="32764833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What Is Smoothness?</a:t>
            </a:r>
            <a:endParaRPr lang="en-US" dirty="0"/>
          </a:p>
        </p:txBody>
      </p:sp>
      <p:pic>
        <p:nvPicPr>
          <p:cNvPr id="12" name="Content Placeholder 11" descr="smoothness.png"/>
          <p:cNvPicPr>
            <a:picLocks noGrp="1" noChangeAspect="1"/>
          </p:cNvPicPr>
          <p:nvPr>
            <p:ph idx="1"/>
          </p:nvPr>
        </p:nvPicPr>
        <p:blipFill>
          <a:blip r:embed="rId2">
            <a:extLst>
              <a:ext uri="{28A0092B-C50C-407E-A947-70E740481C1C}">
                <a14:useLocalDpi xmlns:a14="http://schemas.microsoft.com/office/drawing/2010/main" val="0"/>
              </a:ext>
            </a:extLst>
          </a:blip>
          <a:srcRect t="7933" b="7933"/>
          <a:stretch>
            <a:fillRect/>
          </a:stretch>
        </p:blipFill>
        <p:spPr>
          <a:xfrm>
            <a:off x="457200" y="1663769"/>
            <a:ext cx="8229600" cy="4525963"/>
          </a:xfrm>
        </p:spPr>
      </p:pic>
      <p:sp>
        <p:nvSpPr>
          <p:cNvPr id="13" name="TextBox 12"/>
          <p:cNvSpPr txBox="1"/>
          <p:nvPr/>
        </p:nvSpPr>
        <p:spPr>
          <a:xfrm>
            <a:off x="652185" y="6303323"/>
            <a:ext cx="7839631" cy="461665"/>
          </a:xfrm>
          <a:prstGeom prst="rect">
            <a:avLst/>
          </a:prstGeom>
          <a:noFill/>
        </p:spPr>
        <p:txBody>
          <a:bodyPr wrap="none" rtlCol="0">
            <a:spAutoFit/>
          </a:bodyPr>
          <a:lstStyle/>
          <a:p>
            <a:r>
              <a:rPr lang="en-US" sz="2400" i="1" dirty="0" smtClean="0"/>
              <a:t>Smoothness </a:t>
            </a:r>
            <a:r>
              <a:rPr lang="en-US" sz="2400" i="1" dirty="0" smtClean="0">
                <a:sym typeface="Wingdings"/>
              </a:rPr>
              <a:t></a:t>
            </a:r>
            <a:r>
              <a:rPr lang="en-US" sz="2400" dirty="0">
                <a:sym typeface="Wingdings"/>
              </a:rPr>
              <a:t> </a:t>
            </a:r>
            <a:r>
              <a:rPr lang="en-US" sz="2400" dirty="0" smtClean="0"/>
              <a:t>If </a:t>
            </a:r>
            <a:r>
              <a:rPr lang="en-US" sz="2400" b="1" dirty="0" smtClean="0"/>
              <a:t>x</a:t>
            </a:r>
            <a:r>
              <a:rPr lang="en-US" sz="2400" dirty="0" smtClean="0"/>
              <a:t> is geometrically close to</a:t>
            </a:r>
            <a:r>
              <a:rPr lang="en-US" sz="2400" b="1" dirty="0" smtClean="0"/>
              <a:t> x’ </a:t>
            </a:r>
            <a:r>
              <a:rPr lang="en-US" sz="2400" dirty="0" smtClean="0"/>
              <a:t>then </a:t>
            </a:r>
            <a:r>
              <a:rPr lang="en-US" sz="2400" b="1" dirty="0" smtClean="0"/>
              <a:t>f(x) ≈ f(x’) </a:t>
            </a:r>
            <a:endParaRPr lang="en-US" sz="2400" b="1" dirty="0"/>
          </a:p>
        </p:txBody>
      </p:sp>
    </p:spTree>
    <p:extLst>
      <p:ext uri="{BB962C8B-B14F-4D97-AF65-F5344CB8AC3E}">
        <p14:creationId xmlns:p14="http://schemas.microsoft.com/office/powerpoint/2010/main" val="4179936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Smoothness, basically…</a:t>
            </a:r>
            <a:endParaRPr lang="en-US" dirty="0"/>
          </a:p>
        </p:txBody>
      </p:sp>
      <p:pic>
        <p:nvPicPr>
          <p:cNvPr id="4" name="Picture 3" descr="smoothnes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6948" y="1750259"/>
            <a:ext cx="7015952" cy="4255146"/>
          </a:xfrm>
          <a:prstGeom prst="rect">
            <a:avLst/>
          </a:prstGeom>
        </p:spPr>
      </p:pic>
      <p:sp>
        <p:nvSpPr>
          <p:cNvPr id="5" name="TextBox 4"/>
          <p:cNvSpPr txBox="1"/>
          <p:nvPr/>
        </p:nvSpPr>
        <p:spPr>
          <a:xfrm>
            <a:off x="4370932" y="6005405"/>
            <a:ext cx="2852113" cy="369332"/>
          </a:xfrm>
          <a:prstGeom prst="rect">
            <a:avLst/>
          </a:prstGeom>
          <a:noFill/>
        </p:spPr>
        <p:txBody>
          <a:bodyPr wrap="none" rtlCol="0">
            <a:spAutoFit/>
          </a:bodyPr>
          <a:lstStyle/>
          <a:p>
            <a:r>
              <a:rPr lang="en-US" dirty="0" smtClean="0"/>
              <a:t>Probability mass </a:t>
            </a:r>
            <a:r>
              <a:rPr lang="en-US" b="1" dirty="0" smtClean="0"/>
              <a:t>P(Y=c|X;θ</a:t>
            </a:r>
            <a:r>
              <a:rPr lang="en-US" b="1" i="1" dirty="0" smtClean="0"/>
              <a:t>)</a:t>
            </a:r>
            <a:endParaRPr lang="en-US" b="1" i="1" dirty="0"/>
          </a:p>
        </p:txBody>
      </p:sp>
      <p:cxnSp>
        <p:nvCxnSpPr>
          <p:cNvPr id="7" name="Straight Arrow Connector 6"/>
          <p:cNvCxnSpPr/>
          <p:nvPr/>
        </p:nvCxnSpPr>
        <p:spPr>
          <a:xfrm flipV="1">
            <a:off x="6568943" y="5071596"/>
            <a:ext cx="654102" cy="87807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782477" y="6374737"/>
            <a:ext cx="6477705" cy="461665"/>
          </a:xfrm>
          <a:prstGeom prst="rect">
            <a:avLst/>
          </a:prstGeom>
          <a:noFill/>
        </p:spPr>
        <p:txBody>
          <a:bodyPr wrap="none" rtlCol="0">
            <a:spAutoFit/>
          </a:bodyPr>
          <a:lstStyle/>
          <a:p>
            <a:r>
              <a:rPr lang="en-US" sz="2400" b="1" dirty="0" smtClean="0"/>
              <a:t>This is where the </a:t>
            </a:r>
            <a:r>
              <a:rPr lang="en-US" sz="2400" b="1" i="1" dirty="0" smtClean="0"/>
              <a:t>Manifold Hypothesis </a:t>
            </a:r>
            <a:r>
              <a:rPr lang="en-US" sz="2400" b="1" dirty="0" smtClean="0"/>
              <a:t>comes in…</a:t>
            </a:r>
            <a:endParaRPr lang="en-US" sz="2400" b="1" dirty="0"/>
          </a:p>
        </p:txBody>
      </p:sp>
    </p:spTree>
    <p:extLst>
      <p:ext uri="{BB962C8B-B14F-4D97-AF65-F5344CB8AC3E}">
        <p14:creationId xmlns:p14="http://schemas.microsoft.com/office/powerpoint/2010/main" val="15169438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7279"/>
            <a:ext cx="8229600" cy="1143000"/>
          </a:xfrm>
        </p:spPr>
        <p:txBody>
          <a:bodyPr/>
          <a:lstStyle/>
          <a:p>
            <a:r>
              <a:rPr lang="en-US" dirty="0" smtClean="0"/>
              <a:t>Manifold Hypothesis</a:t>
            </a:r>
            <a:endParaRPr lang="en-US" dirty="0"/>
          </a:p>
        </p:txBody>
      </p:sp>
      <p:pic>
        <p:nvPicPr>
          <p:cNvPr id="4" name="Picture 3" descr="manifol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052" y="1260839"/>
            <a:ext cx="7025505" cy="3725372"/>
          </a:xfrm>
          <a:prstGeom prst="rect">
            <a:avLst/>
          </a:prstGeom>
        </p:spPr>
      </p:pic>
      <p:sp>
        <p:nvSpPr>
          <p:cNvPr id="5" name="TextBox 4"/>
          <p:cNvSpPr txBox="1"/>
          <p:nvPr/>
        </p:nvSpPr>
        <p:spPr>
          <a:xfrm>
            <a:off x="611428" y="5080290"/>
            <a:ext cx="8226944" cy="2031325"/>
          </a:xfrm>
          <a:prstGeom prst="rect">
            <a:avLst/>
          </a:prstGeom>
          <a:noFill/>
        </p:spPr>
        <p:txBody>
          <a:bodyPr wrap="none" rtlCol="0">
            <a:spAutoFit/>
          </a:bodyPr>
          <a:lstStyle/>
          <a:p>
            <a:r>
              <a:rPr lang="en-US" dirty="0" smtClean="0"/>
              <a:t>The </a:t>
            </a:r>
            <a:r>
              <a:rPr lang="en-US" dirty="0"/>
              <a:t>Manifold Hypothesis </a:t>
            </a:r>
            <a:r>
              <a:rPr lang="en-US" dirty="0" smtClean="0"/>
              <a:t>states </a:t>
            </a:r>
            <a:r>
              <a:rPr lang="en-US" dirty="0"/>
              <a:t>that </a:t>
            </a:r>
            <a:r>
              <a:rPr lang="en-US" b="1" i="1" dirty="0"/>
              <a:t>natural data</a:t>
            </a:r>
            <a:r>
              <a:rPr lang="en-US" b="1" dirty="0"/>
              <a:t> </a:t>
            </a:r>
            <a:r>
              <a:rPr lang="en-US" dirty="0"/>
              <a:t>forms lower dimensional manifolds </a:t>
            </a:r>
            <a:endParaRPr lang="en-US" dirty="0" smtClean="0"/>
          </a:p>
          <a:p>
            <a:r>
              <a:rPr lang="en-US" dirty="0" smtClean="0"/>
              <a:t>in </a:t>
            </a:r>
            <a:r>
              <a:rPr lang="en-US" dirty="0"/>
              <a:t>its embedding </a:t>
            </a:r>
            <a:r>
              <a:rPr lang="en-US" dirty="0" smtClean="0"/>
              <a:t>space. </a:t>
            </a:r>
            <a:r>
              <a:rPr lang="en-US" dirty="0"/>
              <a:t>Why should this be? Well, it seems that there are both </a:t>
            </a:r>
            <a:endParaRPr lang="en-US" dirty="0" smtClean="0"/>
          </a:p>
          <a:p>
            <a:r>
              <a:rPr lang="en-US" dirty="0" smtClean="0"/>
              <a:t>theoretical </a:t>
            </a:r>
            <a:r>
              <a:rPr lang="en-US" dirty="0"/>
              <a:t>and experimental reasons to suspect that the </a:t>
            </a:r>
            <a:r>
              <a:rPr lang="en-US" dirty="0" smtClean="0"/>
              <a:t>Manifold Hypothesis is true.</a:t>
            </a:r>
          </a:p>
          <a:p>
            <a:endParaRPr lang="en-US" dirty="0"/>
          </a:p>
          <a:p>
            <a:r>
              <a:rPr lang="en-US" dirty="0"/>
              <a:t>So if you believe that the MH is true, then the task of a machine learning classification </a:t>
            </a:r>
            <a:endParaRPr lang="en-US" dirty="0" smtClean="0"/>
          </a:p>
          <a:p>
            <a:r>
              <a:rPr lang="en-US" dirty="0" smtClean="0"/>
              <a:t>algorithm </a:t>
            </a:r>
            <a:r>
              <a:rPr lang="en-US" dirty="0"/>
              <a:t>is fundamentally to separate a bunch of tangled up manifolds.</a:t>
            </a:r>
          </a:p>
          <a:p>
            <a:r>
              <a:rPr lang="en-US" dirty="0" smtClean="0"/>
              <a:t>                                                            </a:t>
            </a:r>
            <a:endParaRPr lang="en-US" dirty="0"/>
          </a:p>
        </p:txBody>
      </p:sp>
      <p:sp>
        <p:nvSpPr>
          <p:cNvPr id="6" name="TextBox 5"/>
          <p:cNvSpPr txBox="1"/>
          <p:nvPr/>
        </p:nvSpPr>
        <p:spPr>
          <a:xfrm rot="20230434">
            <a:off x="329380" y="3240245"/>
            <a:ext cx="8600431" cy="1077218"/>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3200" dirty="0">
                <a:solidFill>
                  <a:srgbClr val="FF0000"/>
                </a:solidFill>
              </a:rPr>
              <a:t>BTW, you can demonstrate the </a:t>
            </a:r>
            <a:r>
              <a:rPr lang="en-US" sz="3200" dirty="0" smtClean="0">
                <a:solidFill>
                  <a:srgbClr val="FF0000"/>
                </a:solidFill>
              </a:rPr>
              <a:t>MH </a:t>
            </a:r>
            <a:r>
              <a:rPr lang="en-US" sz="3200" dirty="0">
                <a:solidFill>
                  <a:srgbClr val="FF0000"/>
                </a:solidFill>
              </a:rPr>
              <a:t>to yourself </a:t>
            </a:r>
            <a:endParaRPr lang="en-US" sz="3200" dirty="0" smtClean="0">
              <a:solidFill>
                <a:srgbClr val="FF0000"/>
              </a:solidFill>
            </a:endParaRPr>
          </a:p>
          <a:p>
            <a:r>
              <a:rPr lang="en-US" sz="3200" dirty="0" smtClean="0">
                <a:solidFill>
                  <a:srgbClr val="FF0000"/>
                </a:solidFill>
              </a:rPr>
              <a:t>with </a:t>
            </a:r>
            <a:r>
              <a:rPr lang="en-US" sz="3200" dirty="0">
                <a:solidFill>
                  <a:srgbClr val="FF0000"/>
                </a:solidFill>
              </a:rPr>
              <a:t>a </a:t>
            </a:r>
            <a:r>
              <a:rPr lang="en-US" sz="3200" dirty="0" smtClean="0">
                <a:solidFill>
                  <a:srgbClr val="FF0000"/>
                </a:solidFill>
              </a:rPr>
              <a:t>simple </a:t>
            </a:r>
            <a:r>
              <a:rPr lang="en-US" sz="3200" dirty="0">
                <a:solidFill>
                  <a:srgbClr val="FF0000"/>
                </a:solidFill>
              </a:rPr>
              <a:t>thought </a:t>
            </a:r>
            <a:r>
              <a:rPr lang="en-US" sz="3200" dirty="0" smtClean="0">
                <a:solidFill>
                  <a:srgbClr val="FF0000"/>
                </a:solidFill>
              </a:rPr>
              <a:t>experiment on image data…</a:t>
            </a:r>
            <a:endParaRPr lang="en-US" sz="3200" dirty="0">
              <a:solidFill>
                <a:srgbClr val="FF0000"/>
              </a:solidFill>
            </a:endParaRPr>
          </a:p>
        </p:txBody>
      </p:sp>
    </p:spTree>
    <p:extLst>
      <p:ext uri="{BB962C8B-B14F-4D97-AF65-F5344CB8AC3E}">
        <p14:creationId xmlns:p14="http://schemas.microsoft.com/office/powerpoint/2010/main" val="29058121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471" y="62944"/>
            <a:ext cx="8605135" cy="956460"/>
          </a:xfrm>
        </p:spPr>
        <p:txBody>
          <a:bodyPr>
            <a:normAutofit fontScale="90000"/>
          </a:bodyPr>
          <a:lstStyle/>
          <a:p>
            <a:r>
              <a:rPr lang="en-US" sz="4800" dirty="0" smtClean="0"/>
              <a:t>Another View: Manifolds and Classes</a:t>
            </a:r>
            <a:endParaRPr lang="en-US" dirty="0"/>
          </a:p>
        </p:txBody>
      </p:sp>
      <p:pic>
        <p:nvPicPr>
          <p:cNvPr id="4" name="Picture 3" descr="Socher-ImageClassManifol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869" y="1407536"/>
            <a:ext cx="8260263" cy="5450464"/>
          </a:xfrm>
          <a:prstGeom prst="rect">
            <a:avLst/>
          </a:prstGeom>
        </p:spPr>
      </p:pic>
    </p:spTree>
    <p:extLst>
      <p:ext uri="{BB962C8B-B14F-4D97-AF65-F5344CB8AC3E}">
        <p14:creationId xmlns:p14="http://schemas.microsoft.com/office/powerpoint/2010/main" val="185412122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32000"/>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Way to Segment the Space</a:t>
            </a:r>
            <a:endParaRPr lang="en-US" dirty="0"/>
          </a:p>
        </p:txBody>
      </p:sp>
      <p:sp>
        <p:nvSpPr>
          <p:cNvPr id="3" name="Content Placeholder 2"/>
          <p:cNvSpPr>
            <a:spLocks noGrp="1"/>
          </p:cNvSpPr>
          <p:nvPr>
            <p:ph idx="1"/>
          </p:nvPr>
        </p:nvSpPr>
        <p:spPr>
          <a:xfrm>
            <a:off x="457200" y="1788359"/>
            <a:ext cx="8229600" cy="4860979"/>
          </a:xfrm>
        </p:spPr>
        <p:txBody>
          <a:bodyPr>
            <a:normAutofit fontScale="62500" lnSpcReduction="20000"/>
          </a:bodyPr>
          <a:lstStyle/>
          <a:p>
            <a:r>
              <a:rPr lang="en-US" b="1" i="1" dirty="0">
                <a:solidFill>
                  <a:prstClr val="black"/>
                </a:solidFill>
              </a:rPr>
              <a:t>Historical </a:t>
            </a:r>
            <a:r>
              <a:rPr lang="en-US" b="1" i="1" dirty="0" smtClean="0">
                <a:solidFill>
                  <a:prstClr val="black"/>
                </a:solidFill>
              </a:rPr>
              <a:t>Analytics</a:t>
            </a:r>
            <a:endParaRPr lang="en-US" dirty="0">
              <a:solidFill>
                <a:prstClr val="black"/>
              </a:solidFill>
            </a:endParaRPr>
          </a:p>
          <a:p>
            <a:pPr lvl="1"/>
            <a:r>
              <a:rPr lang="en-US" dirty="0" smtClean="0">
                <a:solidFill>
                  <a:prstClr val="black"/>
                </a:solidFill>
              </a:rPr>
              <a:t>Build </a:t>
            </a:r>
            <a:r>
              <a:rPr lang="en-US" dirty="0">
                <a:solidFill>
                  <a:prstClr val="black"/>
                </a:solidFill>
              </a:rPr>
              <a:t>data warehouses / run batch queries to predict future events / generate trend reports </a:t>
            </a:r>
            <a:endParaRPr lang="en-US" dirty="0" smtClean="0">
              <a:solidFill>
                <a:prstClr val="black"/>
              </a:solidFill>
            </a:endParaRPr>
          </a:p>
          <a:p>
            <a:endParaRPr lang="en-US" dirty="0">
              <a:solidFill>
                <a:prstClr val="black"/>
              </a:solidFill>
            </a:endParaRPr>
          </a:p>
          <a:p>
            <a:r>
              <a:rPr lang="en-US" b="1" i="1" dirty="0">
                <a:solidFill>
                  <a:prstClr val="black"/>
                </a:solidFill>
              </a:rPr>
              <a:t>Near Real-Time </a:t>
            </a:r>
            <a:r>
              <a:rPr lang="en-US" b="1" i="1" dirty="0" smtClean="0">
                <a:solidFill>
                  <a:prstClr val="black"/>
                </a:solidFill>
              </a:rPr>
              <a:t>Analytics</a:t>
            </a:r>
            <a:endParaRPr lang="en-US" dirty="0" smtClean="0">
              <a:solidFill>
                <a:prstClr val="black"/>
              </a:solidFill>
            </a:endParaRPr>
          </a:p>
          <a:p>
            <a:pPr lvl="1"/>
            <a:r>
              <a:rPr lang="en-US" dirty="0" smtClean="0">
                <a:solidFill>
                  <a:prstClr val="black"/>
                </a:solidFill>
              </a:rPr>
              <a:t>Analyze </a:t>
            </a:r>
            <a:r>
              <a:rPr lang="en-US" dirty="0">
                <a:solidFill>
                  <a:prstClr val="black"/>
                </a:solidFill>
              </a:rPr>
              <a:t>indexed data to provide visibility into current environment / provide usage </a:t>
            </a:r>
            <a:r>
              <a:rPr lang="en-US" dirty="0" smtClean="0">
                <a:solidFill>
                  <a:prstClr val="black"/>
                </a:solidFill>
              </a:rPr>
              <a:t>reports</a:t>
            </a:r>
          </a:p>
          <a:p>
            <a:endParaRPr lang="en-US" dirty="0">
              <a:solidFill>
                <a:prstClr val="black"/>
              </a:solidFill>
            </a:endParaRPr>
          </a:p>
          <a:p>
            <a:pPr marL="288925" indent="-174625"/>
            <a:r>
              <a:rPr lang="en-US" b="1" i="1" dirty="0">
                <a:solidFill>
                  <a:prstClr val="black"/>
                </a:solidFill>
              </a:rPr>
              <a:t>Real-Time </a:t>
            </a:r>
            <a:r>
              <a:rPr lang="en-US" b="1" i="1" dirty="0" smtClean="0">
                <a:solidFill>
                  <a:prstClr val="black"/>
                </a:solidFill>
              </a:rPr>
              <a:t>Analytics (“streaming”)</a:t>
            </a:r>
            <a:endParaRPr lang="en-US" dirty="0" smtClean="0">
              <a:solidFill>
                <a:prstClr val="black"/>
              </a:solidFill>
            </a:endParaRPr>
          </a:p>
          <a:p>
            <a:pPr marL="688975" lvl="1" indent="-174625"/>
            <a:r>
              <a:rPr lang="en-US" dirty="0" smtClean="0">
                <a:solidFill>
                  <a:prstClr val="black"/>
                </a:solidFill>
              </a:rPr>
              <a:t>Analyze </a:t>
            </a:r>
            <a:r>
              <a:rPr lang="en-US" dirty="0">
                <a:solidFill>
                  <a:prstClr val="black"/>
                </a:solidFill>
              </a:rPr>
              <a:t>data as it is created to provide instantaneous, actionable business intelligence to affect immediate </a:t>
            </a:r>
            <a:r>
              <a:rPr lang="en-US" dirty="0" smtClean="0">
                <a:solidFill>
                  <a:prstClr val="black"/>
                </a:solidFill>
              </a:rPr>
              <a:t>change</a:t>
            </a:r>
          </a:p>
          <a:p>
            <a:pPr marL="688975" lvl="1" indent="-174625"/>
            <a:r>
              <a:rPr lang="en-US" dirty="0" smtClean="0">
                <a:solidFill>
                  <a:prstClr val="black"/>
                </a:solidFill>
              </a:rPr>
              <a:t>Who’s network gear/software streams data?</a:t>
            </a:r>
          </a:p>
          <a:p>
            <a:pPr marL="288925" indent="-174625"/>
            <a:endParaRPr lang="en-US" dirty="0">
              <a:solidFill>
                <a:prstClr val="black"/>
              </a:solidFill>
            </a:endParaRPr>
          </a:p>
          <a:p>
            <a:pPr marL="288925" indent="-174625"/>
            <a:r>
              <a:rPr lang="en-US" b="1" i="1" dirty="0">
                <a:solidFill>
                  <a:prstClr val="black"/>
                </a:solidFill>
              </a:rPr>
              <a:t>Predictive </a:t>
            </a:r>
            <a:r>
              <a:rPr lang="en-US" b="1" i="1" dirty="0" smtClean="0">
                <a:solidFill>
                  <a:prstClr val="black"/>
                </a:solidFill>
              </a:rPr>
              <a:t>Analytics</a:t>
            </a:r>
          </a:p>
          <a:p>
            <a:pPr marL="688975" lvl="1" indent="-174625"/>
            <a:r>
              <a:rPr lang="en-US" dirty="0" smtClean="0">
                <a:solidFill>
                  <a:prstClr val="black"/>
                </a:solidFill>
              </a:rPr>
              <a:t>Build </a:t>
            </a:r>
            <a:r>
              <a:rPr lang="en-US" dirty="0">
                <a:solidFill>
                  <a:prstClr val="black"/>
                </a:solidFill>
              </a:rPr>
              <a:t>statistical models that can classify/predict the near </a:t>
            </a:r>
            <a:r>
              <a:rPr lang="en-US" dirty="0" smtClean="0">
                <a:solidFill>
                  <a:prstClr val="black"/>
                </a:solidFill>
              </a:rPr>
              <a:t>future</a:t>
            </a:r>
          </a:p>
          <a:p>
            <a:pPr marL="688975" lvl="1" indent="-174625"/>
            <a:r>
              <a:rPr lang="en-US" dirty="0" smtClean="0">
                <a:solidFill>
                  <a:prstClr val="black"/>
                </a:solidFill>
              </a:rPr>
              <a:t>BTW, how can this work from a technical perspective?</a:t>
            </a:r>
          </a:p>
          <a:p>
            <a:pPr marL="688975" lvl="1" indent="-174625"/>
            <a:r>
              <a:rPr lang="en-US" dirty="0" smtClean="0">
                <a:solidFill>
                  <a:prstClr val="black"/>
                </a:solidFill>
              </a:rPr>
              <a:t>Maybe more on this later</a:t>
            </a:r>
            <a:endParaRPr lang="en-US" dirty="0">
              <a:solidFill>
                <a:prstClr val="black"/>
              </a:solidFill>
            </a:endParaRPr>
          </a:p>
          <a:p>
            <a:endParaRPr lang="en-US" dirty="0">
              <a:solidFill>
                <a:prstClr val="black"/>
              </a:solidFill>
            </a:endParaRPr>
          </a:p>
          <a:p>
            <a:endParaRPr lang="en-US" dirty="0">
              <a:solidFill>
                <a:prstClr val="black"/>
              </a:solidFill>
            </a:endParaRPr>
          </a:p>
          <a:p>
            <a:endParaRPr lang="en-US" dirty="0">
              <a:solidFill>
                <a:prstClr val="black"/>
              </a:solidFill>
            </a:endParaRPr>
          </a:p>
          <a:p>
            <a:endParaRPr lang="en-US" dirty="0" smtClean="0"/>
          </a:p>
          <a:p>
            <a:endParaRPr lang="en-US" dirty="0"/>
          </a:p>
        </p:txBody>
      </p:sp>
    </p:spTree>
    <p:extLst>
      <p:ext uri="{BB962C8B-B14F-4D97-AF65-F5344CB8AC3E}">
        <p14:creationId xmlns:p14="http://schemas.microsoft.com/office/powerpoint/2010/main" val="34839832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Box 75"/>
          <p:cNvSpPr txBox="1"/>
          <p:nvPr/>
        </p:nvSpPr>
        <p:spPr>
          <a:xfrm>
            <a:off x="628227" y="209320"/>
            <a:ext cx="7887546" cy="1446550"/>
          </a:xfrm>
          <a:prstGeom prst="rect">
            <a:avLst/>
          </a:prstGeom>
          <a:noFill/>
        </p:spPr>
        <p:txBody>
          <a:bodyPr wrap="none" rtlCol="0">
            <a:spAutoFit/>
          </a:bodyPr>
          <a:lstStyle/>
          <a:p>
            <a:r>
              <a:rPr lang="en-US" sz="4400" dirty="0" smtClean="0"/>
              <a:t>Another Way To Think About This</a:t>
            </a:r>
          </a:p>
          <a:p>
            <a:r>
              <a:rPr lang="en-US" sz="4400" i="1" dirty="0" smtClean="0"/>
              <a:t>      The Automation Continuum  </a:t>
            </a:r>
            <a:endParaRPr lang="en-US" sz="4400" i="1" dirty="0"/>
          </a:p>
        </p:txBody>
      </p:sp>
      <p:sp>
        <p:nvSpPr>
          <p:cNvPr id="10" name="TextBox 9"/>
          <p:cNvSpPr txBox="1"/>
          <p:nvPr/>
        </p:nvSpPr>
        <p:spPr>
          <a:xfrm rot="18900000">
            <a:off x="0" y="3851203"/>
            <a:ext cx="370188" cy="276999"/>
          </a:xfrm>
          <a:prstGeom prst="rect">
            <a:avLst/>
          </a:prstGeom>
          <a:noFill/>
        </p:spPr>
        <p:txBody>
          <a:bodyPr wrap="none" rtlCol="0">
            <a:spAutoFit/>
          </a:bodyPr>
          <a:lstStyle/>
          <a:p>
            <a:r>
              <a:rPr lang="en-US" sz="1200" dirty="0" smtClean="0">
                <a:solidFill>
                  <a:schemeClr val="bg1">
                    <a:lumMod val="65000"/>
                  </a:schemeClr>
                </a:solidFill>
              </a:rPr>
              <a:t>CLI</a:t>
            </a:r>
            <a:endParaRPr lang="en-US" sz="1200" dirty="0">
              <a:solidFill>
                <a:schemeClr val="bg1">
                  <a:lumMod val="65000"/>
                </a:schemeClr>
              </a:solidFill>
            </a:endParaRPr>
          </a:p>
        </p:txBody>
      </p:sp>
      <p:grpSp>
        <p:nvGrpSpPr>
          <p:cNvPr id="16" name="Group 15"/>
          <p:cNvGrpSpPr/>
          <p:nvPr/>
        </p:nvGrpSpPr>
        <p:grpSpPr>
          <a:xfrm>
            <a:off x="2206370" y="2370912"/>
            <a:ext cx="6719338" cy="432742"/>
            <a:chOff x="2206370" y="2370912"/>
            <a:chExt cx="6719338" cy="432742"/>
          </a:xfrm>
        </p:grpSpPr>
        <p:sp>
          <p:nvSpPr>
            <p:cNvPr id="11" name="TextBox 10"/>
            <p:cNvSpPr txBox="1"/>
            <p:nvPr/>
          </p:nvSpPr>
          <p:spPr>
            <a:xfrm>
              <a:off x="4636093" y="2370912"/>
              <a:ext cx="1903085" cy="369332"/>
            </a:xfrm>
            <a:prstGeom prst="rect">
              <a:avLst/>
            </a:prstGeom>
            <a:noFill/>
          </p:spPr>
          <p:txBody>
            <a:bodyPr wrap="none" rtlCol="0">
              <a:spAutoFit/>
            </a:bodyPr>
            <a:lstStyle/>
            <a:p>
              <a:r>
                <a:rPr lang="en-US" b="1" dirty="0" smtClean="0"/>
                <a:t>Machine Learning</a:t>
              </a:r>
              <a:endParaRPr lang="en-US" b="1" dirty="0"/>
            </a:p>
          </p:txBody>
        </p:sp>
        <p:cxnSp>
          <p:nvCxnSpPr>
            <p:cNvPr id="15" name="Straight Arrow Connector 14"/>
            <p:cNvCxnSpPr/>
            <p:nvPr/>
          </p:nvCxnSpPr>
          <p:spPr>
            <a:xfrm>
              <a:off x="2206370" y="2771695"/>
              <a:ext cx="6719338" cy="3195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2" name="Group 1"/>
          <p:cNvGrpSpPr/>
          <p:nvPr/>
        </p:nvGrpSpPr>
        <p:grpSpPr>
          <a:xfrm>
            <a:off x="57046" y="3395542"/>
            <a:ext cx="8614850" cy="3455902"/>
            <a:chOff x="57046" y="3395542"/>
            <a:chExt cx="8614850" cy="3455902"/>
          </a:xfrm>
        </p:grpSpPr>
        <p:grpSp>
          <p:nvGrpSpPr>
            <p:cNvPr id="8" name="Group 7"/>
            <p:cNvGrpSpPr/>
            <p:nvPr/>
          </p:nvGrpSpPr>
          <p:grpSpPr>
            <a:xfrm>
              <a:off x="292498" y="3395542"/>
              <a:ext cx="8379398" cy="3190762"/>
              <a:chOff x="53034" y="3085704"/>
              <a:chExt cx="8379398" cy="3190762"/>
            </a:xfrm>
          </p:grpSpPr>
          <p:cxnSp>
            <p:nvCxnSpPr>
              <p:cNvPr id="6" name="Straight Arrow Connector 5"/>
              <p:cNvCxnSpPr/>
              <p:nvPr/>
            </p:nvCxnSpPr>
            <p:spPr>
              <a:xfrm>
                <a:off x="126868" y="4621591"/>
                <a:ext cx="7550944"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26868" y="4135817"/>
                <a:ext cx="0" cy="48577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994989" y="4135816"/>
                <a:ext cx="0" cy="48577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18900000">
                <a:off x="710826" y="3546160"/>
                <a:ext cx="1069749" cy="276999"/>
              </a:xfrm>
              <a:prstGeom prst="rect">
                <a:avLst/>
              </a:prstGeom>
              <a:noFill/>
            </p:spPr>
            <p:txBody>
              <a:bodyPr wrap="none" rtlCol="0">
                <a:spAutoFit/>
              </a:bodyPr>
              <a:lstStyle/>
              <a:p>
                <a:r>
                  <a:rPr lang="en-US" sz="1200" dirty="0" smtClean="0">
                    <a:solidFill>
                      <a:schemeClr val="bg1">
                        <a:lumMod val="65000"/>
                      </a:schemeClr>
                    </a:solidFill>
                  </a:rPr>
                  <a:t>CLI SCRIPTING</a:t>
                </a:r>
                <a:endParaRPr lang="en-US" sz="1200" dirty="0">
                  <a:solidFill>
                    <a:schemeClr val="bg1">
                      <a:lumMod val="65000"/>
                    </a:schemeClr>
                  </a:solidFill>
                </a:endParaRPr>
              </a:p>
            </p:txBody>
          </p:sp>
          <p:grpSp>
            <p:nvGrpSpPr>
              <p:cNvPr id="3" name="Group 2"/>
              <p:cNvGrpSpPr/>
              <p:nvPr/>
            </p:nvGrpSpPr>
            <p:grpSpPr>
              <a:xfrm>
                <a:off x="6955570" y="3268923"/>
                <a:ext cx="1476862" cy="1352671"/>
                <a:chOff x="7493071" y="3219331"/>
                <a:chExt cx="1476862" cy="1352671"/>
              </a:xfrm>
            </p:grpSpPr>
            <p:cxnSp>
              <p:nvCxnSpPr>
                <p:cNvPr id="25" name="Straight Connector 24"/>
                <p:cNvCxnSpPr/>
                <p:nvPr/>
              </p:nvCxnSpPr>
              <p:spPr>
                <a:xfrm>
                  <a:off x="7830861" y="4086227"/>
                  <a:ext cx="0" cy="48577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rot="18900000">
                  <a:off x="7493071" y="3219331"/>
                  <a:ext cx="1476862" cy="461665"/>
                </a:xfrm>
                <a:prstGeom prst="rect">
                  <a:avLst/>
                </a:prstGeom>
                <a:noFill/>
              </p:spPr>
              <p:txBody>
                <a:bodyPr wrap="none" rtlCol="0">
                  <a:spAutoFit/>
                </a:bodyPr>
                <a:lstStyle/>
                <a:p>
                  <a:r>
                    <a:rPr lang="en-US" sz="1200" dirty="0" smtClean="0">
                      <a:solidFill>
                        <a:schemeClr val="bg1">
                          <a:lumMod val="65000"/>
                        </a:schemeClr>
                      </a:solidFill>
                    </a:rPr>
                    <a:t>CONTROLLER-BASED</a:t>
                  </a:r>
                  <a:br>
                    <a:rPr lang="en-US" sz="1200" dirty="0" smtClean="0">
                      <a:solidFill>
                        <a:schemeClr val="bg1">
                          <a:lumMod val="65000"/>
                        </a:schemeClr>
                      </a:solidFill>
                    </a:rPr>
                  </a:br>
                  <a:r>
                    <a:rPr lang="en-US" sz="1200" dirty="0" smtClean="0">
                      <a:solidFill>
                        <a:schemeClr val="bg1">
                          <a:lumMod val="65000"/>
                        </a:schemeClr>
                      </a:solidFill>
                    </a:rPr>
                    <a:t>ARCHITECTURE</a:t>
                  </a:r>
                  <a:endParaRPr lang="en-US" sz="1200" dirty="0">
                    <a:solidFill>
                      <a:schemeClr val="bg1">
                        <a:lumMod val="65000"/>
                      </a:schemeClr>
                    </a:solidFill>
                  </a:endParaRPr>
                </a:p>
              </p:txBody>
            </p:sp>
          </p:grpSp>
          <p:sp>
            <p:nvSpPr>
              <p:cNvPr id="27" name="Rectangle 26"/>
              <p:cNvSpPr/>
              <p:nvPr/>
            </p:nvSpPr>
            <p:spPr>
              <a:xfrm>
                <a:off x="126868" y="4806257"/>
                <a:ext cx="7438646" cy="184666"/>
              </a:xfrm>
              <a:prstGeom prst="rect">
                <a:avLst/>
              </a:prstGeom>
              <a:gradFill>
                <a:gsLst>
                  <a:gs pos="100000">
                    <a:srgbClr val="C00000">
                      <a:alpha val="0"/>
                    </a:srgbClr>
                  </a:gs>
                  <a:gs pos="0">
                    <a:srgbClr val="C00000"/>
                  </a:gs>
                  <a:gs pos="38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CLI</a:t>
                </a:r>
                <a:endParaRPr lang="en-US" sz="1400" dirty="0"/>
              </a:p>
            </p:txBody>
          </p:sp>
          <p:sp>
            <p:nvSpPr>
              <p:cNvPr id="28" name="Rectangle 27"/>
              <p:cNvSpPr/>
              <p:nvPr/>
            </p:nvSpPr>
            <p:spPr>
              <a:xfrm>
                <a:off x="1365458" y="5063366"/>
                <a:ext cx="6200055" cy="184666"/>
              </a:xfrm>
              <a:prstGeom prst="rect">
                <a:avLst/>
              </a:prstGeom>
              <a:gradFill>
                <a:gsLst>
                  <a:gs pos="0">
                    <a:srgbClr val="C00000">
                      <a:alpha val="0"/>
                    </a:srgbClr>
                  </a:gs>
                  <a:gs pos="55000">
                    <a:srgbClr val="C00000"/>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AUTOMATION</a:t>
                </a:r>
                <a:endParaRPr lang="en-US" sz="1400" dirty="0"/>
              </a:p>
            </p:txBody>
          </p:sp>
          <p:sp>
            <p:nvSpPr>
              <p:cNvPr id="29" name="Rectangle 28"/>
              <p:cNvSpPr/>
              <p:nvPr/>
            </p:nvSpPr>
            <p:spPr>
              <a:xfrm>
                <a:off x="2323417" y="5320475"/>
                <a:ext cx="5242096" cy="184666"/>
              </a:xfrm>
              <a:prstGeom prst="rect">
                <a:avLst/>
              </a:prstGeom>
              <a:gradFill>
                <a:gsLst>
                  <a:gs pos="0">
                    <a:srgbClr val="C00000">
                      <a:alpha val="0"/>
                    </a:srgbClr>
                  </a:gs>
                  <a:gs pos="55000">
                    <a:srgbClr val="C00000"/>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INTEGRATION</a:t>
                </a:r>
                <a:endParaRPr lang="en-US" sz="1400" dirty="0"/>
              </a:p>
            </p:txBody>
          </p:sp>
          <p:sp>
            <p:nvSpPr>
              <p:cNvPr id="30" name="Rectangle 29"/>
              <p:cNvSpPr/>
              <p:nvPr/>
            </p:nvSpPr>
            <p:spPr>
              <a:xfrm>
                <a:off x="3391716" y="5577584"/>
                <a:ext cx="4168105" cy="184666"/>
              </a:xfrm>
              <a:prstGeom prst="rect">
                <a:avLst/>
              </a:prstGeom>
              <a:gradFill>
                <a:gsLst>
                  <a:gs pos="0">
                    <a:srgbClr val="C00000">
                      <a:alpha val="0"/>
                    </a:srgbClr>
                  </a:gs>
                  <a:gs pos="55000">
                    <a:srgbClr val="C00000"/>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PROGRAMMABILITY</a:t>
                </a:r>
                <a:endParaRPr lang="en-US" sz="1400" dirty="0"/>
              </a:p>
            </p:txBody>
          </p:sp>
          <p:sp>
            <p:nvSpPr>
              <p:cNvPr id="31" name="Rectangle 30"/>
              <p:cNvSpPr/>
              <p:nvPr/>
            </p:nvSpPr>
            <p:spPr>
              <a:xfrm>
                <a:off x="4751086" y="5834692"/>
                <a:ext cx="2808734" cy="184666"/>
              </a:xfrm>
              <a:prstGeom prst="rect">
                <a:avLst/>
              </a:prstGeom>
              <a:gradFill>
                <a:gsLst>
                  <a:gs pos="0">
                    <a:srgbClr val="C00000">
                      <a:alpha val="0"/>
                    </a:srgbClr>
                  </a:gs>
                  <a:gs pos="55000">
                    <a:srgbClr val="C00000"/>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DEVOPS / NETOPS</a:t>
                </a:r>
                <a:endParaRPr lang="en-US" sz="1400" dirty="0"/>
              </a:p>
            </p:txBody>
          </p:sp>
          <p:sp>
            <p:nvSpPr>
              <p:cNvPr id="43" name="TextBox 42"/>
              <p:cNvSpPr txBox="1"/>
              <p:nvPr/>
            </p:nvSpPr>
            <p:spPr>
              <a:xfrm>
                <a:off x="53034" y="4583120"/>
                <a:ext cx="621015" cy="261610"/>
              </a:xfrm>
              <a:prstGeom prst="rect">
                <a:avLst/>
              </a:prstGeom>
              <a:noFill/>
            </p:spPr>
            <p:txBody>
              <a:bodyPr wrap="none" rtlCol="0">
                <a:spAutoFit/>
              </a:bodyPr>
              <a:lstStyle/>
              <a:p>
                <a:r>
                  <a:rPr lang="en-US" sz="1100" dirty="0" smtClean="0">
                    <a:solidFill>
                      <a:schemeClr val="bg1">
                        <a:lumMod val="65000"/>
                      </a:schemeClr>
                    </a:solidFill>
                  </a:rPr>
                  <a:t>Manual</a:t>
                </a:r>
                <a:endParaRPr lang="en-US" sz="1100" dirty="0">
                  <a:solidFill>
                    <a:schemeClr val="bg1">
                      <a:lumMod val="65000"/>
                    </a:schemeClr>
                  </a:solidFill>
                </a:endParaRPr>
              </a:p>
            </p:txBody>
          </p:sp>
          <p:sp>
            <p:nvSpPr>
              <p:cNvPr id="44" name="TextBox 43"/>
              <p:cNvSpPr txBox="1"/>
              <p:nvPr/>
            </p:nvSpPr>
            <p:spPr>
              <a:xfrm>
                <a:off x="6212245" y="4583120"/>
                <a:ext cx="1390124" cy="261610"/>
              </a:xfrm>
              <a:prstGeom prst="rect">
                <a:avLst/>
              </a:prstGeom>
              <a:noFill/>
            </p:spPr>
            <p:txBody>
              <a:bodyPr wrap="none" rtlCol="0">
                <a:spAutoFit/>
              </a:bodyPr>
              <a:lstStyle/>
              <a:p>
                <a:pPr algn="r"/>
                <a:r>
                  <a:rPr lang="en-US" sz="1100" dirty="0" smtClean="0">
                    <a:solidFill>
                      <a:schemeClr val="bg1">
                        <a:lumMod val="65000"/>
                      </a:schemeClr>
                    </a:solidFill>
                  </a:rPr>
                  <a:t>Automated/Dynamic</a:t>
                </a:r>
                <a:endParaRPr lang="en-US" sz="1100" dirty="0">
                  <a:solidFill>
                    <a:schemeClr val="bg1">
                      <a:lumMod val="65000"/>
                    </a:schemeClr>
                  </a:solidFill>
                </a:endParaRPr>
              </a:p>
            </p:txBody>
          </p:sp>
          <p:grpSp>
            <p:nvGrpSpPr>
              <p:cNvPr id="42" name="Group 41"/>
              <p:cNvGrpSpPr/>
              <p:nvPr/>
            </p:nvGrpSpPr>
            <p:grpSpPr>
              <a:xfrm>
                <a:off x="1289642" y="3085704"/>
                <a:ext cx="1970574" cy="1644973"/>
                <a:chOff x="1397561" y="2390628"/>
                <a:chExt cx="2627431" cy="1644973"/>
              </a:xfrm>
            </p:grpSpPr>
            <p:cxnSp>
              <p:nvCxnSpPr>
                <p:cNvPr id="39" name="Straight Connector 38"/>
                <p:cNvCxnSpPr/>
                <p:nvPr/>
              </p:nvCxnSpPr>
              <p:spPr>
                <a:xfrm>
                  <a:off x="2106231" y="3246382"/>
                  <a:ext cx="0" cy="48577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rot="18900000">
                  <a:off x="1397561" y="2390628"/>
                  <a:ext cx="2627431" cy="369332"/>
                </a:xfrm>
                <a:prstGeom prst="rect">
                  <a:avLst/>
                </a:prstGeom>
                <a:noFill/>
              </p:spPr>
              <p:txBody>
                <a:bodyPr wrap="none" rtlCol="0">
                  <a:spAutoFit/>
                </a:bodyPr>
                <a:lstStyle/>
                <a:p>
                  <a:r>
                    <a:rPr lang="en-US" dirty="0" smtClean="0">
                      <a:solidFill>
                        <a:schemeClr val="accent2"/>
                      </a:solidFill>
                    </a:rPr>
                    <a:t>Average </a:t>
                  </a:r>
                  <a:r>
                    <a:rPr lang="en-US" dirty="0" smtClean="0">
                      <a:solidFill>
                        <a:schemeClr val="accent2"/>
                      </a:solidFill>
                    </a:rPr>
                    <a:t>Enterprise</a:t>
                  </a:r>
                  <a:endParaRPr lang="en-US" dirty="0">
                    <a:solidFill>
                      <a:schemeClr val="accent2"/>
                    </a:solidFill>
                  </a:endParaRPr>
                </a:p>
              </p:txBody>
            </p:sp>
            <p:sp>
              <p:nvSpPr>
                <p:cNvPr id="41" name="Chevron 40"/>
                <p:cNvSpPr/>
                <p:nvPr/>
              </p:nvSpPr>
              <p:spPr>
                <a:xfrm>
                  <a:off x="1987451" y="3798041"/>
                  <a:ext cx="237560" cy="237560"/>
                </a:xfrm>
                <a:prstGeom prst="chevron">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5" name="Chevron 64"/>
                <p:cNvSpPr/>
                <p:nvPr/>
              </p:nvSpPr>
              <p:spPr>
                <a:xfrm>
                  <a:off x="1823656" y="3798041"/>
                  <a:ext cx="237560" cy="237560"/>
                </a:xfrm>
                <a:prstGeom prst="chevron">
                  <a:avLst/>
                </a:prstGeom>
                <a:solidFill>
                  <a:schemeClr val="accent2">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1" name="Chevron 70"/>
                <p:cNvSpPr/>
                <p:nvPr/>
              </p:nvSpPr>
              <p:spPr>
                <a:xfrm>
                  <a:off x="1670682" y="3798041"/>
                  <a:ext cx="237560" cy="237560"/>
                </a:xfrm>
                <a:prstGeom prst="chevron">
                  <a:avLst/>
                </a:prstGeom>
                <a:solidFill>
                  <a:schemeClr val="accent2">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78" name="Group 77"/>
              <p:cNvGrpSpPr/>
              <p:nvPr/>
            </p:nvGrpSpPr>
            <p:grpSpPr>
              <a:xfrm>
                <a:off x="5226560" y="3085704"/>
                <a:ext cx="1827093" cy="1644973"/>
                <a:chOff x="1493210" y="2390628"/>
                <a:chExt cx="2436124" cy="1644973"/>
              </a:xfrm>
            </p:grpSpPr>
            <p:cxnSp>
              <p:nvCxnSpPr>
                <p:cNvPr id="79" name="Straight Connector 78"/>
                <p:cNvCxnSpPr/>
                <p:nvPr/>
              </p:nvCxnSpPr>
              <p:spPr>
                <a:xfrm>
                  <a:off x="2106231" y="3246382"/>
                  <a:ext cx="0" cy="485775"/>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rot="18900000">
                  <a:off x="1493210" y="2390628"/>
                  <a:ext cx="2436124" cy="369332"/>
                </a:xfrm>
                <a:prstGeom prst="rect">
                  <a:avLst/>
                </a:prstGeom>
                <a:noFill/>
              </p:spPr>
              <p:txBody>
                <a:bodyPr wrap="none" rtlCol="0">
                  <a:spAutoFit/>
                </a:bodyPr>
                <a:lstStyle/>
                <a:p>
                  <a:r>
                    <a:rPr lang="en-US" dirty="0" smtClean="0">
                      <a:solidFill>
                        <a:schemeClr val="accent5">
                          <a:lumMod val="75000"/>
                        </a:schemeClr>
                      </a:solidFill>
                    </a:rPr>
                    <a:t>Industry Pioneers</a:t>
                  </a:r>
                  <a:endParaRPr lang="en-US" dirty="0">
                    <a:solidFill>
                      <a:schemeClr val="accent5">
                        <a:lumMod val="75000"/>
                      </a:schemeClr>
                    </a:solidFill>
                  </a:endParaRPr>
                </a:p>
              </p:txBody>
            </p:sp>
            <p:sp>
              <p:nvSpPr>
                <p:cNvPr id="81" name="Chevron 80"/>
                <p:cNvSpPr/>
                <p:nvPr/>
              </p:nvSpPr>
              <p:spPr>
                <a:xfrm>
                  <a:off x="1987451" y="3798041"/>
                  <a:ext cx="237560" cy="237560"/>
                </a:xfrm>
                <a:prstGeom prst="chevr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2" name="Chevron 81"/>
                <p:cNvSpPr/>
                <p:nvPr/>
              </p:nvSpPr>
              <p:spPr>
                <a:xfrm>
                  <a:off x="1823656" y="3798041"/>
                  <a:ext cx="237560" cy="237560"/>
                </a:xfrm>
                <a:prstGeom prst="chevron">
                  <a:avLst/>
                </a:prstGeom>
                <a:solidFill>
                  <a:schemeClr val="accent5">
                    <a:lumMod val="7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3" name="Chevron 82"/>
                <p:cNvSpPr/>
                <p:nvPr/>
              </p:nvSpPr>
              <p:spPr>
                <a:xfrm>
                  <a:off x="1670682" y="3798041"/>
                  <a:ext cx="237560" cy="237560"/>
                </a:xfrm>
                <a:prstGeom prst="chevron">
                  <a:avLst/>
                </a:prstGeom>
                <a:solidFill>
                  <a:schemeClr val="accent5">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45" name="Rectangle 44"/>
              <p:cNvSpPr/>
              <p:nvPr/>
            </p:nvSpPr>
            <p:spPr>
              <a:xfrm>
                <a:off x="6035640" y="6091800"/>
                <a:ext cx="1524180" cy="184666"/>
              </a:xfrm>
              <a:prstGeom prst="rect">
                <a:avLst/>
              </a:prstGeom>
              <a:gradFill>
                <a:gsLst>
                  <a:gs pos="0">
                    <a:srgbClr val="C00000">
                      <a:alpha val="0"/>
                    </a:srgbClr>
                  </a:gs>
                  <a:gs pos="55000">
                    <a:srgbClr val="C00000"/>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ORCHESTRATION</a:t>
                </a:r>
                <a:endParaRPr lang="en-US" sz="1400" dirty="0"/>
              </a:p>
            </p:txBody>
          </p:sp>
        </p:grpSp>
        <p:sp>
          <p:nvSpPr>
            <p:cNvPr id="17" name="TextBox 16"/>
            <p:cNvSpPr txBox="1"/>
            <p:nvPr/>
          </p:nvSpPr>
          <p:spPr>
            <a:xfrm>
              <a:off x="57046" y="6589834"/>
              <a:ext cx="3874785" cy="261610"/>
            </a:xfrm>
            <a:prstGeom prst="rect">
              <a:avLst/>
            </a:prstGeom>
            <a:noFill/>
          </p:spPr>
          <p:txBody>
            <a:bodyPr wrap="square" rtlCol="0">
              <a:spAutoFit/>
            </a:bodyPr>
            <a:lstStyle/>
            <a:p>
              <a:r>
                <a:rPr lang="en-US" sz="1050" dirty="0" smtClean="0"/>
                <a:t>Original slide courtesy Mike Bushong and Joshua Soto </a:t>
              </a:r>
              <a:endParaRPr lang="en-US" sz="1050" dirty="0"/>
            </a:p>
          </p:txBody>
        </p:sp>
      </p:grpSp>
      <p:sp>
        <p:nvSpPr>
          <p:cNvPr id="19" name="TextBox 18"/>
          <p:cNvSpPr txBox="1"/>
          <p:nvPr/>
        </p:nvSpPr>
        <p:spPr>
          <a:xfrm>
            <a:off x="7843644" y="5491813"/>
            <a:ext cx="1300356" cy="646331"/>
          </a:xfrm>
          <a:prstGeom prst="rect">
            <a:avLst/>
          </a:prstGeom>
          <a:noFill/>
        </p:spPr>
        <p:txBody>
          <a:bodyPr wrap="none" rtlCol="0">
            <a:spAutoFit/>
          </a:bodyPr>
          <a:lstStyle/>
          <a:p>
            <a:r>
              <a:rPr lang="en-US" b="1" dirty="0" smtClean="0"/>
              <a:t>Machine </a:t>
            </a:r>
          </a:p>
          <a:p>
            <a:r>
              <a:rPr lang="en-US" b="1" dirty="0" smtClean="0"/>
              <a:t>Intelligence</a:t>
            </a:r>
            <a:endParaRPr lang="en-US" b="1" dirty="0"/>
          </a:p>
        </p:txBody>
      </p:sp>
    </p:spTree>
    <p:extLst>
      <p:ext uri="{BB962C8B-B14F-4D97-AF65-F5344CB8AC3E}">
        <p14:creationId xmlns:p14="http://schemas.microsoft.com/office/powerpoint/2010/main" val="31127606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981" y="140941"/>
            <a:ext cx="8588861" cy="838200"/>
          </a:xfrm>
        </p:spPr>
        <p:txBody>
          <a:bodyPr>
            <a:normAutofit fontScale="90000"/>
          </a:bodyPr>
          <a:lstStyle/>
          <a:p>
            <a:pPr>
              <a:lnSpc>
                <a:spcPct val="90000"/>
              </a:lnSpc>
            </a:pPr>
            <a:r>
              <a:rPr lang="en-US" sz="4000" dirty="0" smtClean="0">
                <a:solidFill>
                  <a:schemeClr val="tx1"/>
                </a:solidFill>
                <a:ea typeface="Arial" charset="0"/>
                <a:cs typeface="Arial" charset="0"/>
              </a:rPr>
              <a:t>What Types of Network Centric</a:t>
            </a:r>
            <a:br>
              <a:rPr lang="en-US" sz="4000" dirty="0" smtClean="0">
                <a:solidFill>
                  <a:schemeClr val="tx1"/>
                </a:solidFill>
                <a:ea typeface="Arial" charset="0"/>
                <a:cs typeface="Arial" charset="0"/>
              </a:rPr>
            </a:br>
            <a:r>
              <a:rPr lang="en-US" sz="4000" dirty="0" smtClean="0">
                <a:solidFill>
                  <a:schemeClr val="tx1"/>
                </a:solidFill>
                <a:ea typeface="Arial" charset="0"/>
                <a:cs typeface="Arial" charset="0"/>
              </a:rPr>
              <a:t>Data are Out There?</a:t>
            </a:r>
            <a:endParaRPr lang="en-US" sz="2400" i="1" dirty="0">
              <a:solidFill>
                <a:schemeClr val="tx1"/>
              </a:solidFill>
              <a:ea typeface="Arial" charset="0"/>
              <a:cs typeface="Arial" charset="0"/>
            </a:endParaRPr>
          </a:p>
        </p:txBody>
      </p:sp>
      <p:grpSp>
        <p:nvGrpSpPr>
          <p:cNvPr id="3" name="Group 2"/>
          <p:cNvGrpSpPr/>
          <p:nvPr/>
        </p:nvGrpSpPr>
        <p:grpSpPr>
          <a:xfrm>
            <a:off x="117231" y="1244781"/>
            <a:ext cx="8909538" cy="5291694"/>
            <a:chOff x="244232" y="1083721"/>
            <a:chExt cx="8909538" cy="5291694"/>
          </a:xfrm>
        </p:grpSpPr>
        <p:sp>
          <p:nvSpPr>
            <p:cNvPr id="31" name="Rectangle 30"/>
            <p:cNvSpPr/>
            <p:nvPr/>
          </p:nvSpPr>
          <p:spPr>
            <a:xfrm>
              <a:off x="2844800" y="1093460"/>
              <a:ext cx="6299200" cy="494653"/>
            </a:xfrm>
            <a:prstGeom prst="rect">
              <a:avLst/>
            </a:prstGeom>
            <a:gradFill flip="none" rotWithShape="1">
              <a:gsLst>
                <a:gs pos="15000">
                  <a:srgbClr val="0F2878"/>
                </a:gs>
                <a:gs pos="100000">
                  <a:srgbClr val="0B164A"/>
                </a:gs>
              </a:gsLst>
              <a:lin ang="402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25" name="Rectangle 24"/>
            <p:cNvSpPr/>
            <p:nvPr/>
          </p:nvSpPr>
          <p:spPr>
            <a:xfrm>
              <a:off x="244232" y="1591617"/>
              <a:ext cx="8899769" cy="1508760"/>
            </a:xfrm>
            <a:prstGeom prst="rect">
              <a:avLst/>
            </a:prstGeom>
            <a:gradFill flip="none" rotWithShape="1">
              <a:gsLst>
                <a:gs pos="0">
                  <a:schemeClr val="bg1">
                    <a:lumMod val="95000"/>
                  </a:schemeClr>
                </a:gs>
                <a:gs pos="100000">
                  <a:srgbClr val="FBFBFB"/>
                </a:gs>
              </a:gsLst>
              <a:lin ang="16200000" scaled="1"/>
              <a:tileRec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26"/>
            <p:cNvSpPr/>
            <p:nvPr/>
          </p:nvSpPr>
          <p:spPr>
            <a:xfrm>
              <a:off x="244232" y="3160556"/>
              <a:ext cx="8899769" cy="1508760"/>
            </a:xfrm>
            <a:prstGeom prst="rect">
              <a:avLst/>
            </a:prstGeom>
            <a:gradFill flip="none" rotWithShape="1">
              <a:gsLst>
                <a:gs pos="0">
                  <a:schemeClr val="bg1">
                    <a:lumMod val="95000"/>
                  </a:schemeClr>
                </a:gs>
                <a:gs pos="100000">
                  <a:srgbClr val="FBFBFB"/>
                </a:gs>
              </a:gsLst>
              <a:lin ang="16200000" scaled="1"/>
              <a:tileRec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Rectangle 27"/>
            <p:cNvSpPr/>
            <p:nvPr/>
          </p:nvSpPr>
          <p:spPr>
            <a:xfrm>
              <a:off x="254001" y="4729495"/>
              <a:ext cx="8899769" cy="1645920"/>
            </a:xfrm>
            <a:prstGeom prst="rect">
              <a:avLst/>
            </a:prstGeom>
            <a:gradFill flip="none" rotWithShape="1">
              <a:gsLst>
                <a:gs pos="0">
                  <a:schemeClr val="bg1">
                    <a:lumMod val="95000"/>
                  </a:schemeClr>
                </a:gs>
                <a:gs pos="100000">
                  <a:srgbClr val="FBFBFB"/>
                </a:gs>
              </a:gsLst>
              <a:lin ang="16200000" scaled="1"/>
              <a:tileRec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3925229" y="1114767"/>
              <a:ext cx="728184" cy="338554"/>
            </a:xfrm>
            <a:prstGeom prst="rect">
              <a:avLst/>
            </a:prstGeom>
            <a:noFill/>
          </p:spPr>
          <p:txBody>
            <a:bodyPr wrap="none" rtlCol="0">
              <a:spAutoFit/>
            </a:bodyPr>
            <a:lstStyle/>
            <a:p>
              <a:r>
                <a:rPr lang="en-US" sz="1600" dirty="0" smtClean="0">
                  <a:solidFill>
                    <a:schemeClr val="bg1"/>
                  </a:solidFill>
                </a:rPr>
                <a:t>Profile</a:t>
              </a:r>
              <a:endParaRPr lang="en-US" sz="1600" dirty="0">
                <a:solidFill>
                  <a:schemeClr val="bg1"/>
                </a:solidFill>
              </a:endParaRPr>
            </a:p>
          </p:txBody>
        </p:sp>
        <p:sp>
          <p:nvSpPr>
            <p:cNvPr id="9" name="TextBox 8"/>
            <p:cNvSpPr txBox="1"/>
            <p:nvPr/>
          </p:nvSpPr>
          <p:spPr>
            <a:xfrm>
              <a:off x="6923953" y="1083721"/>
              <a:ext cx="964176" cy="369332"/>
            </a:xfrm>
            <a:prstGeom prst="rect">
              <a:avLst/>
            </a:prstGeom>
            <a:noFill/>
          </p:spPr>
          <p:txBody>
            <a:bodyPr wrap="none" rtlCol="0">
              <a:spAutoFit/>
            </a:bodyPr>
            <a:lstStyle/>
            <a:p>
              <a:r>
                <a:rPr lang="en-US" dirty="0" smtClean="0">
                  <a:solidFill>
                    <a:schemeClr val="bg1"/>
                  </a:solidFill>
                </a:rPr>
                <a:t>Profiling</a:t>
              </a:r>
              <a:endParaRPr lang="en-US" dirty="0">
                <a:solidFill>
                  <a:schemeClr val="bg1"/>
                </a:solidFill>
              </a:endParaRPr>
            </a:p>
          </p:txBody>
        </p:sp>
        <p:sp>
          <p:nvSpPr>
            <p:cNvPr id="4" name="TextBox 3"/>
            <p:cNvSpPr txBox="1"/>
            <p:nvPr/>
          </p:nvSpPr>
          <p:spPr>
            <a:xfrm>
              <a:off x="850631" y="1829739"/>
              <a:ext cx="1161421" cy="707886"/>
            </a:xfrm>
            <a:prstGeom prst="rect">
              <a:avLst/>
            </a:prstGeom>
            <a:noFill/>
          </p:spPr>
          <p:txBody>
            <a:bodyPr wrap="none" rtlCol="0">
              <a:spAutoFit/>
            </a:bodyPr>
            <a:lstStyle/>
            <a:p>
              <a:pPr algn="ctr"/>
              <a:r>
                <a:rPr lang="en-US" sz="2000" b="1" dirty="0" smtClean="0"/>
                <a:t>User</a:t>
              </a:r>
            </a:p>
            <a:p>
              <a:pPr algn="ctr"/>
              <a:r>
                <a:rPr lang="en-US" sz="2000" b="1" dirty="0" smtClean="0"/>
                <a:t>Analytics</a:t>
              </a:r>
              <a:endParaRPr lang="en-US" sz="2000" b="1" dirty="0"/>
            </a:p>
          </p:txBody>
        </p:sp>
        <p:sp>
          <p:nvSpPr>
            <p:cNvPr id="6" name="TextBox 5"/>
            <p:cNvSpPr txBox="1"/>
            <p:nvPr/>
          </p:nvSpPr>
          <p:spPr>
            <a:xfrm>
              <a:off x="850630" y="3409967"/>
              <a:ext cx="1161421" cy="707886"/>
            </a:xfrm>
            <a:prstGeom prst="rect">
              <a:avLst/>
            </a:prstGeom>
            <a:noFill/>
          </p:spPr>
          <p:txBody>
            <a:bodyPr wrap="none" rtlCol="0">
              <a:spAutoFit/>
            </a:bodyPr>
            <a:lstStyle/>
            <a:p>
              <a:pPr algn="ctr"/>
              <a:r>
                <a:rPr lang="en-US" sz="2000" b="1" dirty="0" smtClean="0"/>
                <a:t>Content</a:t>
              </a:r>
            </a:p>
            <a:p>
              <a:pPr algn="ctr"/>
              <a:r>
                <a:rPr lang="en-US" sz="2000" b="1" dirty="0" smtClean="0"/>
                <a:t>Analytics</a:t>
              </a:r>
              <a:endParaRPr lang="en-US" sz="2000" b="1" dirty="0"/>
            </a:p>
          </p:txBody>
        </p:sp>
        <p:sp>
          <p:nvSpPr>
            <p:cNvPr id="7" name="TextBox 6"/>
            <p:cNvSpPr txBox="1"/>
            <p:nvPr/>
          </p:nvSpPr>
          <p:spPr>
            <a:xfrm>
              <a:off x="850630" y="5001484"/>
              <a:ext cx="1161421" cy="707886"/>
            </a:xfrm>
            <a:prstGeom prst="rect">
              <a:avLst/>
            </a:prstGeom>
            <a:noFill/>
          </p:spPr>
          <p:txBody>
            <a:bodyPr wrap="none" rtlCol="0">
              <a:spAutoFit/>
            </a:bodyPr>
            <a:lstStyle/>
            <a:p>
              <a:pPr algn="ctr"/>
              <a:r>
                <a:rPr lang="en-US" sz="2000" b="1" dirty="0" smtClean="0"/>
                <a:t>Network</a:t>
              </a:r>
            </a:p>
            <a:p>
              <a:pPr algn="ctr"/>
              <a:r>
                <a:rPr lang="en-US" sz="2000" b="1" dirty="0" smtClean="0"/>
                <a:t>Analytics</a:t>
              </a:r>
              <a:endParaRPr lang="en-US" sz="2000" b="1" dirty="0"/>
            </a:p>
          </p:txBody>
        </p:sp>
        <p:sp>
          <p:nvSpPr>
            <p:cNvPr id="16" name="TextBox 15"/>
            <p:cNvSpPr txBox="1"/>
            <p:nvPr/>
          </p:nvSpPr>
          <p:spPr>
            <a:xfrm>
              <a:off x="6368174" y="4998757"/>
              <a:ext cx="2212490" cy="1200329"/>
            </a:xfrm>
            <a:prstGeom prst="rect">
              <a:avLst/>
            </a:prstGeom>
            <a:noFill/>
          </p:spPr>
          <p:txBody>
            <a:bodyPr wrap="none" rtlCol="0">
              <a:spAutoFit/>
            </a:bodyPr>
            <a:lstStyle/>
            <a:p>
              <a:r>
                <a:rPr lang="en-US" sz="1200" dirty="0" smtClean="0">
                  <a:solidFill>
                    <a:srgbClr val="000000"/>
                  </a:solidFill>
                </a:rPr>
                <a:t>Active subscriber demographics</a:t>
              </a:r>
            </a:p>
            <a:p>
              <a:r>
                <a:rPr lang="en-US" sz="1200" dirty="0" smtClean="0">
                  <a:solidFill>
                    <a:srgbClr val="000000"/>
                  </a:solidFill>
                </a:rPr>
                <a:t>Crowdsourced data</a:t>
              </a:r>
            </a:p>
            <a:p>
              <a:r>
                <a:rPr lang="en-US" sz="1200" dirty="0" smtClean="0">
                  <a:solidFill>
                    <a:srgbClr val="000000"/>
                  </a:solidFill>
                </a:rPr>
                <a:t>Geographic segmentation</a:t>
              </a:r>
            </a:p>
            <a:p>
              <a:r>
                <a:rPr lang="en-US" sz="1200" dirty="0" smtClean="0">
                  <a:solidFill>
                    <a:srgbClr val="000000"/>
                  </a:solidFill>
                </a:rPr>
                <a:t>Network Performance / Quality</a:t>
              </a:r>
            </a:p>
            <a:p>
              <a:r>
                <a:rPr lang="en-US" sz="1200" dirty="0" smtClean="0">
                  <a:solidFill>
                    <a:srgbClr val="000000"/>
                  </a:solidFill>
                </a:rPr>
                <a:t>Network sensor data (IoT/M2M)</a:t>
              </a:r>
            </a:p>
            <a:p>
              <a:r>
                <a:rPr lang="en-US" sz="1200" dirty="0">
                  <a:solidFill>
                    <a:srgbClr val="000000"/>
                  </a:solidFill>
                </a:rPr>
                <a:t>Usage (from DPI</a:t>
              </a:r>
              <a:r>
                <a:rPr lang="en-US" sz="1200" dirty="0" smtClean="0">
                  <a:solidFill>
                    <a:srgbClr val="000000"/>
                  </a:solidFill>
                </a:rPr>
                <a:t>)</a:t>
              </a:r>
              <a:endParaRPr lang="en-US" sz="1200" dirty="0">
                <a:solidFill>
                  <a:srgbClr val="000000"/>
                </a:solidFill>
              </a:endParaRPr>
            </a:p>
          </p:txBody>
        </p:sp>
        <p:sp>
          <p:nvSpPr>
            <p:cNvPr id="17" name="TextBox 16"/>
            <p:cNvSpPr txBox="1"/>
            <p:nvPr/>
          </p:nvSpPr>
          <p:spPr>
            <a:xfrm>
              <a:off x="6368174" y="3293312"/>
              <a:ext cx="2302208" cy="1200329"/>
            </a:xfrm>
            <a:prstGeom prst="rect">
              <a:avLst/>
            </a:prstGeom>
            <a:noFill/>
          </p:spPr>
          <p:txBody>
            <a:bodyPr wrap="none" rtlCol="0">
              <a:spAutoFit/>
            </a:bodyPr>
            <a:lstStyle/>
            <a:p>
              <a:r>
                <a:rPr lang="en-US" sz="1200" dirty="0" smtClean="0">
                  <a:solidFill>
                    <a:srgbClr val="000000"/>
                  </a:solidFill>
                </a:rPr>
                <a:t>Consumption data</a:t>
              </a:r>
            </a:p>
            <a:p>
              <a:r>
                <a:rPr lang="en-US" sz="1200" dirty="0" smtClean="0">
                  <a:solidFill>
                    <a:srgbClr val="000000"/>
                  </a:solidFill>
                </a:rPr>
                <a:t>Content reach</a:t>
              </a:r>
            </a:p>
            <a:p>
              <a:r>
                <a:rPr lang="en-US" sz="1200" dirty="0" smtClean="0">
                  <a:solidFill>
                    <a:srgbClr val="000000"/>
                  </a:solidFill>
                </a:rPr>
                <a:t>Asset popularity / revenue</a:t>
              </a:r>
            </a:p>
            <a:p>
              <a:r>
                <a:rPr lang="en-US" sz="1200" dirty="0">
                  <a:solidFill>
                    <a:srgbClr val="000000"/>
                  </a:solidFill>
                </a:rPr>
                <a:t>Distribution/Retention/</a:t>
              </a:r>
              <a:r>
                <a:rPr lang="en-US" sz="1200" dirty="0" smtClean="0">
                  <a:solidFill>
                    <a:srgbClr val="000000"/>
                  </a:solidFill>
                </a:rPr>
                <a:t>Archival</a:t>
              </a:r>
            </a:p>
            <a:p>
              <a:r>
                <a:rPr lang="en-US" sz="1200" dirty="0" smtClean="0">
                  <a:solidFill>
                    <a:srgbClr val="000000"/>
                  </a:solidFill>
                </a:rPr>
                <a:t>Search / Discover / Recommend</a:t>
              </a:r>
            </a:p>
            <a:p>
              <a:r>
                <a:rPr lang="en-US" sz="1200" dirty="0" smtClean="0">
                  <a:solidFill>
                    <a:srgbClr val="000000"/>
                  </a:solidFill>
                </a:rPr>
                <a:t>Usage Data (from content source)</a:t>
              </a:r>
              <a:endParaRPr lang="en-US" sz="1200" dirty="0">
                <a:solidFill>
                  <a:srgbClr val="000000"/>
                </a:solidFill>
              </a:endParaRPr>
            </a:p>
          </p:txBody>
        </p:sp>
        <p:sp>
          <p:nvSpPr>
            <p:cNvPr id="18" name="TextBox 17"/>
            <p:cNvSpPr txBox="1"/>
            <p:nvPr/>
          </p:nvSpPr>
          <p:spPr>
            <a:xfrm>
              <a:off x="6368174" y="1664378"/>
              <a:ext cx="2075734" cy="1200329"/>
            </a:xfrm>
            <a:prstGeom prst="rect">
              <a:avLst/>
            </a:prstGeom>
            <a:noFill/>
          </p:spPr>
          <p:txBody>
            <a:bodyPr wrap="none" rtlCol="0">
              <a:spAutoFit/>
            </a:bodyPr>
            <a:lstStyle/>
            <a:p>
              <a:r>
                <a:rPr lang="en-US" sz="1200" dirty="0" smtClean="0">
                  <a:solidFill>
                    <a:srgbClr val="000000"/>
                  </a:solidFill>
                </a:rPr>
                <a:t>Device sensor data</a:t>
              </a:r>
            </a:p>
            <a:p>
              <a:r>
                <a:rPr lang="en-US" sz="1200" dirty="0" smtClean="0">
                  <a:solidFill>
                    <a:srgbClr val="000000"/>
                  </a:solidFill>
                </a:rPr>
                <a:t>Persistent Location / Presence</a:t>
              </a:r>
            </a:p>
            <a:p>
              <a:r>
                <a:rPr lang="en-US" sz="1200" dirty="0" smtClean="0">
                  <a:solidFill>
                    <a:srgbClr val="000000"/>
                  </a:solidFill>
                </a:rPr>
                <a:t>Behavioral / Search / Social</a:t>
              </a:r>
            </a:p>
            <a:p>
              <a:r>
                <a:rPr lang="en-US" sz="1200" dirty="0" smtClean="0">
                  <a:solidFill>
                    <a:srgbClr val="000000"/>
                  </a:solidFill>
                </a:rPr>
                <a:t>Purchasing / Payments</a:t>
              </a:r>
            </a:p>
            <a:p>
              <a:r>
                <a:rPr lang="en-US" sz="1200" dirty="0" smtClean="0">
                  <a:solidFill>
                    <a:srgbClr val="000000"/>
                  </a:solidFill>
                </a:rPr>
                <a:t>Mobility patterns</a:t>
              </a:r>
            </a:p>
            <a:p>
              <a:r>
                <a:rPr lang="en-US" sz="1200" dirty="0" smtClean="0">
                  <a:solidFill>
                    <a:srgbClr val="000000"/>
                  </a:solidFill>
                </a:rPr>
                <a:t>Usage data (from device)</a:t>
              </a:r>
            </a:p>
          </p:txBody>
        </p:sp>
        <p:sp>
          <p:nvSpPr>
            <p:cNvPr id="19" name="TextBox 18"/>
            <p:cNvSpPr txBox="1"/>
            <p:nvPr/>
          </p:nvSpPr>
          <p:spPr>
            <a:xfrm>
              <a:off x="3075358" y="5005860"/>
              <a:ext cx="1967205" cy="1200329"/>
            </a:xfrm>
            <a:prstGeom prst="rect">
              <a:avLst/>
            </a:prstGeom>
            <a:noFill/>
          </p:spPr>
          <p:txBody>
            <a:bodyPr wrap="none" rtlCol="0">
              <a:spAutoFit/>
            </a:bodyPr>
            <a:lstStyle/>
            <a:p>
              <a:r>
                <a:rPr lang="en-US" sz="1200" dirty="0" smtClean="0">
                  <a:solidFill>
                    <a:srgbClr val="000000"/>
                  </a:solidFill>
                </a:rPr>
                <a:t>Bandwidth and latency</a:t>
              </a:r>
            </a:p>
            <a:p>
              <a:r>
                <a:rPr lang="en-US" sz="1200" dirty="0" smtClean="0">
                  <a:solidFill>
                    <a:srgbClr val="000000"/>
                  </a:solidFill>
                </a:rPr>
                <a:t>Access types</a:t>
              </a:r>
            </a:p>
            <a:p>
              <a:r>
                <a:rPr lang="en-US" sz="1200" dirty="0" smtClean="0">
                  <a:solidFill>
                    <a:srgbClr val="000000"/>
                  </a:solidFill>
                </a:rPr>
                <a:t>IP pools</a:t>
              </a:r>
            </a:p>
            <a:p>
              <a:r>
                <a:rPr lang="en-US" sz="1200" dirty="0" smtClean="0">
                  <a:solidFill>
                    <a:srgbClr val="000000"/>
                  </a:solidFill>
                </a:rPr>
                <a:t>Routes / topology / Path</a:t>
              </a:r>
            </a:p>
            <a:p>
              <a:r>
                <a:rPr lang="en-US" sz="1200" dirty="0" smtClean="0">
                  <a:solidFill>
                    <a:srgbClr val="000000"/>
                  </a:solidFill>
                </a:rPr>
                <a:t>QoS / Policy Rulesets</a:t>
              </a:r>
            </a:p>
            <a:p>
              <a:r>
                <a:rPr lang="en-US" sz="1200" dirty="0" smtClean="0">
                  <a:solidFill>
                    <a:srgbClr val="000000"/>
                  </a:solidFill>
                </a:rPr>
                <a:t>Network Service Capabilities</a:t>
              </a:r>
            </a:p>
          </p:txBody>
        </p:sp>
        <p:sp>
          <p:nvSpPr>
            <p:cNvPr id="20" name="TextBox 19"/>
            <p:cNvSpPr txBox="1"/>
            <p:nvPr/>
          </p:nvSpPr>
          <p:spPr>
            <a:xfrm>
              <a:off x="3075359" y="1664378"/>
              <a:ext cx="2053417" cy="1015663"/>
            </a:xfrm>
            <a:prstGeom prst="rect">
              <a:avLst/>
            </a:prstGeom>
            <a:noFill/>
          </p:spPr>
          <p:txBody>
            <a:bodyPr wrap="none" rtlCol="0">
              <a:spAutoFit/>
            </a:bodyPr>
            <a:lstStyle/>
            <a:p>
              <a:r>
                <a:rPr lang="en-US" sz="1200" dirty="0" smtClean="0">
                  <a:solidFill>
                    <a:srgbClr val="000000"/>
                  </a:solidFill>
                </a:rPr>
                <a:t>Identity (Persistent)</a:t>
              </a:r>
            </a:p>
            <a:p>
              <a:r>
                <a:rPr lang="en-US" sz="1200" dirty="0" smtClean="0">
                  <a:solidFill>
                    <a:srgbClr val="000000"/>
                  </a:solidFill>
                </a:rPr>
                <a:t>Demographics</a:t>
              </a:r>
            </a:p>
            <a:p>
              <a:r>
                <a:rPr lang="en-US" sz="1200" dirty="0" smtClean="0">
                  <a:solidFill>
                    <a:srgbClr val="000000"/>
                  </a:solidFill>
                </a:rPr>
                <a:t>Explicit profile (interests, etc.)</a:t>
              </a:r>
            </a:p>
            <a:p>
              <a:r>
                <a:rPr lang="en-US" sz="1200" dirty="0" smtClean="0">
                  <a:solidFill>
                    <a:srgbClr val="000000"/>
                  </a:solidFill>
                </a:rPr>
                <a:t>Device(s) and capabilities</a:t>
              </a:r>
            </a:p>
            <a:p>
              <a:r>
                <a:rPr lang="en-US" sz="1200" dirty="0" smtClean="0">
                  <a:solidFill>
                    <a:srgbClr val="000000"/>
                  </a:solidFill>
                </a:rPr>
                <a:t>Billing / Subscription plan</a:t>
              </a:r>
            </a:p>
          </p:txBody>
        </p:sp>
        <p:sp>
          <p:nvSpPr>
            <p:cNvPr id="21" name="TextBox 20"/>
            <p:cNvSpPr txBox="1"/>
            <p:nvPr/>
          </p:nvSpPr>
          <p:spPr>
            <a:xfrm>
              <a:off x="3068645" y="3293312"/>
              <a:ext cx="1973918" cy="1200329"/>
            </a:xfrm>
            <a:prstGeom prst="rect">
              <a:avLst/>
            </a:prstGeom>
            <a:noFill/>
          </p:spPr>
          <p:txBody>
            <a:bodyPr wrap="none" rtlCol="0">
              <a:spAutoFit/>
            </a:bodyPr>
            <a:lstStyle/>
            <a:p>
              <a:r>
                <a:rPr lang="en-US" sz="1200" dirty="0" smtClean="0">
                  <a:solidFill>
                    <a:srgbClr val="000000"/>
                  </a:solidFill>
                </a:rPr>
                <a:t>Catalog / Title</a:t>
              </a:r>
            </a:p>
            <a:p>
              <a:r>
                <a:rPr lang="en-US" sz="1200" dirty="0">
                  <a:solidFill>
                    <a:srgbClr val="000000"/>
                  </a:solidFill>
                </a:rPr>
                <a:t>Topic / </a:t>
              </a:r>
              <a:r>
                <a:rPr lang="en-US" sz="1200" dirty="0" smtClean="0">
                  <a:solidFill>
                    <a:srgbClr val="000000"/>
                  </a:solidFill>
                </a:rPr>
                <a:t>Keywords</a:t>
              </a:r>
            </a:p>
            <a:p>
              <a:r>
                <a:rPr lang="en-US" sz="1200" dirty="0" smtClean="0">
                  <a:solidFill>
                    <a:srgbClr val="000000"/>
                  </a:solidFill>
                </a:rPr>
                <a:t>CA / Rights management</a:t>
              </a:r>
            </a:p>
            <a:p>
              <a:r>
                <a:rPr lang="en-US" sz="1200" dirty="0" smtClean="0">
                  <a:solidFill>
                    <a:srgbClr val="000000"/>
                  </a:solidFill>
                </a:rPr>
                <a:t>Encryption / DRM</a:t>
              </a:r>
            </a:p>
            <a:p>
              <a:r>
                <a:rPr lang="en-US" sz="1200" dirty="0" smtClean="0">
                  <a:solidFill>
                    <a:srgbClr val="000000"/>
                  </a:solidFill>
                </a:rPr>
                <a:t>Format(s) / Aspect ratio(s)</a:t>
              </a:r>
            </a:p>
            <a:p>
              <a:r>
                <a:rPr lang="en-US" sz="1200" dirty="0" smtClean="0">
                  <a:solidFill>
                    <a:srgbClr val="000000"/>
                  </a:solidFill>
                </a:rPr>
                <a:t>Resolution(s) / Frame rate(s)</a:t>
              </a:r>
            </a:p>
          </p:txBody>
        </p:sp>
      </p:grpSp>
      <p:sp>
        <p:nvSpPr>
          <p:cNvPr id="5" name="TextBox 4"/>
          <p:cNvSpPr txBox="1"/>
          <p:nvPr/>
        </p:nvSpPr>
        <p:spPr>
          <a:xfrm>
            <a:off x="85036" y="6584400"/>
            <a:ext cx="1531188" cy="215444"/>
          </a:xfrm>
          <a:prstGeom prst="rect">
            <a:avLst/>
          </a:prstGeom>
          <a:noFill/>
        </p:spPr>
        <p:txBody>
          <a:bodyPr wrap="none" rtlCol="0">
            <a:spAutoFit/>
          </a:bodyPr>
          <a:lstStyle/>
          <a:p>
            <a:r>
              <a:rPr lang="en-US" sz="800" dirty="0"/>
              <a:t>Slide courtesy Kevin Shatzkamer </a:t>
            </a:r>
          </a:p>
        </p:txBody>
      </p:sp>
    </p:spTree>
    <p:extLst>
      <p:ext uri="{BB962C8B-B14F-4D97-AF65-F5344CB8AC3E}">
        <p14:creationId xmlns:p14="http://schemas.microsoft.com/office/powerpoint/2010/main" val="455159847"/>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p:nvPr>
        </p:nvSpPr>
        <p:spPr>
          <a:xfrm>
            <a:off x="231775" y="129784"/>
            <a:ext cx="8732949" cy="678728"/>
          </a:xfrm>
        </p:spPr>
        <p:txBody>
          <a:bodyPr>
            <a:normAutofit/>
          </a:bodyPr>
          <a:lstStyle/>
          <a:p>
            <a:r>
              <a:rPr lang="en-US" sz="3100" dirty="0" smtClean="0">
                <a:solidFill>
                  <a:srgbClr val="000000"/>
                </a:solidFill>
              </a:rPr>
              <a:t>What Might a (Mobile) Analytics Platform Look Like?</a:t>
            </a:r>
            <a:endParaRPr lang="en-US" sz="1600" dirty="0">
              <a:solidFill>
                <a:srgbClr val="000000"/>
              </a:solidFill>
            </a:endParaRPr>
          </a:p>
        </p:txBody>
      </p:sp>
      <p:sp>
        <p:nvSpPr>
          <p:cNvPr id="5" name="Slide Number Placeholder 4"/>
          <p:cNvSpPr>
            <a:spLocks noGrp="1"/>
          </p:cNvSpPr>
          <p:nvPr>
            <p:ph type="sldNum" sz="quarter" idx="4"/>
          </p:nvPr>
        </p:nvSpPr>
        <p:spPr/>
        <p:txBody>
          <a:bodyPr/>
          <a:lstStyle/>
          <a:p>
            <a:fld id="{DB8BB9A7-48F6-5544-BE85-4528CCD443BD}" type="slidenum">
              <a:rPr lang="en-US" smtClean="0"/>
              <a:pPr/>
              <a:t>9</a:t>
            </a:fld>
            <a:endParaRPr lang="en-US" dirty="0"/>
          </a:p>
        </p:txBody>
      </p:sp>
      <p:grpSp>
        <p:nvGrpSpPr>
          <p:cNvPr id="8" name="Group 7"/>
          <p:cNvGrpSpPr/>
          <p:nvPr/>
        </p:nvGrpSpPr>
        <p:grpSpPr>
          <a:xfrm>
            <a:off x="0" y="1172438"/>
            <a:ext cx="9144000" cy="2923323"/>
            <a:chOff x="0" y="1050378"/>
            <a:chExt cx="9144000" cy="2923323"/>
          </a:xfrm>
        </p:grpSpPr>
        <p:sp>
          <p:nvSpPr>
            <p:cNvPr id="11" name="Freeform 10"/>
            <p:cNvSpPr/>
            <p:nvPr/>
          </p:nvSpPr>
          <p:spPr>
            <a:xfrm>
              <a:off x="127000" y="1873968"/>
              <a:ext cx="8949267" cy="2099733"/>
            </a:xfrm>
            <a:custGeom>
              <a:avLst/>
              <a:gdLst>
                <a:gd name="connsiteX0" fmla="*/ 5181600 w 8940800"/>
                <a:gd name="connsiteY0" fmla="*/ 0 h 1574800"/>
                <a:gd name="connsiteX1" fmla="*/ 5181600 w 8940800"/>
                <a:gd name="connsiteY1" fmla="*/ 0 h 1574800"/>
                <a:gd name="connsiteX2" fmla="*/ 3530600 w 8940800"/>
                <a:gd name="connsiteY2" fmla="*/ 0 h 1574800"/>
                <a:gd name="connsiteX3" fmla="*/ 3539066 w 8940800"/>
                <a:gd name="connsiteY3" fmla="*/ 584200 h 1574800"/>
                <a:gd name="connsiteX4" fmla="*/ 8466 w 8940800"/>
                <a:gd name="connsiteY4" fmla="*/ 550333 h 1574800"/>
                <a:gd name="connsiteX5" fmla="*/ 0 w 8940800"/>
                <a:gd name="connsiteY5" fmla="*/ 1557866 h 1574800"/>
                <a:gd name="connsiteX6" fmla="*/ 8940800 w 8940800"/>
                <a:gd name="connsiteY6" fmla="*/ 1574800 h 1574800"/>
                <a:gd name="connsiteX7" fmla="*/ 8932333 w 8940800"/>
                <a:gd name="connsiteY7" fmla="*/ 567266 h 1574800"/>
                <a:gd name="connsiteX8" fmla="*/ 5181600 w 8940800"/>
                <a:gd name="connsiteY8" fmla="*/ 508000 h 1574800"/>
                <a:gd name="connsiteX9" fmla="*/ 5181600 w 8940800"/>
                <a:gd name="connsiteY9" fmla="*/ 0 h 1574800"/>
                <a:gd name="connsiteX0" fmla="*/ 5181600 w 8940800"/>
                <a:gd name="connsiteY0" fmla="*/ 0 h 1574800"/>
                <a:gd name="connsiteX1" fmla="*/ 5181600 w 8940800"/>
                <a:gd name="connsiteY1" fmla="*/ 0 h 1574800"/>
                <a:gd name="connsiteX2" fmla="*/ 3530600 w 8940800"/>
                <a:gd name="connsiteY2" fmla="*/ 0 h 1574800"/>
                <a:gd name="connsiteX3" fmla="*/ 3539066 w 8940800"/>
                <a:gd name="connsiteY3" fmla="*/ 584200 h 1574800"/>
                <a:gd name="connsiteX4" fmla="*/ 8466 w 8940800"/>
                <a:gd name="connsiteY4" fmla="*/ 550333 h 1574800"/>
                <a:gd name="connsiteX5" fmla="*/ 0 w 8940800"/>
                <a:gd name="connsiteY5" fmla="*/ 1557866 h 1574800"/>
                <a:gd name="connsiteX6" fmla="*/ 8940800 w 8940800"/>
                <a:gd name="connsiteY6" fmla="*/ 1574800 h 1574800"/>
                <a:gd name="connsiteX7" fmla="*/ 8932333 w 8940800"/>
                <a:gd name="connsiteY7" fmla="*/ 567266 h 1574800"/>
                <a:gd name="connsiteX8" fmla="*/ 5181600 w 8940800"/>
                <a:gd name="connsiteY8" fmla="*/ 550334 h 1574800"/>
                <a:gd name="connsiteX9" fmla="*/ 5181600 w 8940800"/>
                <a:gd name="connsiteY9" fmla="*/ 0 h 1574800"/>
                <a:gd name="connsiteX0" fmla="*/ 5181600 w 8940800"/>
                <a:gd name="connsiteY0" fmla="*/ 0 h 1574800"/>
                <a:gd name="connsiteX1" fmla="*/ 5181600 w 8940800"/>
                <a:gd name="connsiteY1" fmla="*/ 0 h 1574800"/>
                <a:gd name="connsiteX2" fmla="*/ 3530600 w 8940800"/>
                <a:gd name="connsiteY2" fmla="*/ 0 h 1574800"/>
                <a:gd name="connsiteX3" fmla="*/ 3539066 w 8940800"/>
                <a:gd name="connsiteY3" fmla="*/ 584200 h 1574800"/>
                <a:gd name="connsiteX4" fmla="*/ 8466 w 8940800"/>
                <a:gd name="connsiteY4" fmla="*/ 550333 h 1574800"/>
                <a:gd name="connsiteX5" fmla="*/ 0 w 8940800"/>
                <a:gd name="connsiteY5" fmla="*/ 1557866 h 1574800"/>
                <a:gd name="connsiteX6" fmla="*/ 8940800 w 8940800"/>
                <a:gd name="connsiteY6" fmla="*/ 1574800 h 1574800"/>
                <a:gd name="connsiteX7" fmla="*/ 8932333 w 8940800"/>
                <a:gd name="connsiteY7" fmla="*/ 567266 h 1574800"/>
                <a:gd name="connsiteX8" fmla="*/ 5173133 w 8940800"/>
                <a:gd name="connsiteY8" fmla="*/ 575734 h 1574800"/>
                <a:gd name="connsiteX9" fmla="*/ 5181600 w 8940800"/>
                <a:gd name="connsiteY9" fmla="*/ 0 h 1574800"/>
                <a:gd name="connsiteX0" fmla="*/ 5173134 w 8932334"/>
                <a:gd name="connsiteY0" fmla="*/ 0 h 1574800"/>
                <a:gd name="connsiteX1" fmla="*/ 5173134 w 8932334"/>
                <a:gd name="connsiteY1" fmla="*/ 0 h 1574800"/>
                <a:gd name="connsiteX2" fmla="*/ 3522134 w 8932334"/>
                <a:gd name="connsiteY2" fmla="*/ 0 h 1574800"/>
                <a:gd name="connsiteX3" fmla="*/ 3530600 w 8932334"/>
                <a:gd name="connsiteY3" fmla="*/ 584200 h 1574800"/>
                <a:gd name="connsiteX4" fmla="*/ 0 w 8932334"/>
                <a:gd name="connsiteY4" fmla="*/ 550333 h 1574800"/>
                <a:gd name="connsiteX5" fmla="*/ 25400 w 8932334"/>
                <a:gd name="connsiteY5" fmla="*/ 1557866 h 1574800"/>
                <a:gd name="connsiteX6" fmla="*/ 8932334 w 8932334"/>
                <a:gd name="connsiteY6" fmla="*/ 1574800 h 1574800"/>
                <a:gd name="connsiteX7" fmla="*/ 8923867 w 8932334"/>
                <a:gd name="connsiteY7" fmla="*/ 567266 h 1574800"/>
                <a:gd name="connsiteX8" fmla="*/ 5164667 w 8932334"/>
                <a:gd name="connsiteY8" fmla="*/ 575734 h 1574800"/>
                <a:gd name="connsiteX9" fmla="*/ 5173134 w 8932334"/>
                <a:gd name="connsiteY9" fmla="*/ 0 h 1574800"/>
                <a:gd name="connsiteX0" fmla="*/ 5190067 w 8949267"/>
                <a:gd name="connsiteY0" fmla="*/ 0 h 1574800"/>
                <a:gd name="connsiteX1" fmla="*/ 5190067 w 8949267"/>
                <a:gd name="connsiteY1" fmla="*/ 0 h 1574800"/>
                <a:gd name="connsiteX2" fmla="*/ 3539067 w 8949267"/>
                <a:gd name="connsiteY2" fmla="*/ 0 h 1574800"/>
                <a:gd name="connsiteX3" fmla="*/ 3547533 w 8949267"/>
                <a:gd name="connsiteY3" fmla="*/ 584200 h 1574800"/>
                <a:gd name="connsiteX4" fmla="*/ 16933 w 8949267"/>
                <a:gd name="connsiteY4" fmla="*/ 550333 h 1574800"/>
                <a:gd name="connsiteX5" fmla="*/ 0 w 8949267"/>
                <a:gd name="connsiteY5" fmla="*/ 1557866 h 1574800"/>
                <a:gd name="connsiteX6" fmla="*/ 8949267 w 8949267"/>
                <a:gd name="connsiteY6" fmla="*/ 1574800 h 1574800"/>
                <a:gd name="connsiteX7" fmla="*/ 8940800 w 8949267"/>
                <a:gd name="connsiteY7" fmla="*/ 567266 h 1574800"/>
                <a:gd name="connsiteX8" fmla="*/ 5181600 w 8949267"/>
                <a:gd name="connsiteY8" fmla="*/ 575734 h 1574800"/>
                <a:gd name="connsiteX9" fmla="*/ 5190067 w 8949267"/>
                <a:gd name="connsiteY9" fmla="*/ 0 h 1574800"/>
                <a:gd name="connsiteX0" fmla="*/ 5190067 w 8949267"/>
                <a:gd name="connsiteY0" fmla="*/ 0 h 1574800"/>
                <a:gd name="connsiteX1" fmla="*/ 5190067 w 8949267"/>
                <a:gd name="connsiteY1" fmla="*/ 0 h 1574800"/>
                <a:gd name="connsiteX2" fmla="*/ 3539067 w 8949267"/>
                <a:gd name="connsiteY2" fmla="*/ 0 h 1574800"/>
                <a:gd name="connsiteX3" fmla="*/ 3547533 w 8949267"/>
                <a:gd name="connsiteY3" fmla="*/ 584200 h 1574800"/>
                <a:gd name="connsiteX4" fmla="*/ 16933 w 8949267"/>
                <a:gd name="connsiteY4" fmla="*/ 550333 h 1574800"/>
                <a:gd name="connsiteX5" fmla="*/ 0 w 8949267"/>
                <a:gd name="connsiteY5" fmla="*/ 1557866 h 1574800"/>
                <a:gd name="connsiteX6" fmla="*/ 8949267 w 8949267"/>
                <a:gd name="connsiteY6" fmla="*/ 1574800 h 1574800"/>
                <a:gd name="connsiteX7" fmla="*/ 8940800 w 8949267"/>
                <a:gd name="connsiteY7" fmla="*/ 567266 h 1574800"/>
                <a:gd name="connsiteX8" fmla="*/ 5190067 w 8949267"/>
                <a:gd name="connsiteY8" fmla="*/ 550334 h 1574800"/>
                <a:gd name="connsiteX9" fmla="*/ 5190067 w 8949267"/>
                <a:gd name="connsiteY9" fmla="*/ 0 h 157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49267" h="1574800">
                  <a:moveTo>
                    <a:pt x="5190067" y="0"/>
                  </a:moveTo>
                  <a:lnTo>
                    <a:pt x="5190067" y="0"/>
                  </a:lnTo>
                  <a:lnTo>
                    <a:pt x="3539067" y="0"/>
                  </a:lnTo>
                  <a:lnTo>
                    <a:pt x="3547533" y="584200"/>
                  </a:lnTo>
                  <a:lnTo>
                    <a:pt x="16933" y="550333"/>
                  </a:lnTo>
                  <a:lnTo>
                    <a:pt x="0" y="1557866"/>
                  </a:lnTo>
                  <a:lnTo>
                    <a:pt x="8949267" y="1574800"/>
                  </a:lnTo>
                  <a:cubicBezTo>
                    <a:pt x="8946445" y="1238955"/>
                    <a:pt x="8943622" y="903111"/>
                    <a:pt x="8940800" y="567266"/>
                  </a:cubicBezTo>
                  <a:lnTo>
                    <a:pt x="5190067" y="550334"/>
                  </a:lnTo>
                  <a:lnTo>
                    <a:pt x="5190067" y="0"/>
                  </a:lnTo>
                  <a:close/>
                </a:path>
              </a:pathLst>
            </a:custGeom>
            <a:gradFill flip="none" rotWithShape="1">
              <a:gsLst>
                <a:gs pos="0">
                  <a:schemeClr val="bg1">
                    <a:lumMod val="95000"/>
                  </a:schemeClr>
                </a:gs>
                <a:gs pos="100000">
                  <a:srgbClr val="FBFBFB"/>
                </a:gs>
              </a:gsLst>
              <a:lin ang="16200000" scaled="1"/>
              <a:tileRec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 name="Group 3"/>
            <p:cNvGrpSpPr/>
            <p:nvPr/>
          </p:nvGrpSpPr>
          <p:grpSpPr>
            <a:xfrm>
              <a:off x="4597402" y="2672815"/>
              <a:ext cx="4436539" cy="490718"/>
              <a:chOff x="4404441" y="1200257"/>
              <a:chExt cx="2944626" cy="368038"/>
            </a:xfrm>
            <a:noFill/>
          </p:grpSpPr>
          <p:sp>
            <p:nvSpPr>
              <p:cNvPr id="214" name="Rectangle 6"/>
              <p:cNvSpPr>
                <a:spLocks noChangeArrowheads="1"/>
              </p:cNvSpPr>
              <p:nvPr/>
            </p:nvSpPr>
            <p:spPr bwMode="auto">
              <a:xfrm>
                <a:off x="4404441" y="1227112"/>
                <a:ext cx="2919226" cy="341183"/>
              </a:xfrm>
              <a:prstGeom prst="rect">
                <a:avLst/>
              </a:prstGeom>
              <a:grp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lt1"/>
                  </a:solidFill>
                </a:endParaRPr>
              </a:p>
            </p:txBody>
          </p:sp>
          <p:sp>
            <p:nvSpPr>
              <p:cNvPr id="215" name="Rectangle 27"/>
              <p:cNvSpPr>
                <a:spLocks noChangeArrowheads="1"/>
              </p:cNvSpPr>
              <p:nvPr/>
            </p:nvSpPr>
            <p:spPr bwMode="auto">
              <a:xfrm>
                <a:off x="4523795" y="1200257"/>
                <a:ext cx="2825272" cy="313415"/>
              </a:xfrm>
              <a:prstGeom prst="rect">
                <a:avLst/>
              </a:prstGeom>
              <a:grpFill/>
              <a:ln w="9525">
                <a:noFill/>
                <a:miter lim="800000"/>
                <a:headEnd/>
                <a:tailEnd/>
              </a:ln>
            </p:spPr>
            <p:txBody>
              <a:bodyPr wrap="square" lIns="82124" tIns="41061" rIns="82124" bIns="41061">
                <a:prstTxWarp prst="textNoShape">
                  <a:avLst/>
                </a:prstTxWarp>
                <a:spAutoFit/>
              </a:bodyPr>
              <a:lstStyle/>
              <a:p>
                <a:pPr algn="ctr" eaLnBrk="0" hangingPunct="0">
                  <a:lnSpc>
                    <a:spcPct val="90000"/>
                  </a:lnSpc>
                </a:pPr>
                <a:r>
                  <a:rPr lang="en-US" sz="1400" dirty="0" smtClean="0"/>
                  <a:t>Data Management</a:t>
                </a:r>
              </a:p>
              <a:p>
                <a:pPr algn="ctr" eaLnBrk="0" hangingPunct="0">
                  <a:lnSpc>
                    <a:spcPct val="90000"/>
                  </a:lnSpc>
                </a:pPr>
                <a:r>
                  <a:rPr lang="en-US" sz="1000" dirty="0" smtClean="0"/>
                  <a:t>(Correlation, trend analysis, pattern recognition)</a:t>
                </a:r>
              </a:p>
            </p:txBody>
          </p:sp>
        </p:grpSp>
        <p:grpSp>
          <p:nvGrpSpPr>
            <p:cNvPr id="7" name="Group 6"/>
            <p:cNvGrpSpPr/>
            <p:nvPr/>
          </p:nvGrpSpPr>
          <p:grpSpPr>
            <a:xfrm>
              <a:off x="3818466" y="2037324"/>
              <a:ext cx="1422671" cy="585881"/>
              <a:chOff x="7560732" y="257963"/>
              <a:chExt cx="1422671" cy="439411"/>
            </a:xfrm>
            <a:noFill/>
          </p:grpSpPr>
          <p:sp>
            <p:nvSpPr>
              <p:cNvPr id="217" name="Rectangle 6"/>
              <p:cNvSpPr>
                <a:spLocks noChangeArrowheads="1"/>
              </p:cNvSpPr>
              <p:nvPr/>
            </p:nvSpPr>
            <p:spPr bwMode="auto">
              <a:xfrm rot="5400000">
                <a:off x="8052358" y="-233663"/>
                <a:ext cx="439411" cy="1422663"/>
              </a:xfrm>
              <a:prstGeom prst="rect">
                <a:avLst/>
              </a:prstGeom>
              <a:grp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lt1"/>
                  </a:solidFill>
                </a:endParaRPr>
              </a:p>
            </p:txBody>
          </p:sp>
          <p:sp>
            <p:nvSpPr>
              <p:cNvPr id="218" name="Rectangle 27"/>
              <p:cNvSpPr>
                <a:spLocks noChangeArrowheads="1"/>
              </p:cNvSpPr>
              <p:nvPr/>
            </p:nvSpPr>
            <p:spPr bwMode="auto">
              <a:xfrm>
                <a:off x="7560733" y="270858"/>
                <a:ext cx="1422670" cy="313415"/>
              </a:xfrm>
              <a:prstGeom prst="rect">
                <a:avLst/>
              </a:prstGeom>
              <a:grpFill/>
              <a:ln w="9525">
                <a:noFill/>
                <a:miter lim="800000"/>
                <a:headEnd/>
                <a:tailEnd/>
              </a:ln>
            </p:spPr>
            <p:txBody>
              <a:bodyPr wrap="square" lIns="82124" tIns="41061" rIns="82124" bIns="41061">
                <a:prstTxWarp prst="textNoShape">
                  <a:avLst/>
                </a:prstTxWarp>
                <a:spAutoFit/>
              </a:bodyPr>
              <a:lstStyle/>
              <a:p>
                <a:pPr algn="ctr" eaLnBrk="0" hangingPunct="0">
                  <a:lnSpc>
                    <a:spcPct val="90000"/>
                  </a:lnSpc>
                </a:pPr>
                <a:r>
                  <a:rPr lang="en-US" sz="1400" dirty="0" smtClean="0"/>
                  <a:t>Index / Schema</a:t>
                </a:r>
              </a:p>
              <a:p>
                <a:pPr algn="ctr" eaLnBrk="0" hangingPunct="0">
                  <a:lnSpc>
                    <a:spcPct val="90000"/>
                  </a:lnSpc>
                </a:pPr>
                <a:r>
                  <a:rPr lang="en-US" sz="1000" dirty="0" smtClean="0"/>
                  <a:t>(Metadata Mgmt)</a:t>
                </a:r>
              </a:p>
            </p:txBody>
          </p:sp>
        </p:grpSp>
        <p:grpSp>
          <p:nvGrpSpPr>
            <p:cNvPr id="6" name="Group 5"/>
            <p:cNvGrpSpPr/>
            <p:nvPr/>
          </p:nvGrpSpPr>
          <p:grpSpPr>
            <a:xfrm>
              <a:off x="220133" y="2621638"/>
              <a:ext cx="4292600" cy="542753"/>
              <a:chOff x="220133" y="1221144"/>
              <a:chExt cx="4292600" cy="407065"/>
            </a:xfrm>
            <a:noFill/>
          </p:grpSpPr>
          <p:sp>
            <p:nvSpPr>
              <p:cNvPr id="230" name="Rectangle 6"/>
              <p:cNvSpPr>
                <a:spLocks noChangeArrowheads="1"/>
              </p:cNvSpPr>
              <p:nvPr/>
            </p:nvSpPr>
            <p:spPr bwMode="auto">
              <a:xfrm>
                <a:off x="220133" y="1285308"/>
                <a:ext cx="4284134" cy="342901"/>
              </a:xfrm>
              <a:prstGeom prst="rect">
                <a:avLst/>
              </a:prstGeom>
              <a:grp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lt1"/>
                  </a:solidFill>
                </a:endParaRPr>
              </a:p>
            </p:txBody>
          </p:sp>
          <p:sp>
            <p:nvSpPr>
              <p:cNvPr id="231" name="Rectangle 27"/>
              <p:cNvSpPr>
                <a:spLocks noChangeArrowheads="1"/>
              </p:cNvSpPr>
              <p:nvPr/>
            </p:nvSpPr>
            <p:spPr bwMode="auto">
              <a:xfrm>
                <a:off x="220133" y="1221144"/>
                <a:ext cx="4292600" cy="313415"/>
              </a:xfrm>
              <a:prstGeom prst="rect">
                <a:avLst/>
              </a:prstGeom>
              <a:grpFill/>
              <a:ln w="9525">
                <a:noFill/>
                <a:miter lim="800000"/>
                <a:headEnd/>
                <a:tailEnd/>
              </a:ln>
            </p:spPr>
            <p:txBody>
              <a:bodyPr wrap="none" lIns="73025" tIns="36512" rIns="73025" bIns="36512" anchorCtr="1">
                <a:prstTxWarp prst="textNoShape">
                  <a:avLst/>
                </a:prstTxWarp>
              </a:bodyPr>
              <a:lstStyle/>
              <a:p>
                <a:pPr algn="ctr"/>
                <a:r>
                  <a:rPr lang="en-US" sz="1400" dirty="0"/>
                  <a:t>Distributed Data </a:t>
                </a:r>
                <a:r>
                  <a:rPr lang="en-US" sz="1400" dirty="0" smtClean="0"/>
                  <a:t>Management</a:t>
                </a:r>
                <a:endParaRPr lang="en-US" sz="1400" dirty="0"/>
              </a:p>
              <a:p>
                <a:pPr algn="ctr"/>
                <a:r>
                  <a:rPr lang="en-US" sz="1000" dirty="0" smtClean="0"/>
                  <a:t>(Pre-filtering, aggregation, normalization (time / location), distribution)</a:t>
                </a:r>
                <a:endParaRPr lang="en-US" sz="1000" dirty="0"/>
              </a:p>
            </p:txBody>
          </p:sp>
        </p:grpSp>
        <p:sp>
          <p:nvSpPr>
            <p:cNvPr id="209" name="Rectangle 6"/>
            <p:cNvSpPr>
              <a:spLocks noChangeArrowheads="1"/>
            </p:cNvSpPr>
            <p:nvPr/>
          </p:nvSpPr>
          <p:spPr bwMode="auto">
            <a:xfrm>
              <a:off x="228600" y="3258776"/>
              <a:ext cx="8771467" cy="613336"/>
            </a:xfrm>
            <a:prstGeom prst="rect">
              <a:avLst/>
            </a:prstGeom>
            <a:no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lt1"/>
                </a:solidFill>
              </a:endParaRPr>
            </a:p>
          </p:txBody>
        </p:sp>
        <p:sp>
          <p:nvSpPr>
            <p:cNvPr id="228" name="Rectangle 27"/>
            <p:cNvSpPr>
              <a:spLocks noChangeArrowheads="1"/>
            </p:cNvSpPr>
            <p:nvPr/>
          </p:nvSpPr>
          <p:spPr bwMode="auto">
            <a:xfrm>
              <a:off x="368300" y="3277063"/>
              <a:ext cx="8299028" cy="445587"/>
            </a:xfrm>
            <a:prstGeom prst="rect">
              <a:avLst/>
            </a:prstGeom>
            <a:noFill/>
            <a:ln w="9525">
              <a:noFill/>
              <a:miter lim="800000"/>
              <a:headEnd/>
              <a:tailEnd/>
            </a:ln>
          </p:spPr>
          <p:txBody>
            <a:bodyPr wrap="square" lIns="82124" tIns="41061" rIns="82124" bIns="41061">
              <a:prstTxWarp prst="textNoShape">
                <a:avLst/>
              </a:prstTxWarp>
              <a:spAutoFit/>
            </a:bodyPr>
            <a:lstStyle/>
            <a:p>
              <a:pPr algn="ctr" eaLnBrk="0" hangingPunct="0">
                <a:lnSpc>
                  <a:spcPct val="90000"/>
                </a:lnSpc>
              </a:pPr>
              <a:r>
                <a:rPr lang="en-US" sz="1600" dirty="0" smtClean="0"/>
                <a:t>Data Collection (Push) / Extraction (Pull)</a:t>
              </a:r>
            </a:p>
            <a:p>
              <a:pPr algn="ctr" eaLnBrk="0" hangingPunct="0">
                <a:lnSpc>
                  <a:spcPct val="90000"/>
                </a:lnSpc>
              </a:pPr>
              <a:r>
                <a:rPr lang="en-US" sz="1000" dirty="0" smtClean="0"/>
                <a:t>(RAN, IPBH, LTE EPC, Gi LAN, IMS, Network Services, OSS)</a:t>
              </a:r>
            </a:p>
          </p:txBody>
        </p:sp>
        <p:sp>
          <p:nvSpPr>
            <p:cNvPr id="245" name="Rounded Rectangle 244"/>
            <p:cNvSpPr/>
            <p:nvPr/>
          </p:nvSpPr>
          <p:spPr>
            <a:xfrm>
              <a:off x="507973" y="2052357"/>
              <a:ext cx="685842" cy="487680"/>
            </a:xfrm>
            <a:prstGeom prst="roundRect">
              <a:avLst>
                <a:gd name="adj" fmla="val 6096"/>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smtClean="0"/>
                <a:t>SON</a:t>
              </a:r>
              <a:endParaRPr lang="en-US" sz="1000" dirty="0"/>
            </a:p>
          </p:txBody>
        </p:sp>
        <p:sp>
          <p:nvSpPr>
            <p:cNvPr id="247" name="Rounded Rectangle 246"/>
            <p:cNvSpPr/>
            <p:nvPr/>
          </p:nvSpPr>
          <p:spPr>
            <a:xfrm>
              <a:off x="2015041" y="2052357"/>
              <a:ext cx="685842" cy="487680"/>
            </a:xfrm>
            <a:prstGeom prst="roundRect">
              <a:avLst>
                <a:gd name="adj" fmla="val 6096"/>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smtClean="0"/>
                <a:t>SDN</a:t>
              </a:r>
            </a:p>
            <a:p>
              <a:pPr algn="ctr">
                <a:lnSpc>
                  <a:spcPct val="85000"/>
                </a:lnSpc>
              </a:pPr>
              <a:r>
                <a:rPr lang="en-US" sz="1000" dirty="0" smtClean="0"/>
                <a:t>Controller</a:t>
              </a:r>
              <a:endParaRPr lang="en-US" sz="1000" dirty="0"/>
            </a:p>
          </p:txBody>
        </p:sp>
        <p:sp>
          <p:nvSpPr>
            <p:cNvPr id="248" name="Rounded Rectangle 247"/>
            <p:cNvSpPr/>
            <p:nvPr/>
          </p:nvSpPr>
          <p:spPr>
            <a:xfrm>
              <a:off x="2768574" y="2052357"/>
              <a:ext cx="685842" cy="487680"/>
            </a:xfrm>
            <a:prstGeom prst="roundRect">
              <a:avLst>
                <a:gd name="adj" fmla="val 6096"/>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smtClean="0"/>
                <a:t>NFV-O</a:t>
              </a:r>
              <a:endParaRPr lang="en-US" sz="1000" dirty="0"/>
            </a:p>
          </p:txBody>
        </p:sp>
        <p:sp>
          <p:nvSpPr>
            <p:cNvPr id="249" name="Rounded Rectangle 248"/>
            <p:cNvSpPr/>
            <p:nvPr/>
          </p:nvSpPr>
          <p:spPr>
            <a:xfrm>
              <a:off x="6134059" y="2052357"/>
              <a:ext cx="685842" cy="487680"/>
            </a:xfrm>
            <a:prstGeom prst="roundRect">
              <a:avLst>
                <a:gd name="adj" fmla="val 6096"/>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smtClean="0"/>
                <a:t>Marketing</a:t>
              </a:r>
              <a:endParaRPr lang="en-US" sz="1000" dirty="0"/>
            </a:p>
          </p:txBody>
        </p:sp>
        <p:sp>
          <p:nvSpPr>
            <p:cNvPr id="250" name="Rounded Rectangle 249"/>
            <p:cNvSpPr/>
            <p:nvPr/>
          </p:nvSpPr>
          <p:spPr>
            <a:xfrm>
              <a:off x="7598803" y="2052357"/>
              <a:ext cx="685842" cy="487680"/>
            </a:xfrm>
            <a:prstGeom prst="roundRect">
              <a:avLst>
                <a:gd name="adj" fmla="val 6096"/>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smtClean="0"/>
                <a:t>NW Planning</a:t>
              </a:r>
              <a:endParaRPr lang="en-US" sz="1000" dirty="0"/>
            </a:p>
          </p:txBody>
        </p:sp>
        <p:sp>
          <p:nvSpPr>
            <p:cNvPr id="251" name="Rounded Rectangle 250"/>
            <p:cNvSpPr/>
            <p:nvPr/>
          </p:nvSpPr>
          <p:spPr>
            <a:xfrm>
              <a:off x="6866431" y="2052357"/>
              <a:ext cx="685842" cy="487680"/>
            </a:xfrm>
            <a:prstGeom prst="roundRect">
              <a:avLst>
                <a:gd name="adj" fmla="val 6096"/>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smtClean="0"/>
                <a:t>Cust. Care</a:t>
              </a:r>
              <a:endParaRPr lang="en-US" sz="1000" dirty="0"/>
            </a:p>
          </p:txBody>
        </p:sp>
        <p:sp>
          <p:nvSpPr>
            <p:cNvPr id="252" name="Rounded Rectangle 251"/>
            <p:cNvSpPr/>
            <p:nvPr/>
          </p:nvSpPr>
          <p:spPr>
            <a:xfrm>
              <a:off x="5401687" y="2052357"/>
              <a:ext cx="685842" cy="487680"/>
            </a:xfrm>
            <a:prstGeom prst="roundRect">
              <a:avLst>
                <a:gd name="adj" fmla="val 6096"/>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smtClean="0"/>
                <a:t>Operations</a:t>
              </a:r>
              <a:endParaRPr lang="en-US" sz="1000" dirty="0"/>
            </a:p>
          </p:txBody>
        </p:sp>
        <p:sp>
          <p:nvSpPr>
            <p:cNvPr id="325" name="Rounded Rectangle 324"/>
            <p:cNvSpPr/>
            <p:nvPr/>
          </p:nvSpPr>
          <p:spPr>
            <a:xfrm>
              <a:off x="1253040" y="2052357"/>
              <a:ext cx="685842" cy="487680"/>
            </a:xfrm>
            <a:prstGeom prst="roundRect">
              <a:avLst>
                <a:gd name="adj" fmla="val 6096"/>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smtClean="0"/>
                <a:t>PCRF</a:t>
              </a:r>
              <a:endParaRPr lang="en-US" sz="1000" dirty="0"/>
            </a:p>
          </p:txBody>
        </p:sp>
        <p:sp>
          <p:nvSpPr>
            <p:cNvPr id="326" name="Rectangle 27"/>
            <p:cNvSpPr>
              <a:spLocks noChangeArrowheads="1"/>
            </p:cNvSpPr>
            <p:nvPr/>
          </p:nvSpPr>
          <p:spPr bwMode="auto">
            <a:xfrm>
              <a:off x="711203" y="1662094"/>
              <a:ext cx="2548467" cy="417887"/>
            </a:xfrm>
            <a:prstGeom prst="rect">
              <a:avLst/>
            </a:prstGeom>
            <a:noFill/>
            <a:ln w="9525">
              <a:noFill/>
              <a:miter lim="800000"/>
              <a:headEnd/>
              <a:tailEnd/>
            </a:ln>
          </p:spPr>
          <p:txBody>
            <a:bodyPr wrap="none" lIns="73025" tIns="36512" rIns="73025" bIns="36512" anchorCtr="1">
              <a:prstTxWarp prst="textNoShape">
                <a:avLst/>
              </a:prstTxWarp>
            </a:bodyPr>
            <a:lstStyle/>
            <a:p>
              <a:pPr algn="ctr"/>
              <a:r>
                <a:rPr lang="en-US" sz="1400" dirty="0" smtClean="0"/>
                <a:t> 3</a:t>
              </a:r>
              <a:r>
                <a:rPr lang="en-US" sz="1400" baseline="30000" dirty="0" smtClean="0"/>
                <a:t>rd</a:t>
              </a:r>
              <a:r>
                <a:rPr lang="en-US" sz="1400" dirty="0" smtClean="0"/>
                <a:t> Party Applications</a:t>
              </a:r>
              <a:endParaRPr lang="en-US" sz="1000" dirty="0"/>
            </a:p>
          </p:txBody>
        </p:sp>
        <p:sp>
          <p:nvSpPr>
            <p:cNvPr id="327" name="Rectangle 27"/>
            <p:cNvSpPr>
              <a:spLocks noChangeArrowheads="1"/>
            </p:cNvSpPr>
            <p:nvPr/>
          </p:nvSpPr>
          <p:spPr bwMode="auto">
            <a:xfrm>
              <a:off x="5825068" y="1662094"/>
              <a:ext cx="2548467" cy="417887"/>
            </a:xfrm>
            <a:prstGeom prst="rect">
              <a:avLst/>
            </a:prstGeom>
            <a:noFill/>
            <a:ln w="9525">
              <a:noFill/>
              <a:miter lim="800000"/>
              <a:headEnd/>
              <a:tailEnd/>
            </a:ln>
          </p:spPr>
          <p:txBody>
            <a:bodyPr wrap="none" lIns="73025" tIns="36512" rIns="73025" bIns="36512" anchorCtr="1">
              <a:prstTxWarp prst="textNoShape">
                <a:avLst/>
              </a:prstTxWarp>
            </a:bodyPr>
            <a:lstStyle/>
            <a:p>
              <a:pPr algn="ctr"/>
              <a:r>
                <a:rPr lang="en-US" sz="1400" dirty="0" smtClean="0"/>
                <a:t>Service Provider Use-Cases</a:t>
              </a:r>
              <a:endParaRPr lang="en-US" sz="1000" dirty="0"/>
            </a:p>
          </p:txBody>
        </p:sp>
        <p:sp>
          <p:nvSpPr>
            <p:cNvPr id="328" name="Rounded Rectangle 327"/>
            <p:cNvSpPr/>
            <p:nvPr/>
          </p:nvSpPr>
          <p:spPr>
            <a:xfrm>
              <a:off x="8331175" y="2052357"/>
              <a:ext cx="685842" cy="487680"/>
            </a:xfrm>
            <a:prstGeom prst="roundRect">
              <a:avLst>
                <a:gd name="adj" fmla="val 6096"/>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smtClean="0"/>
                <a:t>Security</a:t>
              </a:r>
              <a:endParaRPr lang="en-US" sz="1000" dirty="0"/>
            </a:p>
          </p:txBody>
        </p:sp>
        <p:sp>
          <p:nvSpPr>
            <p:cNvPr id="329" name="Text Placeholder 3"/>
            <p:cNvSpPr txBox="1">
              <a:spLocks/>
            </p:cNvSpPr>
            <p:nvPr/>
          </p:nvSpPr>
          <p:spPr>
            <a:xfrm>
              <a:off x="0" y="1050378"/>
              <a:ext cx="9144000" cy="515969"/>
            </a:xfrm>
            <a:prstGeom prst="rect">
              <a:avLst/>
            </a:prstGeom>
            <a:gradFill flip="none" rotWithShape="1">
              <a:gsLst>
                <a:gs pos="15000">
                  <a:srgbClr val="0F2878"/>
                </a:gs>
                <a:gs pos="100000">
                  <a:srgbClr val="0B164A"/>
                </a:gs>
              </a:gsLst>
              <a:lin ang="402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88000"/>
                </a:lnSpc>
              </a:pPr>
              <a:r>
                <a:rPr lang="en-US" sz="1400" dirty="0" smtClean="0">
                  <a:latin typeface="Dual 300"/>
                  <a:cs typeface="Dual 300"/>
                </a:rPr>
                <a:t>Think “Platform”, not Applications, Algorithm, Visualization</a:t>
              </a:r>
              <a:endParaRPr lang="en-US" sz="1400" dirty="0">
                <a:latin typeface="Dual 600" panose="02000603020000020004" pitchFamily="2" charset="0"/>
                <a:cs typeface="Dual 300"/>
              </a:endParaRPr>
            </a:p>
          </p:txBody>
        </p:sp>
      </p:grpSp>
      <p:grpSp>
        <p:nvGrpSpPr>
          <p:cNvPr id="3" name="Group 2"/>
          <p:cNvGrpSpPr/>
          <p:nvPr/>
        </p:nvGrpSpPr>
        <p:grpSpPr>
          <a:xfrm>
            <a:off x="169331" y="4111182"/>
            <a:ext cx="8805338" cy="2619449"/>
            <a:chOff x="231775" y="3973687"/>
            <a:chExt cx="8805338" cy="2619449"/>
          </a:xfrm>
        </p:grpSpPr>
        <p:cxnSp>
          <p:nvCxnSpPr>
            <p:cNvPr id="315" name="Straight Connector 314"/>
            <p:cNvCxnSpPr>
              <a:stCxn id="299" idx="4"/>
            </p:cNvCxnSpPr>
            <p:nvPr/>
          </p:nvCxnSpPr>
          <p:spPr>
            <a:xfrm>
              <a:off x="1490126" y="5474532"/>
              <a:ext cx="6993475" cy="0"/>
            </a:xfrm>
            <a:prstGeom prst="line">
              <a:avLst/>
            </a:prstGeom>
            <a:ln>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46" name="Rounded Rectangle 245"/>
            <p:cNvSpPr/>
            <p:nvPr/>
          </p:nvSpPr>
          <p:spPr>
            <a:xfrm>
              <a:off x="3699906" y="4298849"/>
              <a:ext cx="685842" cy="487680"/>
            </a:xfrm>
            <a:prstGeom prst="roundRect">
              <a:avLst>
                <a:gd name="adj" fmla="val 6096"/>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smtClean="0"/>
                <a:t>PCRF</a:t>
              </a:r>
              <a:endParaRPr lang="en-US" sz="1000" dirty="0"/>
            </a:p>
          </p:txBody>
        </p:sp>
        <p:sp>
          <p:nvSpPr>
            <p:cNvPr id="255" name="TextBox 254"/>
            <p:cNvSpPr txBox="1"/>
            <p:nvPr/>
          </p:nvSpPr>
          <p:spPr>
            <a:xfrm>
              <a:off x="231775" y="5914451"/>
              <a:ext cx="1045696" cy="279307"/>
            </a:xfrm>
            <a:prstGeom prst="rect">
              <a:avLst/>
            </a:prstGeom>
            <a:noFill/>
          </p:spPr>
          <p:txBody>
            <a:bodyPr wrap="square" rtlCol="0">
              <a:spAutoFit/>
            </a:bodyPr>
            <a:lstStyle/>
            <a:p>
              <a:pPr algn="ctr">
                <a:lnSpc>
                  <a:spcPct val="88000"/>
                </a:lnSpc>
              </a:pPr>
              <a:r>
                <a:rPr lang="en-US" sz="1350" spc="-30" dirty="0" smtClean="0">
                  <a:solidFill>
                    <a:srgbClr val="000000"/>
                  </a:solidFill>
                  <a:latin typeface="+mj-lt"/>
                </a:rPr>
                <a:t>RAN</a:t>
              </a:r>
            </a:p>
          </p:txBody>
        </p:sp>
        <p:sp>
          <p:nvSpPr>
            <p:cNvPr id="257" name="TextBox 256"/>
            <p:cNvSpPr txBox="1"/>
            <p:nvPr/>
          </p:nvSpPr>
          <p:spPr>
            <a:xfrm>
              <a:off x="7994697" y="5672675"/>
              <a:ext cx="1042416" cy="279307"/>
            </a:xfrm>
            <a:prstGeom prst="rect">
              <a:avLst/>
            </a:prstGeom>
            <a:noFill/>
          </p:spPr>
          <p:txBody>
            <a:bodyPr wrap="square" rtlCol="0">
              <a:spAutoFit/>
            </a:bodyPr>
            <a:lstStyle/>
            <a:p>
              <a:pPr algn="ctr">
                <a:lnSpc>
                  <a:spcPct val="88000"/>
                </a:lnSpc>
              </a:pPr>
              <a:r>
                <a:rPr lang="en-US" sz="1350" spc="-30" dirty="0" smtClean="0">
                  <a:solidFill>
                    <a:srgbClr val="000000"/>
                  </a:solidFill>
                  <a:latin typeface="+mj-lt"/>
                </a:rPr>
                <a:t>Internet</a:t>
              </a:r>
            </a:p>
          </p:txBody>
        </p:sp>
        <p:pic>
          <p:nvPicPr>
            <p:cNvPr id="258" name="Picture 257" descr="mobility_bw.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8125" y="5400651"/>
              <a:ext cx="397954" cy="591701"/>
            </a:xfrm>
            <a:prstGeom prst="rect">
              <a:avLst/>
            </a:prstGeom>
          </p:spPr>
        </p:pic>
        <p:pic>
          <p:nvPicPr>
            <p:cNvPr id="260" name="Picture 25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47537" y="5085924"/>
              <a:ext cx="917188" cy="580888"/>
            </a:xfrm>
            <a:prstGeom prst="rect">
              <a:avLst/>
            </a:prstGeom>
          </p:spPr>
        </p:pic>
        <p:sp>
          <p:nvSpPr>
            <p:cNvPr id="261" name="Rounded Rectangle 260"/>
            <p:cNvSpPr/>
            <p:nvPr/>
          </p:nvSpPr>
          <p:spPr>
            <a:xfrm>
              <a:off x="3718861" y="5220953"/>
              <a:ext cx="640080" cy="487680"/>
            </a:xfrm>
            <a:prstGeom prst="roundRect">
              <a:avLst>
                <a:gd name="adj" fmla="val 6096"/>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smtClean="0"/>
                <a:t>vEPC</a:t>
              </a:r>
              <a:endParaRPr lang="en-US" sz="1000" dirty="0"/>
            </a:p>
          </p:txBody>
        </p:sp>
        <p:sp>
          <p:nvSpPr>
            <p:cNvPr id="265" name="Rounded Rectangle 264"/>
            <p:cNvSpPr/>
            <p:nvPr/>
          </p:nvSpPr>
          <p:spPr>
            <a:xfrm>
              <a:off x="8199547" y="4308417"/>
              <a:ext cx="640080" cy="487680"/>
            </a:xfrm>
            <a:prstGeom prst="roundRect">
              <a:avLst>
                <a:gd name="adj" fmla="val 6096"/>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smtClean="0"/>
                <a:t>IMS</a:t>
              </a:r>
              <a:endParaRPr lang="en-US" sz="1000" dirty="0"/>
            </a:p>
          </p:txBody>
        </p:sp>
        <p:pic>
          <p:nvPicPr>
            <p:cNvPr id="295" name="Picture 294" descr="celltower.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22351" y="4803413"/>
              <a:ext cx="198571" cy="473456"/>
            </a:xfrm>
            <a:prstGeom prst="rect">
              <a:avLst/>
            </a:prstGeom>
          </p:spPr>
        </p:pic>
        <p:pic>
          <p:nvPicPr>
            <p:cNvPr id="296" name="Picture 295" descr="celltower.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47700" y="4532479"/>
              <a:ext cx="298450" cy="711599"/>
            </a:xfrm>
            <a:prstGeom prst="rect">
              <a:avLst/>
            </a:prstGeom>
          </p:spPr>
        </p:pic>
        <p:pic>
          <p:nvPicPr>
            <p:cNvPr id="297" name="Picture 296" descr="celltower.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3851" y="4803413"/>
              <a:ext cx="198571" cy="473456"/>
            </a:xfrm>
            <a:prstGeom prst="rect">
              <a:avLst/>
            </a:prstGeom>
          </p:spPr>
        </p:pic>
        <p:sp>
          <p:nvSpPr>
            <p:cNvPr id="298" name="Rounded Rectangle 297"/>
            <p:cNvSpPr/>
            <p:nvPr/>
          </p:nvSpPr>
          <p:spPr>
            <a:xfrm>
              <a:off x="607060" y="5124019"/>
              <a:ext cx="351791" cy="280528"/>
            </a:xfrm>
            <a:prstGeom prst="roundRect">
              <a:avLst>
                <a:gd name="adj" fmla="val 6096"/>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a:t>eNB</a:t>
              </a:r>
            </a:p>
          </p:txBody>
        </p:sp>
        <p:sp>
          <p:nvSpPr>
            <p:cNvPr id="299" name="AutoShape 7"/>
            <p:cNvSpPr>
              <a:spLocks noChangeArrowheads="1"/>
            </p:cNvSpPr>
            <p:nvPr/>
          </p:nvSpPr>
          <p:spPr bwMode="auto">
            <a:xfrm>
              <a:off x="1085783" y="5356530"/>
              <a:ext cx="404342" cy="236005"/>
            </a:xfrm>
            <a:prstGeom prst="can">
              <a:avLst>
                <a:gd name="adj" fmla="val 43620"/>
              </a:avLst>
            </a:prstGeom>
            <a:solidFill>
              <a:schemeClr val="tx2"/>
            </a:solidFill>
            <a:ln w="9525">
              <a:noFill/>
              <a:round/>
              <a:headEnd/>
              <a:tailEnd/>
            </a:ln>
            <a:effectLst/>
          </p:spPr>
          <p:txBody>
            <a:bodyPr wrap="none" anchor="ctr"/>
            <a:lstStyle/>
            <a:p>
              <a:pPr algn="ctr" fontAlgn="auto">
                <a:spcBef>
                  <a:spcPts val="0"/>
                </a:spcBef>
                <a:spcAft>
                  <a:spcPts val="0"/>
                </a:spcAft>
                <a:defRPr/>
              </a:pPr>
              <a:endParaRPr lang="en-US" sz="1100" dirty="0" smtClean="0">
                <a:solidFill>
                  <a:schemeClr val="bg1"/>
                </a:solidFill>
                <a:ea typeface="+mn-ea"/>
                <a:cs typeface="+mn-cs"/>
              </a:endParaRPr>
            </a:p>
            <a:p>
              <a:pPr algn="ctr" fontAlgn="auto">
                <a:spcBef>
                  <a:spcPts val="0"/>
                </a:spcBef>
                <a:spcAft>
                  <a:spcPts val="0"/>
                </a:spcAft>
                <a:defRPr/>
              </a:pPr>
              <a:endParaRPr lang="en-US" sz="1600" dirty="0">
                <a:solidFill>
                  <a:schemeClr val="bg1"/>
                </a:solidFill>
                <a:ea typeface="+mn-ea"/>
                <a:cs typeface="+mn-cs"/>
              </a:endParaRPr>
            </a:p>
          </p:txBody>
        </p:sp>
        <p:sp>
          <p:nvSpPr>
            <p:cNvPr id="300" name="TextBox 299"/>
            <p:cNvSpPr txBox="1"/>
            <p:nvPr/>
          </p:nvSpPr>
          <p:spPr>
            <a:xfrm>
              <a:off x="1049860" y="5500523"/>
              <a:ext cx="474133" cy="276999"/>
            </a:xfrm>
            <a:prstGeom prst="rect">
              <a:avLst/>
            </a:prstGeom>
            <a:noFill/>
          </p:spPr>
          <p:txBody>
            <a:bodyPr wrap="square" rtlCol="0">
              <a:spAutoFit/>
            </a:bodyPr>
            <a:lstStyle/>
            <a:p>
              <a:pPr algn="ctr"/>
              <a:r>
                <a:rPr lang="en-US" sz="1200" dirty="0" smtClean="0"/>
                <a:t>CSR</a:t>
              </a:r>
              <a:endParaRPr lang="en-US" sz="1200" dirty="0"/>
            </a:p>
          </p:txBody>
        </p:sp>
        <p:sp>
          <p:nvSpPr>
            <p:cNvPr id="301" name="AutoShape 7"/>
            <p:cNvSpPr>
              <a:spLocks noChangeArrowheads="1"/>
            </p:cNvSpPr>
            <p:nvPr/>
          </p:nvSpPr>
          <p:spPr bwMode="auto">
            <a:xfrm>
              <a:off x="7300299" y="5294205"/>
              <a:ext cx="554625" cy="323723"/>
            </a:xfrm>
            <a:prstGeom prst="can">
              <a:avLst>
                <a:gd name="adj" fmla="val 43620"/>
              </a:avLst>
            </a:prstGeom>
            <a:solidFill>
              <a:schemeClr val="tx2"/>
            </a:solidFill>
            <a:ln w="9525">
              <a:noFill/>
              <a:round/>
              <a:headEnd/>
              <a:tailEnd/>
            </a:ln>
            <a:effectLst/>
          </p:spPr>
          <p:txBody>
            <a:bodyPr wrap="none" anchor="ctr"/>
            <a:lstStyle/>
            <a:p>
              <a:pPr algn="ctr" fontAlgn="auto">
                <a:spcBef>
                  <a:spcPts val="0"/>
                </a:spcBef>
                <a:spcAft>
                  <a:spcPts val="0"/>
                </a:spcAft>
                <a:defRPr/>
              </a:pPr>
              <a:endParaRPr lang="en-US" sz="1100" dirty="0" smtClean="0">
                <a:solidFill>
                  <a:schemeClr val="bg1"/>
                </a:solidFill>
                <a:ea typeface="+mn-ea"/>
                <a:cs typeface="+mn-cs"/>
              </a:endParaRPr>
            </a:p>
            <a:p>
              <a:pPr algn="ctr" fontAlgn="auto">
                <a:spcBef>
                  <a:spcPts val="0"/>
                </a:spcBef>
                <a:spcAft>
                  <a:spcPts val="0"/>
                </a:spcAft>
                <a:defRPr/>
              </a:pPr>
              <a:endParaRPr lang="en-US" sz="1600" dirty="0">
                <a:solidFill>
                  <a:schemeClr val="bg1"/>
                </a:solidFill>
                <a:ea typeface="+mn-ea"/>
                <a:cs typeface="+mn-cs"/>
              </a:endParaRPr>
            </a:p>
          </p:txBody>
        </p:sp>
        <p:sp>
          <p:nvSpPr>
            <p:cNvPr id="302" name="TextBox 301"/>
            <p:cNvSpPr txBox="1"/>
            <p:nvPr/>
          </p:nvSpPr>
          <p:spPr>
            <a:xfrm>
              <a:off x="7281308" y="5559781"/>
              <a:ext cx="646331" cy="276999"/>
            </a:xfrm>
            <a:prstGeom prst="rect">
              <a:avLst/>
            </a:prstGeom>
            <a:noFill/>
          </p:spPr>
          <p:txBody>
            <a:bodyPr wrap="none" rtlCol="0">
              <a:spAutoFit/>
            </a:bodyPr>
            <a:lstStyle/>
            <a:p>
              <a:r>
                <a:rPr lang="en-US" sz="1200" dirty="0" smtClean="0"/>
                <a:t>IP Edge</a:t>
              </a:r>
              <a:endParaRPr lang="en-US" sz="1200" dirty="0"/>
            </a:p>
          </p:txBody>
        </p:sp>
        <p:sp>
          <p:nvSpPr>
            <p:cNvPr id="303" name="AutoShape 7"/>
            <p:cNvSpPr>
              <a:spLocks noChangeArrowheads="1"/>
            </p:cNvSpPr>
            <p:nvPr/>
          </p:nvSpPr>
          <p:spPr bwMode="auto">
            <a:xfrm>
              <a:off x="1928147" y="5311139"/>
              <a:ext cx="554625" cy="323723"/>
            </a:xfrm>
            <a:prstGeom prst="can">
              <a:avLst>
                <a:gd name="adj" fmla="val 43620"/>
              </a:avLst>
            </a:prstGeom>
            <a:solidFill>
              <a:schemeClr val="tx2"/>
            </a:solidFill>
            <a:ln w="9525">
              <a:noFill/>
              <a:round/>
              <a:headEnd/>
              <a:tailEnd/>
            </a:ln>
            <a:effectLst/>
          </p:spPr>
          <p:txBody>
            <a:bodyPr wrap="none" anchor="ctr"/>
            <a:lstStyle/>
            <a:p>
              <a:pPr algn="ctr" fontAlgn="auto">
                <a:spcBef>
                  <a:spcPts val="0"/>
                </a:spcBef>
                <a:spcAft>
                  <a:spcPts val="0"/>
                </a:spcAft>
                <a:defRPr/>
              </a:pPr>
              <a:endParaRPr lang="en-US" sz="1100" dirty="0" smtClean="0">
                <a:solidFill>
                  <a:schemeClr val="bg1"/>
                </a:solidFill>
                <a:ea typeface="+mn-ea"/>
                <a:cs typeface="+mn-cs"/>
              </a:endParaRPr>
            </a:p>
            <a:p>
              <a:pPr algn="ctr" fontAlgn="auto">
                <a:spcBef>
                  <a:spcPts val="0"/>
                </a:spcBef>
                <a:spcAft>
                  <a:spcPts val="0"/>
                </a:spcAft>
                <a:defRPr/>
              </a:pPr>
              <a:endParaRPr lang="en-US" sz="1600" dirty="0">
                <a:solidFill>
                  <a:schemeClr val="bg1"/>
                </a:solidFill>
                <a:ea typeface="+mn-ea"/>
                <a:cs typeface="+mn-cs"/>
              </a:endParaRPr>
            </a:p>
          </p:txBody>
        </p:sp>
        <p:sp>
          <p:nvSpPr>
            <p:cNvPr id="304" name="TextBox 303"/>
            <p:cNvSpPr txBox="1"/>
            <p:nvPr/>
          </p:nvSpPr>
          <p:spPr>
            <a:xfrm>
              <a:off x="1747562" y="5582360"/>
              <a:ext cx="942686" cy="461665"/>
            </a:xfrm>
            <a:prstGeom prst="rect">
              <a:avLst/>
            </a:prstGeom>
            <a:noFill/>
          </p:spPr>
          <p:txBody>
            <a:bodyPr wrap="none" rtlCol="0">
              <a:spAutoFit/>
            </a:bodyPr>
            <a:lstStyle/>
            <a:p>
              <a:pPr algn="ctr"/>
              <a:r>
                <a:rPr lang="en-US" sz="1200" dirty="0" smtClean="0"/>
                <a:t>Aggregation</a:t>
              </a:r>
            </a:p>
            <a:p>
              <a:pPr algn="ctr"/>
              <a:r>
                <a:rPr lang="en-US" sz="1200" dirty="0" smtClean="0"/>
                <a:t>Router</a:t>
              </a:r>
              <a:endParaRPr lang="en-US" sz="1200" dirty="0"/>
            </a:p>
          </p:txBody>
        </p:sp>
        <p:grpSp>
          <p:nvGrpSpPr>
            <p:cNvPr id="306" name="Group 305"/>
            <p:cNvGrpSpPr/>
            <p:nvPr/>
          </p:nvGrpSpPr>
          <p:grpSpPr>
            <a:xfrm>
              <a:off x="5560526" y="4605861"/>
              <a:ext cx="1534541" cy="1756833"/>
              <a:chOff x="5780658" y="3556000"/>
              <a:chExt cx="1534541" cy="1317625"/>
            </a:xfrm>
          </p:grpSpPr>
          <p:sp>
            <p:nvSpPr>
              <p:cNvPr id="307" name="Rounded Rectangle 306"/>
              <p:cNvSpPr/>
              <p:nvPr/>
            </p:nvSpPr>
            <p:spPr bwMode="auto">
              <a:xfrm>
                <a:off x="5780658" y="3556000"/>
                <a:ext cx="1534541" cy="1317625"/>
              </a:xfrm>
              <a:prstGeom prst="roundRect">
                <a:avLst>
                  <a:gd name="adj" fmla="val 2907"/>
                </a:avLst>
              </a:prstGeom>
              <a:gradFill flip="none" rotWithShape="1">
                <a:gsLst>
                  <a:gs pos="0">
                    <a:schemeClr val="bg1">
                      <a:lumMod val="95000"/>
                    </a:schemeClr>
                  </a:gs>
                  <a:gs pos="100000">
                    <a:srgbClr val="FBFBFB"/>
                  </a:gs>
                </a:gsLst>
                <a:lin ang="16200000" scaled="1"/>
                <a:tileRec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8" name="Rounded Rectangle 307"/>
              <p:cNvSpPr/>
              <p:nvPr/>
            </p:nvSpPr>
            <p:spPr>
              <a:xfrm>
                <a:off x="5873628" y="4040605"/>
                <a:ext cx="640080" cy="365760"/>
              </a:xfrm>
              <a:prstGeom prst="roundRect">
                <a:avLst>
                  <a:gd name="adj" fmla="val 6096"/>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smtClean="0"/>
                  <a:t>DPI</a:t>
                </a:r>
                <a:endParaRPr lang="en-US" sz="1000" dirty="0"/>
              </a:p>
            </p:txBody>
          </p:sp>
          <p:sp>
            <p:nvSpPr>
              <p:cNvPr id="309" name="Rounded Rectangle 308"/>
              <p:cNvSpPr/>
              <p:nvPr/>
            </p:nvSpPr>
            <p:spPr>
              <a:xfrm>
                <a:off x="5886328" y="4459705"/>
                <a:ext cx="640080" cy="365760"/>
              </a:xfrm>
              <a:prstGeom prst="roundRect">
                <a:avLst>
                  <a:gd name="adj" fmla="val 6096"/>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smtClean="0"/>
                  <a:t>Video Opt.</a:t>
                </a:r>
                <a:endParaRPr lang="en-US" sz="1000" dirty="0"/>
              </a:p>
            </p:txBody>
          </p:sp>
          <p:sp>
            <p:nvSpPr>
              <p:cNvPr id="310" name="Rounded Rectangle 309"/>
              <p:cNvSpPr/>
              <p:nvPr/>
            </p:nvSpPr>
            <p:spPr>
              <a:xfrm>
                <a:off x="6572128" y="4040605"/>
                <a:ext cx="640080" cy="365760"/>
              </a:xfrm>
              <a:prstGeom prst="roundRect">
                <a:avLst>
                  <a:gd name="adj" fmla="val 6096"/>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smtClean="0"/>
                  <a:t>NAT</a:t>
                </a:r>
                <a:endParaRPr lang="en-US" sz="1000" dirty="0"/>
              </a:p>
            </p:txBody>
          </p:sp>
          <p:sp>
            <p:nvSpPr>
              <p:cNvPr id="311" name="Rounded Rectangle 310"/>
              <p:cNvSpPr/>
              <p:nvPr/>
            </p:nvSpPr>
            <p:spPr>
              <a:xfrm>
                <a:off x="5886328" y="3622040"/>
                <a:ext cx="1327272" cy="365760"/>
              </a:xfrm>
              <a:prstGeom prst="roundRect">
                <a:avLst>
                  <a:gd name="adj" fmla="val 6096"/>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64008">
                  <a:lnSpc>
                    <a:spcPct val="85000"/>
                  </a:lnSpc>
                </a:pPr>
                <a:r>
                  <a:rPr lang="en-US" sz="1000" dirty="0" smtClean="0"/>
                  <a:t>SDN Svc Chain </a:t>
                </a:r>
                <a:endParaRPr lang="en-US" sz="1000" dirty="0"/>
              </a:p>
            </p:txBody>
          </p:sp>
          <p:sp>
            <p:nvSpPr>
              <p:cNvPr id="312" name="Rounded Rectangle 311"/>
              <p:cNvSpPr/>
              <p:nvPr/>
            </p:nvSpPr>
            <p:spPr>
              <a:xfrm>
                <a:off x="6572128" y="4459705"/>
                <a:ext cx="640080" cy="365760"/>
              </a:xfrm>
              <a:prstGeom prst="roundRect">
                <a:avLst>
                  <a:gd name="adj" fmla="val 6096"/>
                </a:avLst>
              </a:prstGeom>
              <a:gradFill flip="none" rotWithShape="1">
                <a:gsLst>
                  <a:gs pos="0">
                    <a:schemeClr val="accent1"/>
                  </a:gs>
                  <a:gs pos="100000">
                    <a:schemeClr val="accent1">
                      <a:lumMod val="60000"/>
                      <a:lumOff val="40000"/>
                    </a:schemeClr>
                  </a:gs>
                </a:gsLst>
                <a:lin ang="16200000" scaled="1"/>
                <a:tileRect/>
              </a:gra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000" dirty="0" smtClean="0"/>
                  <a:t>App Proxy</a:t>
                </a:r>
                <a:endParaRPr lang="en-US" sz="1000" dirty="0"/>
              </a:p>
            </p:txBody>
          </p:sp>
          <p:pic>
            <p:nvPicPr>
              <p:cNvPr id="313" name="Picture 312" descr="cap and grow_w.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06298" y="3634964"/>
                <a:ext cx="356502" cy="315002"/>
              </a:xfrm>
              <a:prstGeom prst="rect">
                <a:avLst/>
              </a:prstGeom>
            </p:spPr>
          </p:pic>
        </p:grpSp>
        <p:sp>
          <p:nvSpPr>
            <p:cNvPr id="314" name="TextBox 313"/>
            <p:cNvSpPr txBox="1"/>
            <p:nvPr/>
          </p:nvSpPr>
          <p:spPr>
            <a:xfrm>
              <a:off x="5760069" y="6316137"/>
              <a:ext cx="1147294" cy="276999"/>
            </a:xfrm>
            <a:prstGeom prst="rect">
              <a:avLst/>
            </a:prstGeom>
            <a:noFill/>
          </p:spPr>
          <p:txBody>
            <a:bodyPr wrap="none" rtlCol="0">
              <a:spAutoFit/>
            </a:bodyPr>
            <a:lstStyle/>
            <a:p>
              <a:pPr algn="ctr"/>
              <a:r>
                <a:rPr lang="en-US" sz="1200" dirty="0" smtClean="0"/>
                <a:t>Gi LAN Services</a:t>
              </a:r>
              <a:endParaRPr lang="en-US" sz="1200" dirty="0"/>
            </a:p>
          </p:txBody>
        </p:sp>
        <p:sp>
          <p:nvSpPr>
            <p:cNvPr id="316" name="Sun 315"/>
            <p:cNvSpPr>
              <a:spLocks noChangeAspect="1"/>
            </p:cNvSpPr>
            <p:nvPr/>
          </p:nvSpPr>
          <p:spPr>
            <a:xfrm>
              <a:off x="2798123" y="5283197"/>
              <a:ext cx="362195" cy="368152"/>
            </a:xfrm>
            <a:prstGeom prst="sun">
              <a:avLst>
                <a:gd name="adj" fmla="val 37327"/>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7" name="Sun 316"/>
            <p:cNvSpPr>
              <a:spLocks noChangeAspect="1"/>
            </p:cNvSpPr>
            <p:nvPr/>
          </p:nvSpPr>
          <p:spPr>
            <a:xfrm>
              <a:off x="1511177" y="5294487"/>
              <a:ext cx="362195" cy="368152"/>
            </a:xfrm>
            <a:prstGeom prst="sun">
              <a:avLst>
                <a:gd name="adj" fmla="val 37327"/>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18" name="Straight Connector 317"/>
            <p:cNvCxnSpPr>
              <a:stCxn id="261" idx="0"/>
              <a:endCxn id="246" idx="2"/>
            </p:cNvCxnSpPr>
            <p:nvPr/>
          </p:nvCxnSpPr>
          <p:spPr>
            <a:xfrm flipV="1">
              <a:off x="4038901" y="4786529"/>
              <a:ext cx="3926" cy="434424"/>
            </a:xfrm>
            <a:prstGeom prst="line">
              <a:avLst/>
            </a:prstGeom>
            <a:ln>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p:cNvCxnSpPr>
              <a:stCxn id="265" idx="1"/>
              <a:endCxn id="246" idx="3"/>
            </p:cNvCxnSpPr>
            <p:nvPr/>
          </p:nvCxnSpPr>
          <p:spPr>
            <a:xfrm flipH="1" flipV="1">
              <a:off x="4385749" y="4542689"/>
              <a:ext cx="3813799" cy="9568"/>
            </a:xfrm>
            <a:prstGeom prst="line">
              <a:avLst/>
            </a:prstGeom>
            <a:ln>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20" name="Sun 319"/>
            <p:cNvSpPr>
              <a:spLocks noChangeAspect="1"/>
            </p:cNvSpPr>
            <p:nvPr/>
          </p:nvSpPr>
          <p:spPr>
            <a:xfrm>
              <a:off x="4212044" y="4131731"/>
              <a:ext cx="362195" cy="368152"/>
            </a:xfrm>
            <a:prstGeom prst="sun">
              <a:avLst>
                <a:gd name="adj" fmla="val 37327"/>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1" name="Sun 320"/>
            <p:cNvSpPr>
              <a:spLocks noChangeAspect="1"/>
            </p:cNvSpPr>
            <p:nvPr/>
          </p:nvSpPr>
          <p:spPr>
            <a:xfrm>
              <a:off x="6150910" y="5587996"/>
              <a:ext cx="362195" cy="368152"/>
            </a:xfrm>
            <a:prstGeom prst="sun">
              <a:avLst>
                <a:gd name="adj" fmla="val 37327"/>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2" name="Sun 321"/>
            <p:cNvSpPr>
              <a:spLocks noChangeAspect="1"/>
            </p:cNvSpPr>
            <p:nvPr/>
          </p:nvSpPr>
          <p:spPr>
            <a:xfrm>
              <a:off x="5583644" y="4571996"/>
              <a:ext cx="362195" cy="368152"/>
            </a:xfrm>
            <a:prstGeom prst="sun">
              <a:avLst>
                <a:gd name="adj" fmla="val 37327"/>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TextBox 21"/>
            <p:cNvSpPr txBox="1"/>
            <p:nvPr/>
          </p:nvSpPr>
          <p:spPr>
            <a:xfrm>
              <a:off x="1634066" y="4346223"/>
              <a:ext cx="765629" cy="246221"/>
            </a:xfrm>
            <a:prstGeom prst="rect">
              <a:avLst/>
            </a:prstGeom>
            <a:noFill/>
          </p:spPr>
          <p:txBody>
            <a:bodyPr wrap="none" rtlCol="0">
              <a:spAutoFit/>
            </a:bodyPr>
            <a:lstStyle/>
            <a:p>
              <a:r>
                <a:rPr lang="en-US" sz="1000" dirty="0" smtClean="0"/>
                <a:t>Tap / SPAN</a:t>
              </a:r>
              <a:endParaRPr lang="en-US" sz="1000" dirty="0"/>
            </a:p>
          </p:txBody>
        </p:sp>
        <p:cxnSp>
          <p:nvCxnSpPr>
            <p:cNvPr id="24" name="Straight Arrow Connector 23"/>
            <p:cNvCxnSpPr>
              <a:stCxn id="22" idx="2"/>
              <a:endCxn id="317" idx="0"/>
            </p:cNvCxnSpPr>
            <p:nvPr/>
          </p:nvCxnSpPr>
          <p:spPr>
            <a:xfrm flipH="1">
              <a:off x="1692275" y="4592444"/>
              <a:ext cx="324606" cy="702043"/>
            </a:xfrm>
            <a:prstGeom prst="straightConnector1">
              <a:avLst/>
            </a:prstGeom>
            <a:ln w="3175"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0" name="Straight Arrow Connector 329"/>
            <p:cNvCxnSpPr>
              <a:stCxn id="22" idx="2"/>
              <a:endCxn id="316" idx="0"/>
            </p:cNvCxnSpPr>
            <p:nvPr/>
          </p:nvCxnSpPr>
          <p:spPr>
            <a:xfrm>
              <a:off x="2016881" y="4592444"/>
              <a:ext cx="962340" cy="690753"/>
            </a:xfrm>
            <a:prstGeom prst="straightConnector1">
              <a:avLst/>
            </a:prstGeom>
            <a:ln w="3175"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331" name="TextBox 330"/>
            <p:cNvSpPr txBox="1"/>
            <p:nvPr/>
          </p:nvSpPr>
          <p:spPr>
            <a:xfrm>
              <a:off x="5520263" y="3973687"/>
              <a:ext cx="711200" cy="246221"/>
            </a:xfrm>
            <a:prstGeom prst="rect">
              <a:avLst/>
            </a:prstGeom>
            <a:noFill/>
          </p:spPr>
          <p:txBody>
            <a:bodyPr wrap="square" rtlCol="0">
              <a:spAutoFit/>
            </a:bodyPr>
            <a:lstStyle/>
            <a:p>
              <a:pPr algn="ctr"/>
              <a:r>
                <a:rPr lang="en-US" sz="1000" dirty="0" smtClean="0"/>
                <a:t>Direct API</a:t>
              </a:r>
              <a:endParaRPr lang="en-US" sz="1000" dirty="0"/>
            </a:p>
          </p:txBody>
        </p:sp>
        <p:cxnSp>
          <p:nvCxnSpPr>
            <p:cNvPr id="332" name="Straight Arrow Connector 331"/>
            <p:cNvCxnSpPr>
              <a:stCxn id="331" idx="1"/>
              <a:endCxn id="320" idx="3"/>
            </p:cNvCxnSpPr>
            <p:nvPr/>
          </p:nvCxnSpPr>
          <p:spPr>
            <a:xfrm flipH="1">
              <a:off x="4574239" y="4096798"/>
              <a:ext cx="946024" cy="219009"/>
            </a:xfrm>
            <a:prstGeom prst="straightConnector1">
              <a:avLst/>
            </a:prstGeom>
            <a:ln w="3175"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33" name="Straight Arrow Connector 332"/>
            <p:cNvCxnSpPr>
              <a:stCxn id="331" idx="2"/>
              <a:endCxn id="322" idx="0"/>
            </p:cNvCxnSpPr>
            <p:nvPr/>
          </p:nvCxnSpPr>
          <p:spPr>
            <a:xfrm flipH="1">
              <a:off x="5764742" y="4219908"/>
              <a:ext cx="111121" cy="352088"/>
            </a:xfrm>
            <a:prstGeom prst="straightConnector1">
              <a:avLst/>
            </a:prstGeom>
            <a:ln w="3175"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76" name="Sun 75"/>
            <p:cNvSpPr>
              <a:spLocks noChangeAspect="1"/>
            </p:cNvSpPr>
            <p:nvPr/>
          </p:nvSpPr>
          <p:spPr>
            <a:xfrm>
              <a:off x="4152777" y="5102575"/>
              <a:ext cx="362195" cy="368152"/>
            </a:xfrm>
            <a:prstGeom prst="sun">
              <a:avLst>
                <a:gd name="adj" fmla="val 37327"/>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7" name="Straight Arrow Connector 76"/>
            <p:cNvCxnSpPr>
              <a:stCxn id="331" idx="1"/>
              <a:endCxn id="76" idx="3"/>
            </p:cNvCxnSpPr>
            <p:nvPr/>
          </p:nvCxnSpPr>
          <p:spPr>
            <a:xfrm flipH="1">
              <a:off x="4514972" y="4096798"/>
              <a:ext cx="1005291" cy="1189853"/>
            </a:xfrm>
            <a:prstGeom prst="straightConnector1">
              <a:avLst/>
            </a:prstGeom>
            <a:ln w="3175"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grpSp>
      <p:sp>
        <p:nvSpPr>
          <p:cNvPr id="2" name="TextBox 1"/>
          <p:cNvSpPr txBox="1"/>
          <p:nvPr/>
        </p:nvSpPr>
        <p:spPr>
          <a:xfrm>
            <a:off x="6280" y="6673334"/>
            <a:ext cx="1197764" cy="184666"/>
          </a:xfrm>
          <a:prstGeom prst="rect">
            <a:avLst/>
          </a:prstGeom>
          <a:noFill/>
        </p:spPr>
        <p:txBody>
          <a:bodyPr wrap="none" rtlCol="0">
            <a:spAutoFit/>
          </a:bodyPr>
          <a:lstStyle/>
          <a:p>
            <a:r>
              <a:rPr lang="en-US" sz="600" dirty="0" smtClean="0"/>
              <a:t>Slide </a:t>
            </a:r>
            <a:r>
              <a:rPr lang="en-US" sz="600" dirty="0"/>
              <a:t>courtesy Kevin Shatzkamer </a:t>
            </a:r>
          </a:p>
        </p:txBody>
      </p:sp>
    </p:spTree>
    <p:extLst>
      <p:ext uri="{BB962C8B-B14F-4D97-AF65-F5344CB8AC3E}">
        <p14:creationId xmlns:p14="http://schemas.microsoft.com/office/powerpoint/2010/main" val="6126259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879</TotalTime>
  <Words>4170</Words>
  <Application>Microsoft Macintosh PowerPoint</Application>
  <PresentationFormat>On-screen Show (4:3)</PresentationFormat>
  <Paragraphs>745</Paragraphs>
  <Slides>55</Slides>
  <Notes>12</Notes>
  <HiddenSlides>0</HiddenSlides>
  <MMClips>0</MMClips>
  <ScaleCrop>false</ScaleCrop>
  <HeadingPairs>
    <vt:vector size="6" baseType="variant">
      <vt:variant>
        <vt:lpstr>Theme</vt:lpstr>
      </vt:variant>
      <vt:variant>
        <vt:i4>2</vt:i4>
      </vt:variant>
      <vt:variant>
        <vt:lpstr>Embedded OLE Servers</vt:lpstr>
      </vt:variant>
      <vt:variant>
        <vt:i4>2</vt:i4>
      </vt:variant>
      <vt:variant>
        <vt:lpstr>Slide Titles</vt:lpstr>
      </vt:variant>
      <vt:variant>
        <vt:i4>55</vt:i4>
      </vt:variant>
    </vt:vector>
  </HeadingPairs>
  <TitlesOfParts>
    <vt:vector size="59" baseType="lpstr">
      <vt:lpstr>Office Theme</vt:lpstr>
      <vt:lpstr>1_Office Theme</vt:lpstr>
      <vt:lpstr>Equation</vt:lpstr>
      <vt:lpstr>Microsoft Draw</vt:lpstr>
      <vt:lpstr>SDN, NFV and Cloud, and Network Automation The Journey from CLI to Machine Intelligence</vt:lpstr>
      <vt:lpstr>Agenda</vt:lpstr>
      <vt:lpstr>Goals for this Talks</vt:lpstr>
      <vt:lpstr>Agenda</vt:lpstr>
      <vt:lpstr>Context and Framing</vt:lpstr>
      <vt:lpstr>One Way to Segment the Space</vt:lpstr>
      <vt:lpstr>PowerPoint Presentation</vt:lpstr>
      <vt:lpstr>What Types of Network Centric Data are Out There?</vt:lpstr>
      <vt:lpstr>What Might a (Mobile) Analytics Platform Look Like?</vt:lpstr>
      <vt:lpstr>Agenda</vt:lpstr>
      <vt:lpstr>Where I Want To Go With This</vt:lpstr>
      <vt:lpstr>PowerPoint Presentation</vt:lpstr>
      <vt:lpstr>PowerPoint Presentation</vt:lpstr>
      <vt:lpstr>Aside: NVIDA</vt:lpstr>
      <vt:lpstr>Agenda</vt:lpstr>
      <vt:lpstr>Goals for this Section</vt:lpstr>
      <vt:lpstr>PowerPoint Presentation</vt:lpstr>
      <vt:lpstr>Before We Start What is the SOTA in Machine Learning?</vt:lpstr>
      <vt:lpstr>What is Machine Learning?</vt:lpstr>
      <vt:lpstr>PowerPoint Presentation</vt:lpstr>
      <vt:lpstr>When Would We Use Machine Learning? </vt:lpstr>
      <vt:lpstr>Why Machine Learning is Hard?</vt:lpstr>
      <vt:lpstr>Why Machine Learning Is Hard, Redux What is a “2”?</vt:lpstr>
      <vt:lpstr>Examples of Machine Learning Problems </vt:lpstr>
      <vt:lpstr>Ok, But What Exactly Is Machine Learning?</vt:lpstr>
      <vt:lpstr>Supervised learning</vt:lpstr>
      <vt:lpstr>Unsupervised learning</vt:lpstr>
      <vt:lpstr>Taxonomy of Learning Techniques</vt:lpstr>
      <vt:lpstr>Artificial Neural Networks</vt:lpstr>
      <vt:lpstr>Brief History of Neural Networks</vt:lpstr>
      <vt:lpstr>Biological Inspiration: Neurons (but be careful…)</vt:lpstr>
      <vt:lpstr>What is an Artificial Neuron? (easy math )</vt:lpstr>
      <vt:lpstr>Mapping to Biological Neurons</vt:lpstr>
      <vt:lpstr>Ok, Then What is an  Artificial Neural Network (ANN)?</vt:lpstr>
      <vt:lpstr>Feed Forward Neural Networks</vt:lpstr>
      <vt:lpstr>Deep Feed Forward Neural Nets  (all the math I’m going to give you is on this slide )</vt:lpstr>
      <vt:lpstr>Forward Propagation Cartoon</vt:lpstr>
      <vt:lpstr>Back propagation Cartoon</vt:lpstr>
      <vt:lpstr>Agenda</vt:lpstr>
      <vt:lpstr>Now, How About Mobile Use Cases?</vt:lpstr>
      <vt:lpstr>(Near) Future Mobile Architecture</vt:lpstr>
      <vt:lpstr>A Few Data Principles for Future Mobile Architectures</vt:lpstr>
      <vt:lpstr>What would a Mobile Data Set for Machine Learning look like?</vt:lpstr>
      <vt:lpstr>What Might the Labels Look Like? (sparseness)</vt:lpstr>
      <vt:lpstr>Issues/Challenges</vt:lpstr>
      <vt:lpstr>Finally, in the event that you think  Machine Learning is Science Fiction…</vt:lpstr>
      <vt:lpstr>Agenda</vt:lpstr>
      <vt:lpstr>Summary</vt:lpstr>
      <vt:lpstr>Q&amp;A</vt:lpstr>
      <vt:lpstr>How Can Machine Learning Possibly Work?</vt:lpstr>
      <vt:lpstr>Why ML Is Hard The Curse Of Dimensionality</vt:lpstr>
      <vt:lpstr>So What Is Smoothness?</vt:lpstr>
      <vt:lpstr>Smoothness, basically…</vt:lpstr>
      <vt:lpstr>Manifold Hypothesis</vt:lpstr>
      <vt:lpstr>Another View: Manifolds and Classes</vt:lpstr>
    </vt:vector>
  </TitlesOfParts>
  <Company>UO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Meyer</dc:creator>
  <cp:lastModifiedBy>David Meyer</cp:lastModifiedBy>
  <cp:revision>439</cp:revision>
  <dcterms:created xsi:type="dcterms:W3CDTF">2015-02-20T17:51:07Z</dcterms:created>
  <dcterms:modified xsi:type="dcterms:W3CDTF">2015-04-17T06:42:35Z</dcterms:modified>
</cp:coreProperties>
</file>